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sldIdLst>
    <p:sldId id="282" r:id="rId2"/>
    <p:sldId id="256" r:id="rId3"/>
    <p:sldId id="257" r:id="rId4"/>
    <p:sldId id="258" r:id="rId5"/>
    <p:sldId id="259"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63"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BC"/>
    <a:srgbClr val="026393"/>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1" autoAdjust="0"/>
    <p:restoredTop sz="83203" autoAdjust="0"/>
  </p:normalViewPr>
  <p:slideViewPr>
    <p:cSldViewPr snapToGrid="0" snapToObjects="1" showGuides="1">
      <p:cViewPr varScale="1">
        <p:scale>
          <a:sx n="91" d="100"/>
          <a:sy n="91" d="100"/>
        </p:scale>
        <p:origin x="264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 food system is a complex network that encompasses all inputs and outputs involved in food production, foraging, harvesting, transport, processing, retailing, consumption, and food loss and waste. There can be different types of food systems, each having impacts on and being impacted by climate, ecosystems, and socioeconomic systems. Interactions between these systems influence human well-being through food security outcomes, such as food availability, access, utilization, and stability. Interventions, such as mitigation and adaptation, can reduce risks to food systems, which improves food security and well-being within socioeconomic systems. Adapted with permission from Figure 5.1 in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Mbow</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2019.(</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Mbow</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2019)</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351648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Extreme events fueled by climate change (first row, icons) can affect each stage of the food supply chain (second row, dark blue), resulting in compounding and cascading effects on the food system (third row, light blue). Adapted with permission from Davis et al. 2021.(Davis et al. 2021)</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45158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fault-tree shows some of the many ways that food system failures can occur due to climate change, ultimately making food less accessible, available, or usable. In some cases, food may still be available yet inaccessible or unusable. For example, power outages during extreme heat events or after a hurricane may prevent some consumers from safely refrigerating or cooking perishable foods they have already purchased. Adapted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Chodur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(2018)(</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Chodur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2018)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76423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Greenhouse gas (GHG) emissions occur at all stages of the food supply chain. Production (i.e., the growth and harvesting of crops and the rearing and slaughter of livestock) represents 48% of the overall GHG emissions from the food supply chain. Non-carbon dioxide (non-CO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are largely from nitrous oxide emissions from nitrogen fertilizer and manure management and methane emissions from livestock production in the production stage, along with chlorofluorocarbon emissions at the retail stage. Carbon dioxide emissions in the primary food production stage are from soil and land-use management, fertilizer production, and farm energy use. Energy use is the primary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contributor to supply chain stages downstream from food production. Adapted from EPA (2021)</a:t>
            </a:r>
            <a:r>
              <a:rPr lang="en-US" sz="18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.(EPA 2021)</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111772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Six broad categories (social, economic, community capital, institutional, infrastructure, and environmental) constitute the Baseline Resilience Indicators for Communities (BRIC; see Figure 11.14).(Cutter et al. 2014) The highest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lowest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relative category of resilience for communities within nonmetropolitan counties is shown at the county level. There is considerable spatial variability in each category of community resilience. The US Caribbean and US-Affiliated Pacific Islands are not represented on the map because of a lack of data. Discussion of resilience vulnerabilities for these areas can be found in Chapters 23 and 30. Figure credit: USDA,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18</a:t>
            </a:fld>
            <a:endParaRPr lang="en-US"/>
          </a:p>
        </p:txBody>
      </p:sp>
    </p:spTree>
    <p:extLst>
      <p:ext uri="{BB962C8B-B14F-4D97-AF65-F5344CB8AC3E}">
        <p14:creationId xmlns:p14="http://schemas.microsoft.com/office/powerpoint/2010/main" val="78281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Baseline Resilience Indicators for Communities (BRIC) index is a composite measure of community resilience to natural hazards. It considers 49 indicators of existing attributes of resilience arranged in six broad categories: social, infrastructure, institutional, environmental, economic, and community capital. It can be used to compare community resilience within one county to that of another (see, for example, Figure 11.13). Positive and negative drivers of resilience for rural counties are provided for each category.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Figure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credit: USDA.</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19</a:t>
            </a:fld>
            <a:endParaRPr lang="en-US"/>
          </a:p>
        </p:txBody>
      </p:sp>
    </p:spTree>
    <p:extLst>
      <p:ext uri="{BB962C8B-B14F-4D97-AF65-F5344CB8AC3E}">
        <p14:creationId xmlns:p14="http://schemas.microsoft.com/office/powerpoint/2010/main" val="2973088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21</a:t>
            </a:fld>
            <a:endParaRPr lang="en-US"/>
          </a:p>
        </p:txBody>
      </p:sp>
    </p:spTree>
    <p:extLst>
      <p:ext uri="{BB962C8B-B14F-4D97-AF65-F5344CB8AC3E}">
        <p14:creationId xmlns:p14="http://schemas.microsoft.com/office/powerpoint/2010/main" val="3914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Farmworkers, for example, shown here in Salinas, California, face compounding health risks from extreme heat, wildfire smoke, and COVID-19 (see Ch. 15; KM 28.4; Focus on Western Wildfires; Focus on COVID-19 and Climate Change). Photo credit: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ChuckSchugPhotography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/iStock via Getty Images.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161017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People receive many benefits from the ecosystem, including provisioning, regulating, supporting, and cultural services. Adaptive management practices (see Figure 8.1) foster resilience to climate change and related disturbances in these ecosystem services (see Figure 8.18). Adapted with permission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MetroVancouver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2018.(Metro Vancouver 2018)</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241799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Plant hardiness zones help local farmers and gardeners identify optimal crops to plant and when to plant them. Hardiness zones are projected to migrate northward as the climate warms. The maps show plant hardiness zones for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present-day (1991–2020) climate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normals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midcentury (2036–2065)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late century (2071–2100) under a high emissions scenario (SSP5-8.5). Figure credit: USDA,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254689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Healthy soil provides the foundation for many agricultural, ecological, microbiological, societal, and cultural activities. Climate change can negatively affect soil health, thus weakening its foundational role. Adapted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Baveye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2016(</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Baveye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2016)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162802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Science-based application of agroecological approaches results in outcomes that balance agricultural productivity and profitability with ecosystem services and societal well-being. Figure credit: USDA.</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429083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Over the last 30 years, declines in US agricultural emissions per capita (blue line) and per unit of agricultural productivity (red line) reflect an increasingly efficient US agriculture sector that produces more food, fiber, and renewable fuel with fewer resources. Despite per capita and per unit of productivity improvements, the long-term trajectory of total emissions from US agriculture (yellow line) continues to rise, and mitigation remains a critical priority. Adapted with permission from ©Myers 2022.(Myers 2022)</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1487636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Ruminant enteric fermentation via eructation (i.e., belching) contributes most of the methane emissions from US animal production systems (85%), with smaller contributions from manure lagoons (13%) and livestock flatulence (2%). Enteric fermentation contributes approximately 25% of total domestic methane production, making agriculture the largest source of US methane emissions. Figure credit: USDA,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98807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Estimated greenhouse gas (GHG) emissions from protein production vary widely depending on food type. Global median emissions (in kg of carbon dioxide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equivalents for every 100 g of protein produced) are shown here for 11 major protein sources. Although cereal grains have lower protein content, they are included here because they contribute 41% to global protein intake. While US emissions values may differ slightly from global values, the relative differences in GHG emissions by protein type are expected to be consistent. Figure credit: USDA,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262453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11  |  Fifth National Climate Assessment  |  nca2023.globalchange.gov</a:t>
            </a:r>
          </a:p>
        </p:txBody>
      </p:sp>
    </p:spTree>
    <p:extLst>
      <p:ext uri="{BB962C8B-B14F-4D97-AF65-F5344CB8AC3E}">
        <p14:creationId xmlns:p14="http://schemas.microsoft.com/office/powerpoint/2010/main" val="188229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11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11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11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11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11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26634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11  |  Fifth National Climate Assessment  |  nca2023.globalchange.gov</a:t>
            </a:r>
          </a:p>
        </p:txBody>
      </p:sp>
    </p:spTree>
    <p:extLst>
      <p:ext uri="{BB962C8B-B14F-4D97-AF65-F5344CB8AC3E}">
        <p14:creationId xmlns:p14="http://schemas.microsoft.com/office/powerpoint/2010/main" val="322406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11  |  Fifth National Climate Assessment  |  nca2023.globalchange.gov</a:t>
            </a:r>
          </a:p>
        </p:txBody>
      </p:sp>
    </p:spTree>
    <p:extLst>
      <p:ext uri="{BB962C8B-B14F-4D97-AF65-F5344CB8AC3E}">
        <p14:creationId xmlns:p14="http://schemas.microsoft.com/office/powerpoint/2010/main" val="319880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5" r:id="rId8"/>
    <p:sldLayoutId id="2147483686" r:id="rId9"/>
    <p:sldLayoutId id="214748368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7930/NCA5.2023.CH11"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https://nca2023.globalchange.gov/chapter/11</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AC7D293A-2845-85BE-B61C-8094E445D1A7}"/>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3EB2B-736C-5147-ABA6-E9CD881B3047}"/>
              </a:ext>
            </a:extLst>
          </p:cNvPr>
          <p:cNvSpPr>
            <a:spLocks noGrp="1"/>
          </p:cNvSpPr>
          <p:nvPr>
            <p:ph type="title"/>
          </p:nvPr>
        </p:nvSpPr>
        <p:spPr>
          <a:xfrm>
            <a:off x="628650" y="5329910"/>
            <a:ext cx="7886700" cy="918121"/>
          </a:xfrm>
        </p:spPr>
        <p:txBody>
          <a:bodyPr>
            <a:normAutofit fontScale="90000"/>
          </a:bodyPr>
          <a:lstStyle/>
          <a:p>
            <a:r>
              <a:rPr lang="en-US" dirty="0"/>
              <a:t>Figure 11.5. Agroecological approaches seek to achieve beneficial agricultural outcomes while promoting ecosystem services and rural livelihoods. </a:t>
            </a:r>
          </a:p>
        </p:txBody>
      </p:sp>
      <p:pic>
        <p:nvPicPr>
          <p:cNvPr id="4" name="Content Placeholder 3">
            <a:extLst>
              <a:ext uri="{FF2B5EF4-FFF2-40B4-BE49-F238E27FC236}">
                <a16:creationId xmlns:a16="http://schemas.microsoft.com/office/drawing/2014/main" id="{4192A211-56FB-5E85-6EC6-5B4E67B7536F}"/>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213496" y="320311"/>
            <a:ext cx="6717008" cy="4704625"/>
          </a:xfrm>
          <a:prstGeom prst="rect">
            <a:avLst/>
          </a:prstGeom>
        </p:spPr>
      </p:pic>
    </p:spTree>
    <p:extLst>
      <p:ext uri="{BB962C8B-B14F-4D97-AF65-F5344CB8AC3E}">
        <p14:creationId xmlns:p14="http://schemas.microsoft.com/office/powerpoint/2010/main" val="38498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F0236-0F88-B9D5-34A5-67090240F75D}"/>
              </a:ext>
            </a:extLst>
          </p:cNvPr>
          <p:cNvSpPr>
            <a:spLocks noGrp="1"/>
          </p:cNvSpPr>
          <p:nvPr>
            <p:ph type="title"/>
          </p:nvPr>
        </p:nvSpPr>
        <p:spPr>
          <a:xfrm>
            <a:off x="628650" y="5018908"/>
            <a:ext cx="7886700" cy="1322113"/>
          </a:xfrm>
        </p:spPr>
        <p:txBody>
          <a:bodyPr>
            <a:normAutofit fontScale="90000"/>
          </a:bodyPr>
          <a:lstStyle/>
          <a:p>
            <a:r>
              <a:rPr lang="en-US" dirty="0"/>
              <a:t>Figure 11.6. While total agricultural greenhouse gas emissions continue to increase, emissions per capita and per unit of total factor productivity (a ratio of agricultural outputs produced to inputs used) have declined over the last 30 years.</a:t>
            </a:r>
          </a:p>
        </p:txBody>
      </p:sp>
      <p:pic>
        <p:nvPicPr>
          <p:cNvPr id="4" name="Content Placeholder 3">
            <a:extLst>
              <a:ext uri="{FF2B5EF4-FFF2-40B4-BE49-F238E27FC236}">
                <a16:creationId xmlns:a16="http://schemas.microsoft.com/office/drawing/2014/main" id="{7FA1D0B1-2AC8-8075-5CB9-D71619E1A9E9}"/>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948733" y="300952"/>
            <a:ext cx="7246534" cy="4717956"/>
          </a:xfrm>
          <a:prstGeom prst="rect">
            <a:avLst/>
          </a:prstGeom>
        </p:spPr>
      </p:pic>
    </p:spTree>
    <p:extLst>
      <p:ext uri="{BB962C8B-B14F-4D97-AF65-F5344CB8AC3E}">
        <p14:creationId xmlns:p14="http://schemas.microsoft.com/office/powerpoint/2010/main" val="32895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483A4E-FF26-CAFA-583B-88FE408E4F2E}"/>
              </a:ext>
            </a:extLst>
          </p:cNvPr>
          <p:cNvSpPr>
            <a:spLocks noGrp="1"/>
          </p:cNvSpPr>
          <p:nvPr>
            <p:ph type="title"/>
          </p:nvPr>
        </p:nvSpPr>
        <p:spPr/>
        <p:txBody>
          <a:bodyPr/>
          <a:lstStyle/>
          <a:p>
            <a:r>
              <a:rPr lang="en-US" dirty="0"/>
              <a:t>Figure 11.7. Ruminant livestock systems contribute to US methane emissions primarily through belching.</a:t>
            </a:r>
          </a:p>
        </p:txBody>
      </p:sp>
      <p:pic>
        <p:nvPicPr>
          <p:cNvPr id="4" name="Content Placeholder 3">
            <a:extLst>
              <a:ext uri="{FF2B5EF4-FFF2-40B4-BE49-F238E27FC236}">
                <a16:creationId xmlns:a16="http://schemas.microsoft.com/office/drawing/2014/main" id="{C51320AE-9E20-1322-DD89-CE645A62007F}"/>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l="1102" r="1102"/>
          <a:stretch>
            <a:fillRect/>
          </a:stretch>
        </p:blipFill>
        <p:spPr bwMode="auto">
          <a:xfrm>
            <a:off x="609287" y="395624"/>
            <a:ext cx="7925425" cy="4592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848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A8A1E-9083-CA99-34A5-ECFFEF994D49}"/>
              </a:ext>
            </a:extLst>
          </p:cNvPr>
          <p:cNvSpPr>
            <a:spLocks noGrp="1"/>
          </p:cNvSpPr>
          <p:nvPr>
            <p:ph type="title"/>
          </p:nvPr>
        </p:nvSpPr>
        <p:spPr/>
        <p:txBody>
          <a:bodyPr>
            <a:normAutofit fontScale="90000"/>
          </a:bodyPr>
          <a:lstStyle/>
          <a:p>
            <a:r>
              <a:rPr lang="en-US" dirty="0"/>
              <a:t>Figure 11.8. Greenhouse gas emissions from protein production vary greatly according to food type.</a:t>
            </a:r>
          </a:p>
        </p:txBody>
      </p:sp>
      <p:pic>
        <p:nvPicPr>
          <p:cNvPr id="4" name="Content Placeholder 3">
            <a:extLst>
              <a:ext uri="{FF2B5EF4-FFF2-40B4-BE49-F238E27FC236}">
                <a16:creationId xmlns:a16="http://schemas.microsoft.com/office/drawing/2014/main" id="{AA1F869B-004F-BD87-D7C1-F614BFC26105}"/>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737581" y="212051"/>
            <a:ext cx="4959458" cy="6034007"/>
          </a:xfrm>
          <a:prstGeom prst="rect">
            <a:avLst/>
          </a:prstGeom>
        </p:spPr>
      </p:pic>
    </p:spTree>
    <p:extLst>
      <p:ext uri="{BB962C8B-B14F-4D97-AF65-F5344CB8AC3E}">
        <p14:creationId xmlns:p14="http://schemas.microsoft.com/office/powerpoint/2010/main" val="236589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B36E5-B65B-AFFC-E9E5-5441E0EA209B}"/>
              </a:ext>
            </a:extLst>
          </p:cNvPr>
          <p:cNvSpPr>
            <a:spLocks noGrp="1"/>
          </p:cNvSpPr>
          <p:nvPr>
            <p:ph type="title"/>
          </p:nvPr>
        </p:nvSpPr>
        <p:spPr>
          <a:xfrm>
            <a:off x="628650" y="5267916"/>
            <a:ext cx="7886700" cy="918121"/>
          </a:xfrm>
        </p:spPr>
        <p:txBody>
          <a:bodyPr>
            <a:normAutofit fontScale="90000"/>
          </a:bodyPr>
          <a:lstStyle/>
          <a:p>
            <a:r>
              <a:rPr lang="en-US" dirty="0"/>
              <a:t>Figure 11.9. Food security is an outcome of the food system, which influences and is influenced by the climate system, ecosystems, and socioeconomic systems. </a:t>
            </a:r>
          </a:p>
        </p:txBody>
      </p:sp>
      <p:pic>
        <p:nvPicPr>
          <p:cNvPr id="4" name="Content Placeholder 3">
            <a:extLst>
              <a:ext uri="{FF2B5EF4-FFF2-40B4-BE49-F238E27FC236}">
                <a16:creationId xmlns:a16="http://schemas.microsoft.com/office/drawing/2014/main" id="{AB0E7480-A4BA-433E-326B-8937C2689FAA}"/>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143000" y="559594"/>
            <a:ext cx="6858000" cy="4381500"/>
          </a:xfrm>
          <a:prstGeom prst="rect">
            <a:avLst/>
          </a:prstGeom>
        </p:spPr>
      </p:pic>
    </p:spTree>
    <p:extLst>
      <p:ext uri="{BB962C8B-B14F-4D97-AF65-F5344CB8AC3E}">
        <p14:creationId xmlns:p14="http://schemas.microsoft.com/office/powerpoint/2010/main" val="151981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1C915-5AAF-D836-1450-FF0D8135B2CC}"/>
              </a:ext>
            </a:extLst>
          </p:cNvPr>
          <p:cNvSpPr>
            <a:spLocks noGrp="1"/>
          </p:cNvSpPr>
          <p:nvPr>
            <p:ph type="title"/>
          </p:nvPr>
        </p:nvSpPr>
        <p:spPr/>
        <p:txBody>
          <a:bodyPr/>
          <a:lstStyle/>
          <a:p>
            <a:r>
              <a:rPr lang="en-US" dirty="0"/>
              <a:t>Figure 11.10. Climate change has cascading and compounding effects on all stages of the food supply chain.</a:t>
            </a:r>
          </a:p>
        </p:txBody>
      </p:sp>
      <p:pic>
        <p:nvPicPr>
          <p:cNvPr id="4" name="Content Placeholder 3">
            <a:extLst>
              <a:ext uri="{FF2B5EF4-FFF2-40B4-BE49-F238E27FC236}">
                <a16:creationId xmlns:a16="http://schemas.microsoft.com/office/drawing/2014/main" id="{F76B490F-E3E1-FCDB-4F55-F187B71AC268}"/>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07114" y="718457"/>
            <a:ext cx="8529772" cy="4406771"/>
          </a:xfrm>
          <a:prstGeom prst="rect">
            <a:avLst/>
          </a:prstGeom>
        </p:spPr>
      </p:pic>
    </p:spTree>
    <p:extLst>
      <p:ext uri="{BB962C8B-B14F-4D97-AF65-F5344CB8AC3E}">
        <p14:creationId xmlns:p14="http://schemas.microsoft.com/office/powerpoint/2010/main" val="403694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D38CD3-71BD-97FD-DBF1-4CA0DB2236EE}"/>
              </a:ext>
            </a:extLst>
          </p:cNvPr>
          <p:cNvSpPr>
            <a:spLocks noGrp="1"/>
          </p:cNvSpPr>
          <p:nvPr>
            <p:ph type="title"/>
          </p:nvPr>
        </p:nvSpPr>
        <p:spPr/>
        <p:txBody>
          <a:bodyPr/>
          <a:lstStyle/>
          <a:p>
            <a:r>
              <a:rPr lang="en-US" dirty="0"/>
              <a:t>Figure 11.11. Climate change is expected to increase risks to food security in multiple ways.</a:t>
            </a:r>
          </a:p>
        </p:txBody>
      </p:sp>
      <p:pic>
        <p:nvPicPr>
          <p:cNvPr id="4" name="Content Placeholder 3">
            <a:extLst>
              <a:ext uri="{FF2B5EF4-FFF2-40B4-BE49-F238E27FC236}">
                <a16:creationId xmlns:a16="http://schemas.microsoft.com/office/drawing/2014/main" id="{5C5C8B7B-5CAA-CB4E-5E9B-F7632604B5E4}"/>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16517" y="718457"/>
            <a:ext cx="8310966" cy="4278608"/>
          </a:xfrm>
          <a:prstGeom prst="rect">
            <a:avLst/>
          </a:prstGeom>
        </p:spPr>
      </p:pic>
    </p:spTree>
    <p:extLst>
      <p:ext uri="{BB962C8B-B14F-4D97-AF65-F5344CB8AC3E}">
        <p14:creationId xmlns:p14="http://schemas.microsoft.com/office/powerpoint/2010/main" val="11658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505806-A2F4-FE07-1638-15E1C46E553E}"/>
              </a:ext>
            </a:extLst>
          </p:cNvPr>
          <p:cNvSpPr>
            <a:spLocks noGrp="1"/>
          </p:cNvSpPr>
          <p:nvPr>
            <p:ph type="title"/>
          </p:nvPr>
        </p:nvSpPr>
        <p:spPr/>
        <p:txBody>
          <a:bodyPr/>
          <a:lstStyle/>
          <a:p>
            <a:r>
              <a:rPr lang="en-US" dirty="0"/>
              <a:t>Figure 11.12. Greenhouse gas emissions differ by stage of the food supply chain. </a:t>
            </a:r>
          </a:p>
        </p:txBody>
      </p:sp>
      <p:pic>
        <p:nvPicPr>
          <p:cNvPr id="4" name="Content Placeholder 3">
            <a:extLst>
              <a:ext uri="{FF2B5EF4-FFF2-40B4-BE49-F238E27FC236}">
                <a16:creationId xmlns:a16="http://schemas.microsoft.com/office/drawing/2014/main" id="{E0E80E27-DE30-D8B5-EE56-8743750880F7}"/>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5588" b="-5588"/>
          <a:stretch/>
        </p:blipFill>
        <p:spPr bwMode="auto">
          <a:xfrm>
            <a:off x="628651" y="346047"/>
            <a:ext cx="7886699" cy="4875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667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6AC13-66D1-7FB4-AE49-7E472AED55E2}"/>
              </a:ext>
            </a:extLst>
          </p:cNvPr>
          <p:cNvSpPr>
            <a:spLocks noGrp="1"/>
          </p:cNvSpPr>
          <p:nvPr>
            <p:ph type="title"/>
          </p:nvPr>
        </p:nvSpPr>
        <p:spPr>
          <a:xfrm>
            <a:off x="628649" y="5376405"/>
            <a:ext cx="7886700" cy="918121"/>
          </a:xfrm>
        </p:spPr>
        <p:txBody>
          <a:bodyPr>
            <a:normAutofit fontScale="90000"/>
          </a:bodyPr>
          <a:lstStyle/>
          <a:p>
            <a:r>
              <a:rPr lang="en-US" dirty="0"/>
              <a:t>Figure 11.13. Rural communities differ in the categories of the Baseline Resilience Indicators that contribute most substantially to their resilience.</a:t>
            </a:r>
          </a:p>
        </p:txBody>
      </p:sp>
      <p:pic>
        <p:nvPicPr>
          <p:cNvPr id="4" name="Content Placeholder 3">
            <a:extLst>
              <a:ext uri="{FF2B5EF4-FFF2-40B4-BE49-F238E27FC236}">
                <a16:creationId xmlns:a16="http://schemas.microsoft.com/office/drawing/2014/main" id="{CCD0A18D-795F-B7A4-7A9F-E8B12EB95CCC}"/>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1" b="-1"/>
          <a:stretch/>
        </p:blipFill>
        <p:spPr>
          <a:xfrm>
            <a:off x="935010" y="408351"/>
            <a:ext cx="7273979" cy="4813071"/>
          </a:xfrm>
          <a:prstGeom prst="rect">
            <a:avLst/>
          </a:prstGeom>
        </p:spPr>
      </p:pic>
    </p:spTree>
    <p:extLst>
      <p:ext uri="{BB962C8B-B14F-4D97-AF65-F5344CB8AC3E}">
        <p14:creationId xmlns:p14="http://schemas.microsoft.com/office/powerpoint/2010/main" val="77623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A77DE-FEDE-CD70-6C54-EEA1186F1A2F}"/>
              </a:ext>
            </a:extLst>
          </p:cNvPr>
          <p:cNvSpPr>
            <a:spLocks noGrp="1"/>
          </p:cNvSpPr>
          <p:nvPr>
            <p:ph type="title"/>
          </p:nvPr>
        </p:nvSpPr>
        <p:spPr>
          <a:xfrm>
            <a:off x="628649" y="5376405"/>
            <a:ext cx="7886700" cy="918121"/>
          </a:xfrm>
        </p:spPr>
        <p:txBody>
          <a:bodyPr>
            <a:normAutofit fontScale="90000"/>
          </a:bodyPr>
          <a:lstStyle/>
          <a:p>
            <a:r>
              <a:rPr lang="en-US" dirty="0"/>
              <a:t>Figure 11.14. Rural community resilience to natural hazards is measured by several broad categories of indicators that affect aspects of resilience (both positively and negatively).</a:t>
            </a:r>
          </a:p>
        </p:txBody>
      </p:sp>
      <p:pic>
        <p:nvPicPr>
          <p:cNvPr id="4" name="Content Placeholder 3">
            <a:extLst>
              <a:ext uri="{FF2B5EF4-FFF2-40B4-BE49-F238E27FC236}">
                <a16:creationId xmlns:a16="http://schemas.microsoft.com/office/drawing/2014/main" id="{2ED3C34B-CBBA-1F22-D9E6-E69F4FD50B2D}"/>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a:xfrm>
            <a:off x="1381286" y="359896"/>
            <a:ext cx="6381427" cy="4676986"/>
          </a:xfrm>
          <a:prstGeom prst="rect">
            <a:avLst/>
          </a:prstGeom>
        </p:spPr>
      </p:pic>
    </p:spTree>
    <p:extLst>
      <p:ext uri="{BB962C8B-B14F-4D97-AF65-F5344CB8AC3E}">
        <p14:creationId xmlns:p14="http://schemas.microsoft.com/office/powerpoint/2010/main" val="142278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normAutofit fontScale="92500"/>
          </a:bodyPr>
          <a:lstStyle/>
          <a:p>
            <a:r>
              <a:rPr lang="en-US" dirty="0"/>
              <a:t>Chapter 11 | Agriculture, Food Systems, and Rural Communities</a:t>
            </a:r>
          </a:p>
        </p:txBody>
      </p:sp>
    </p:spTree>
    <p:extLst>
      <p:ext uri="{BB962C8B-B14F-4D97-AF65-F5344CB8AC3E}">
        <p14:creationId xmlns:p14="http://schemas.microsoft.com/office/powerpoint/2010/main" val="32520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8"/>
            <a:ext cx="7886700" cy="4684242"/>
          </a:xfrm>
        </p:spPr>
        <p:txBody>
          <a:bodyPr spcCol="457200">
            <a:normAutofit fontScale="700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Rob Mitchel</a:t>
            </a:r>
            <a:r>
              <a:rPr lang="en-US" dirty="0"/>
              <a:t>l, USDA Agricultural Research Service</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Carl H. Bolster</a:t>
            </a:r>
            <a:r>
              <a:rPr lang="en-US" dirty="0"/>
              <a:t>, USDA Agricultural Research Service</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Agency Chapter Lead Author</a:t>
            </a:r>
          </a:p>
          <a:p>
            <a:pPr marL="12700">
              <a:lnSpc>
                <a:spcPct val="110000"/>
              </a:lnSpc>
              <a:spcAft>
                <a:spcPts val="300"/>
              </a:spcAft>
            </a:pPr>
            <a:r>
              <a:rPr lang="en-US" b="1" dirty="0"/>
              <a:t>Andrew Kitts</a:t>
            </a:r>
            <a:r>
              <a:rPr lang="en-US" dirty="0"/>
              <a:t>, NOAA Fisheries, Office of Science and Technology</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Amber Campbell</a:t>
            </a:r>
            <a:r>
              <a:rPr lang="en-US" dirty="0"/>
              <a:t>, USDA National Institute of Food and Agriculture</a:t>
            </a:r>
          </a:p>
          <a:p>
            <a:pPr marL="12700">
              <a:lnSpc>
                <a:spcPct val="110000"/>
              </a:lnSpc>
              <a:spcAft>
                <a:spcPts val="300"/>
              </a:spcAft>
            </a:pPr>
            <a:r>
              <a:rPr lang="en-US" b="1" dirty="0"/>
              <a:t>Michael </a:t>
            </a:r>
            <a:r>
              <a:rPr lang="en-US" b="1" dirty="0" err="1"/>
              <a:t>Cosh</a:t>
            </a:r>
            <a:r>
              <a:rPr lang="en-US" dirty="0"/>
              <a:t>, USDA Agricultural Research Service, Hydrology and Remote Sensing Laboratory</a:t>
            </a:r>
          </a:p>
          <a:p>
            <a:pPr marL="12700">
              <a:lnSpc>
                <a:spcPct val="110000"/>
              </a:lnSpc>
              <a:spcAft>
                <a:spcPts val="300"/>
              </a:spcAft>
            </a:pPr>
            <a:r>
              <a:rPr lang="en-US" b="1" dirty="0"/>
              <a:t>Tracey L. </a:t>
            </a:r>
            <a:r>
              <a:rPr lang="en-US" b="1" dirty="0" err="1"/>
              <a:t>Farrigan</a:t>
            </a:r>
            <a:r>
              <a:rPr lang="en-US" dirty="0"/>
              <a:t>, USDA Economic Research Service</a:t>
            </a:r>
          </a:p>
          <a:p>
            <a:pPr marL="12700">
              <a:lnSpc>
                <a:spcPct val="110000"/>
              </a:lnSpc>
              <a:spcAft>
                <a:spcPts val="300"/>
              </a:spcAft>
            </a:pPr>
            <a:r>
              <a:rPr lang="en-US" b="1" dirty="0"/>
              <a:t>Alan J. </a:t>
            </a:r>
            <a:r>
              <a:rPr lang="en-US" b="1" dirty="0" err="1"/>
              <a:t>Franzluebbers</a:t>
            </a:r>
            <a:r>
              <a:rPr lang="en-US" dirty="0"/>
              <a:t>, USDA Agricultural Research Service</a:t>
            </a:r>
          </a:p>
          <a:p>
            <a:pPr marL="12700">
              <a:lnSpc>
                <a:spcPct val="110000"/>
              </a:lnSpc>
              <a:spcAft>
                <a:spcPts val="300"/>
              </a:spcAft>
            </a:pPr>
            <a:r>
              <a:rPr lang="en-US" b="1" dirty="0"/>
              <a:t>David L. Hoover</a:t>
            </a:r>
            <a:r>
              <a:rPr lang="en-US" dirty="0"/>
              <a:t>, USDA Agricultural Research Service</a:t>
            </a:r>
          </a:p>
          <a:p>
            <a:pPr marL="12700">
              <a:lnSpc>
                <a:spcPct val="110000"/>
              </a:lnSpc>
              <a:spcAft>
                <a:spcPts val="300"/>
              </a:spcAft>
            </a:pPr>
            <a:r>
              <a:rPr lang="en-US" b="1" dirty="0"/>
              <a:t>Virginia L. </a:t>
            </a:r>
            <a:r>
              <a:rPr lang="en-US" b="1" dirty="0" err="1"/>
              <a:t>Jin</a:t>
            </a:r>
            <a:r>
              <a:rPr lang="en-US" dirty="0"/>
              <a:t>, USDA Agricultural Research Service</a:t>
            </a:r>
          </a:p>
          <a:p>
            <a:pPr marL="12700">
              <a:lnSpc>
                <a:spcPct val="110000"/>
              </a:lnSpc>
              <a:spcAft>
                <a:spcPts val="300"/>
              </a:spcAft>
            </a:pPr>
            <a:r>
              <a:rPr lang="en-US" b="1" dirty="0" err="1"/>
              <a:t>Dannele</a:t>
            </a:r>
            <a:r>
              <a:rPr lang="en-US" b="1" dirty="0"/>
              <a:t> E. Peck</a:t>
            </a:r>
            <a:r>
              <a:rPr lang="en-US" dirty="0"/>
              <a:t>, USDA Agricultural Research Service, Northern Plains Climate Hub</a:t>
            </a:r>
          </a:p>
          <a:p>
            <a:pPr marL="12700">
              <a:lnSpc>
                <a:spcPct val="110000"/>
              </a:lnSpc>
              <a:spcAft>
                <a:spcPts val="300"/>
              </a:spcAft>
            </a:pPr>
            <a:r>
              <a:rPr lang="en-US" b="1" dirty="0"/>
              <a:t>Marty R. </a:t>
            </a:r>
            <a:r>
              <a:rPr lang="en-US" b="1" dirty="0" err="1"/>
              <a:t>Schmer</a:t>
            </a:r>
            <a:r>
              <a:rPr lang="en-US" dirty="0"/>
              <a:t>, USDA Agricultural Research Service</a:t>
            </a:r>
          </a:p>
          <a:p>
            <a:pPr marL="12700">
              <a:lnSpc>
                <a:spcPct val="110000"/>
              </a:lnSpc>
              <a:spcAft>
                <a:spcPts val="300"/>
              </a:spcAft>
            </a:pPr>
            <a:r>
              <a:rPr lang="en-US" b="1" dirty="0"/>
              <a:t>Michael D. Smith</a:t>
            </a:r>
            <a:r>
              <a:rPr lang="en-US" dirty="0"/>
              <a:t>, National Oceanic and Atmospheric Administration</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err="1"/>
              <a:t>Omanjana</a:t>
            </a:r>
            <a:r>
              <a:rPr lang="en-US" b="1" dirty="0"/>
              <a:t> Goswam</a:t>
            </a:r>
            <a:r>
              <a:rPr lang="en-US" dirty="0"/>
              <a:t>i, Union of Concerned Scientists</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Christopher W. Avery</a:t>
            </a:r>
            <a:r>
              <a:rPr lang="en-US" dirty="0"/>
              <a:t>, US Global Change Research Program / ICF</a:t>
            </a:r>
          </a:p>
          <a:p>
            <a:pPr marL="12700">
              <a:lnSpc>
                <a:spcPct val="110000"/>
              </a:lnSpc>
              <a:spcAft>
                <a:spcPts val="300"/>
              </a:spcAft>
            </a:pPr>
            <a:r>
              <a:rPr lang="en-US" b="1" dirty="0"/>
              <a:t>Samantha Basile</a:t>
            </a:r>
            <a:r>
              <a:rPr lang="en-US" dirty="0"/>
              <a:t>, US Global Change Research Program / ICF</a:t>
            </a:r>
            <a:endParaRPr lang="en-US" i="1" dirty="0"/>
          </a:p>
        </p:txBody>
      </p:sp>
    </p:spTree>
    <p:extLst>
      <p:ext uri="{BB962C8B-B14F-4D97-AF65-F5344CB8AC3E}">
        <p14:creationId xmlns:p14="http://schemas.microsoft.com/office/powerpoint/2010/main" val="330526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77500" lnSpcReduction="20000"/>
          </a:bodyPr>
          <a:lstStyle/>
          <a:p>
            <a:pPr marL="457200" marR="0" indent="-457200">
              <a:spcBef>
                <a:spcPts val="0"/>
              </a:spcBef>
              <a:spcAft>
                <a:spcPts val="0"/>
              </a:spcAft>
            </a:pPr>
            <a:r>
              <a:rPr lang="en-US" sz="1800" kern="100" dirty="0">
                <a:effectLst/>
                <a:latin typeface="Calibri" panose="020F0502020204030204" pitchFamily="34" charset="0"/>
                <a:ea typeface="Calibri" panose="020F0502020204030204" pitchFamily="34" charset="0"/>
              </a:rPr>
              <a:t>Bolster, C.H., R. Mitchell, A. Kitts, A. Campbell, M. </a:t>
            </a:r>
            <a:r>
              <a:rPr lang="en-US" sz="1800" kern="100" dirty="0" err="1">
                <a:effectLst/>
                <a:latin typeface="Calibri" panose="020F0502020204030204" pitchFamily="34" charset="0"/>
                <a:ea typeface="Calibri" panose="020F0502020204030204" pitchFamily="34" charset="0"/>
              </a:rPr>
              <a:t>Cosh</a:t>
            </a:r>
            <a:r>
              <a:rPr lang="en-US" sz="1800" kern="100" dirty="0">
                <a:effectLst/>
                <a:latin typeface="Calibri" panose="020F0502020204030204" pitchFamily="34" charset="0"/>
                <a:ea typeface="Calibri" panose="020F0502020204030204" pitchFamily="34" charset="0"/>
              </a:rPr>
              <a:t>, T.L. </a:t>
            </a:r>
            <a:r>
              <a:rPr lang="en-US" sz="1800" kern="100" dirty="0" err="1">
                <a:effectLst/>
                <a:latin typeface="Calibri" panose="020F0502020204030204" pitchFamily="34" charset="0"/>
                <a:ea typeface="Calibri" panose="020F0502020204030204" pitchFamily="34" charset="0"/>
              </a:rPr>
              <a:t>Farrigan</a:t>
            </a:r>
            <a:r>
              <a:rPr lang="en-US" sz="1800" kern="100" dirty="0">
                <a:effectLst/>
                <a:latin typeface="Calibri" panose="020F0502020204030204" pitchFamily="34" charset="0"/>
                <a:ea typeface="Calibri" panose="020F0502020204030204" pitchFamily="34" charset="0"/>
              </a:rPr>
              <a:t>, </a:t>
            </a:r>
          </a:p>
          <a:p>
            <a:pPr marL="457200" marR="0" indent="-457200">
              <a:spcBef>
                <a:spcPts val="0"/>
              </a:spcBef>
              <a:spcAft>
                <a:spcPts val="0"/>
              </a:spcAft>
            </a:pPr>
            <a:r>
              <a:rPr lang="en-US" sz="1800" kern="100" dirty="0">
                <a:effectLst/>
                <a:latin typeface="Calibri" panose="020F0502020204030204" pitchFamily="34" charset="0"/>
                <a:ea typeface="Calibri" panose="020F0502020204030204" pitchFamily="34" charset="0"/>
              </a:rPr>
              <a:t>A.J. </a:t>
            </a:r>
            <a:r>
              <a:rPr lang="en-US" sz="1800" kern="100" dirty="0" err="1">
                <a:effectLst/>
                <a:latin typeface="Calibri" panose="020F0502020204030204" pitchFamily="34" charset="0"/>
                <a:ea typeface="Calibri" panose="020F0502020204030204" pitchFamily="34" charset="0"/>
              </a:rPr>
              <a:t>Franzluebbers</a:t>
            </a:r>
            <a:r>
              <a:rPr lang="en-US" sz="1800" kern="100" dirty="0">
                <a:effectLst/>
                <a:latin typeface="Calibri" panose="020F0502020204030204" pitchFamily="34" charset="0"/>
                <a:ea typeface="Calibri" panose="020F0502020204030204" pitchFamily="34" charset="0"/>
              </a:rPr>
              <a:t>, D.L. Hoover, V.L. </a:t>
            </a:r>
            <a:r>
              <a:rPr lang="en-US" sz="1800" kern="100" dirty="0" err="1">
                <a:effectLst/>
                <a:latin typeface="Calibri" panose="020F0502020204030204" pitchFamily="34" charset="0"/>
                <a:ea typeface="Calibri" panose="020F0502020204030204" pitchFamily="34" charset="0"/>
              </a:rPr>
              <a:t>Jin</a:t>
            </a:r>
            <a:r>
              <a:rPr lang="en-US" sz="1800" kern="100" dirty="0">
                <a:effectLst/>
                <a:latin typeface="Calibri" panose="020F0502020204030204" pitchFamily="34" charset="0"/>
                <a:ea typeface="Calibri" panose="020F0502020204030204" pitchFamily="34" charset="0"/>
              </a:rPr>
              <a:t>, D.E. Peck, M.R. </a:t>
            </a:r>
            <a:r>
              <a:rPr lang="en-US" sz="1800" kern="100" dirty="0" err="1">
                <a:effectLst/>
                <a:latin typeface="Calibri" panose="020F0502020204030204" pitchFamily="34" charset="0"/>
                <a:ea typeface="Calibri" panose="020F0502020204030204" pitchFamily="34" charset="0"/>
              </a:rPr>
              <a:t>Schmer</a:t>
            </a:r>
            <a:r>
              <a:rPr lang="en-US" sz="1800" kern="100" dirty="0">
                <a:effectLst/>
                <a:latin typeface="Calibri" panose="020F0502020204030204" pitchFamily="34" charset="0"/>
                <a:ea typeface="Calibri" panose="020F0502020204030204" pitchFamily="34" charset="0"/>
              </a:rPr>
              <a:t>, and </a:t>
            </a:r>
          </a:p>
          <a:p>
            <a:pPr marL="457200" marR="0" indent="-457200">
              <a:spcBef>
                <a:spcPts val="0"/>
              </a:spcBef>
              <a:spcAft>
                <a:spcPts val="0"/>
              </a:spcAft>
            </a:pPr>
            <a:r>
              <a:rPr lang="en-US" sz="1800" kern="100" dirty="0">
                <a:effectLst/>
                <a:latin typeface="Calibri" panose="020F0502020204030204" pitchFamily="34" charset="0"/>
                <a:ea typeface="Calibri" panose="020F0502020204030204" pitchFamily="34" charset="0"/>
              </a:rPr>
              <a:t>M.D. Smith, 2023: Ch. 11. Agriculture, food systems, and rural </a:t>
            </a:r>
          </a:p>
          <a:p>
            <a:pPr marL="457200" marR="0" indent="-457200">
              <a:spcBef>
                <a:spcPts val="0"/>
              </a:spcBef>
              <a:spcAft>
                <a:spcPts val="0"/>
              </a:spcAft>
            </a:pPr>
            <a:r>
              <a:rPr lang="en-US" sz="1800" kern="100" dirty="0">
                <a:effectLst/>
                <a:latin typeface="Calibri" panose="020F0502020204030204" pitchFamily="34" charset="0"/>
                <a:ea typeface="Calibri" panose="020F0502020204030204" pitchFamily="34" charset="0"/>
              </a:rPr>
              <a:t>communities. In: </a:t>
            </a:r>
            <a:r>
              <a:rPr lang="en-US" sz="1800" i="1" kern="100" dirty="0">
                <a:effectLst/>
                <a:latin typeface="Calibri" panose="020F0502020204030204" pitchFamily="34" charset="0"/>
                <a:ea typeface="Calibri" panose="020F0502020204030204" pitchFamily="34" charset="0"/>
              </a:rPr>
              <a:t>Fifth National Climate Assessment</a:t>
            </a:r>
            <a:r>
              <a:rPr lang="en-US" sz="1800" kern="100" dirty="0">
                <a:effectLst/>
                <a:latin typeface="Calibri" panose="020F0502020204030204" pitchFamily="34" charset="0"/>
                <a:ea typeface="Calibri" panose="020F0502020204030204" pitchFamily="34" charset="0"/>
              </a:rPr>
              <a:t>. Crimmins, A.R., </a:t>
            </a:r>
          </a:p>
          <a:p>
            <a:pPr marL="457200" marR="0" indent="-457200">
              <a:spcBef>
                <a:spcPts val="0"/>
              </a:spcBef>
              <a:spcAft>
                <a:spcPts val="0"/>
              </a:spcAft>
            </a:pPr>
            <a:r>
              <a:rPr lang="en-US" sz="1800" kern="100" dirty="0">
                <a:effectLst/>
                <a:latin typeface="Calibri" panose="020F0502020204030204" pitchFamily="34" charset="0"/>
                <a:ea typeface="Calibri" panose="020F0502020204030204" pitchFamily="34" charset="0"/>
              </a:rPr>
              <a:t>C.W. Avery, D.R. Easterling, K.E. Kunkel, B.C. Stewart, and T.K. </a:t>
            </a:r>
            <a:r>
              <a:rPr lang="en-US" sz="1800" kern="100" dirty="0" err="1">
                <a:effectLst/>
                <a:latin typeface="Calibri" panose="020F0502020204030204" pitchFamily="34" charset="0"/>
                <a:ea typeface="Calibri" panose="020F0502020204030204" pitchFamily="34" charset="0"/>
              </a:rPr>
              <a:t>Maycock</a:t>
            </a:r>
            <a:r>
              <a:rPr lang="en-US" sz="1800" kern="100" dirty="0">
                <a:effectLst/>
                <a:latin typeface="Calibri" panose="020F0502020204030204" pitchFamily="34" charset="0"/>
                <a:ea typeface="Calibri" panose="020F0502020204030204" pitchFamily="34" charset="0"/>
              </a:rPr>
              <a:t>, </a:t>
            </a:r>
          </a:p>
          <a:p>
            <a:pPr marL="457200" marR="0" indent="-457200">
              <a:spcBef>
                <a:spcPts val="0"/>
              </a:spcBef>
              <a:spcAft>
                <a:spcPts val="0"/>
              </a:spcAft>
            </a:pPr>
            <a:r>
              <a:rPr lang="en-US" sz="1800" kern="100" dirty="0">
                <a:effectLst/>
                <a:latin typeface="Calibri" panose="020F0502020204030204" pitchFamily="34" charset="0"/>
                <a:ea typeface="Calibri" panose="020F0502020204030204" pitchFamily="34" charset="0"/>
              </a:rPr>
              <a:t>Eds. U.S. Global Change Research Program, Washington, DC, USA. </a:t>
            </a:r>
          </a:p>
          <a:p>
            <a:pPr marL="457200" marR="0" indent="-457200">
              <a:spcBef>
                <a:spcPts val="0"/>
              </a:spcBef>
              <a:spcAft>
                <a:spcPts val="0"/>
              </a:spcAft>
            </a:pPr>
            <a:r>
              <a:rPr lang="en-US" sz="1800" u="sng" kern="100"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https://doi.org/10.7930/NCA5.2023.CH11</a:t>
            </a:r>
            <a:endParaRPr lang="en-US" sz="1800" kern="1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https://nca2023.globalchange.gov/chapter/11</a:t>
            </a:r>
          </a:p>
        </p:txBody>
      </p:sp>
    </p:spTree>
    <p:extLst>
      <p:ext uri="{BB962C8B-B14F-4D97-AF65-F5344CB8AC3E}">
        <p14:creationId xmlns:p14="http://schemas.microsoft.com/office/powerpoint/2010/main" val="401385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77500" lnSpcReduction="20000"/>
          </a:bodyPr>
          <a:lstStyle/>
          <a:p>
            <a:pPr>
              <a:lnSpc>
                <a:spcPct val="110000"/>
              </a:lnSpc>
            </a:pPr>
            <a:r>
              <a:rPr lang="en-US" dirty="0"/>
              <a:t>Agricultural Adaptation Increases Resilience in an Evolving Landscape</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change has increased agricultural production risks by disrupting growing zones and growing days, which depend on precipitation, air temperature, and soil moisture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very 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Growing evidence for positive environmental and economic outcomes of conservation management has led some farmers and ranchers to adopt agroecological practices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which increases the potential for agricultural producers to limit greenhouse gas emissions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medium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and improve agricultural resilience to climate change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92500"/>
          </a:bodyPr>
          <a:lstStyle/>
          <a:p>
            <a:r>
              <a:rPr lang="en-US" dirty="0"/>
              <a:t>Climate Change Disrupts Our Food Systems in Uneven Ways</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change is projected to disrupt food systems in ways that reduce the availability and affordability of nutritious food, with uneven economic impacts across society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Impacts of climate change on other measures of human well-being are also distributed unevenly, such as worsening heat stress among farmworkers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and disruptions to the ability of subsistence-based peoples to access food through hunting, fishing, and foraging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a:bodyPr>
          <a:lstStyle/>
          <a:p>
            <a:r>
              <a:rPr lang="en-US" dirty="0"/>
              <a:t>Rural Communities Face Unique Challenges and Opportunities </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Rural communities steward much of the Nation’s land and natural resources, which provide food, bioproducts, and ecosystem services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These crucial roles are at risk as climate change compounds existing stressors such as poverty, unemployment, and depopulation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Opportunities exist for rural communities to increase their resilience to climate change and protect rural livelihoods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361583-1504-D584-C71F-7B0015D5060B}"/>
              </a:ext>
            </a:extLst>
          </p:cNvPr>
          <p:cNvSpPr>
            <a:spLocks noGrp="1"/>
          </p:cNvSpPr>
          <p:nvPr>
            <p:ph type="title"/>
          </p:nvPr>
        </p:nvSpPr>
        <p:spPr/>
        <p:txBody>
          <a:bodyPr/>
          <a:lstStyle/>
          <a:p>
            <a:r>
              <a:rPr lang="en-US" dirty="0"/>
              <a:t>Figure 11.1. Climate change increases farmworker exposure to extreme heat and wildfire smoke.</a:t>
            </a:r>
          </a:p>
        </p:txBody>
      </p:sp>
      <p:pic>
        <p:nvPicPr>
          <p:cNvPr id="4" name="Content Placeholder 3">
            <a:extLst>
              <a:ext uri="{FF2B5EF4-FFF2-40B4-BE49-F238E27FC236}">
                <a16:creationId xmlns:a16="http://schemas.microsoft.com/office/drawing/2014/main" id="{9BF019E3-9603-4BCC-37F2-B323A9CDD826}"/>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290320" y="333506"/>
            <a:ext cx="6563360" cy="4742208"/>
          </a:xfrm>
          <a:prstGeom prst="rect">
            <a:avLst/>
          </a:prstGeom>
        </p:spPr>
      </p:pic>
    </p:spTree>
    <p:extLst>
      <p:ext uri="{BB962C8B-B14F-4D97-AF65-F5344CB8AC3E}">
        <p14:creationId xmlns:p14="http://schemas.microsoft.com/office/powerpoint/2010/main" val="190464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AC93D-5EF3-90EB-76E2-45D682AAB79B}"/>
              </a:ext>
            </a:extLst>
          </p:cNvPr>
          <p:cNvSpPr>
            <a:spLocks noGrp="1"/>
          </p:cNvSpPr>
          <p:nvPr>
            <p:ph type="title"/>
          </p:nvPr>
        </p:nvSpPr>
        <p:spPr>
          <a:xfrm>
            <a:off x="431463" y="650747"/>
            <a:ext cx="2949178" cy="1600200"/>
          </a:xfrm>
        </p:spPr>
        <p:txBody>
          <a:bodyPr>
            <a:normAutofit fontScale="90000"/>
          </a:bodyPr>
          <a:lstStyle/>
          <a:p>
            <a:r>
              <a:rPr lang="en-US" dirty="0"/>
              <a:t>Figure 11.2. Ecosystem services have wide-ranging benefits for plants, animals, and human well-being.</a:t>
            </a:r>
          </a:p>
        </p:txBody>
      </p:sp>
      <p:pic>
        <p:nvPicPr>
          <p:cNvPr id="4" name="Content Placeholder 3">
            <a:extLst>
              <a:ext uri="{FF2B5EF4-FFF2-40B4-BE49-F238E27FC236}">
                <a16:creationId xmlns:a16="http://schemas.microsoft.com/office/drawing/2014/main" id="{03C0D711-5377-B363-825B-D2CBFE17F38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475773" y="338576"/>
            <a:ext cx="5438095" cy="5868677"/>
          </a:xfrm>
          <a:prstGeom prst="rect">
            <a:avLst/>
          </a:prstGeom>
        </p:spPr>
      </p:pic>
    </p:spTree>
    <p:extLst>
      <p:ext uri="{BB962C8B-B14F-4D97-AF65-F5344CB8AC3E}">
        <p14:creationId xmlns:p14="http://schemas.microsoft.com/office/powerpoint/2010/main" val="10681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CA61B9-30BA-D687-CA0E-A62A86C40BBE}"/>
              </a:ext>
            </a:extLst>
          </p:cNvPr>
          <p:cNvSpPr>
            <a:spLocks noGrp="1"/>
          </p:cNvSpPr>
          <p:nvPr>
            <p:ph type="title"/>
          </p:nvPr>
        </p:nvSpPr>
        <p:spPr/>
        <p:txBody>
          <a:bodyPr>
            <a:normAutofit fontScale="90000"/>
          </a:bodyPr>
          <a:lstStyle/>
          <a:p>
            <a:r>
              <a:rPr lang="en-US" dirty="0"/>
              <a:t>Figure 11.3. Plant hardiness zones are projected to shift northward throughout this century.</a:t>
            </a:r>
          </a:p>
        </p:txBody>
      </p:sp>
      <p:pic>
        <p:nvPicPr>
          <p:cNvPr id="4" name="Content Placeholder 3">
            <a:extLst>
              <a:ext uri="{FF2B5EF4-FFF2-40B4-BE49-F238E27FC236}">
                <a16:creationId xmlns:a16="http://schemas.microsoft.com/office/drawing/2014/main" id="{EF0DE45A-6D6B-4D15-C28C-C723E4C916D9}"/>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892964" y="215994"/>
            <a:ext cx="3061246" cy="5998692"/>
          </a:xfrm>
          <a:prstGeom prst="rect">
            <a:avLst/>
          </a:prstGeom>
        </p:spPr>
      </p:pic>
    </p:spTree>
    <p:extLst>
      <p:ext uri="{BB962C8B-B14F-4D97-AF65-F5344CB8AC3E}">
        <p14:creationId xmlns:p14="http://schemas.microsoft.com/office/powerpoint/2010/main" val="203158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E9771B-12D6-C837-269A-221737F51BCE}"/>
              </a:ext>
            </a:extLst>
          </p:cNvPr>
          <p:cNvSpPr>
            <a:spLocks noGrp="1"/>
          </p:cNvSpPr>
          <p:nvPr>
            <p:ph type="title"/>
          </p:nvPr>
        </p:nvSpPr>
        <p:spPr/>
        <p:txBody>
          <a:bodyPr/>
          <a:lstStyle/>
          <a:p>
            <a:r>
              <a:rPr lang="en-US" dirty="0"/>
              <a:t>Figure 11.4. Healthy soil plays a foundational role in agriculture, ecosystems, society, and culture.</a:t>
            </a:r>
          </a:p>
        </p:txBody>
      </p:sp>
      <p:pic>
        <p:nvPicPr>
          <p:cNvPr id="4" name="Content Placeholder 3">
            <a:extLst>
              <a:ext uri="{FF2B5EF4-FFF2-40B4-BE49-F238E27FC236}">
                <a16:creationId xmlns:a16="http://schemas.microsoft.com/office/drawing/2014/main" id="{6DF7F69D-A981-1440-DFD6-C55BBAC0DBE7}"/>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t="134" b="134"/>
          <a:stretch>
            <a:fillRect/>
          </a:stretch>
        </p:blipFill>
        <p:spPr bwMode="auto">
          <a:xfrm>
            <a:off x="1143000" y="438805"/>
            <a:ext cx="6858000" cy="46230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178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8143</TotalTime>
  <Words>2181</Words>
  <Application>Microsoft Macintosh PowerPoint</Application>
  <PresentationFormat>On-screen Show (4:3)</PresentationFormat>
  <Paragraphs>93</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Figure 11.1. Climate change increases farmworker exposure to extreme heat and wildfire smoke.</vt:lpstr>
      <vt:lpstr>Figure 11.2. Ecosystem services have wide-ranging benefits for plants, animals, and human well-being.</vt:lpstr>
      <vt:lpstr>Figure 11.3. Plant hardiness zones are projected to shift northward throughout this century.</vt:lpstr>
      <vt:lpstr>Figure 11.4. Healthy soil plays a foundational role in agriculture, ecosystems, society, and culture.</vt:lpstr>
      <vt:lpstr>Figure 11.5. Agroecological approaches seek to achieve beneficial agricultural outcomes while promoting ecosystem services and rural livelihoods. </vt:lpstr>
      <vt:lpstr>Figure 11.6. While total agricultural greenhouse gas emissions continue to increase, emissions per capita and per unit of total factor productivity (a ratio of agricultural outputs produced to inputs used) have declined over the last 30 years.</vt:lpstr>
      <vt:lpstr>Figure 11.7. Ruminant livestock systems contribute to US methane emissions primarily through belching.</vt:lpstr>
      <vt:lpstr>Figure 11.8. Greenhouse gas emissions from protein production vary greatly according to food type.</vt:lpstr>
      <vt:lpstr>Figure 11.9. Food security is an outcome of the food system, which influences and is influenced by the climate system, ecosystems, and socioeconomic systems. </vt:lpstr>
      <vt:lpstr>Figure 11.10. Climate change has cascading and compounding effects on all stages of the food supply chain.</vt:lpstr>
      <vt:lpstr>Figure 11.11. Climate change is expected to increase risks to food security in multiple ways.</vt:lpstr>
      <vt:lpstr>Figure 11.12. Greenhouse gas emissions differ by stage of the food supply chain. </vt:lpstr>
      <vt:lpstr>Figure 11.13. Rural communities differ in the categories of the Baseline Resilience Indicators that contribute most substantially to their resilience.</vt:lpstr>
      <vt:lpstr>Figure 11.14. Rural community resilience to natural hazards is measured by several broad categories of indicators that affect aspects of resilience (both positively and negatively).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Jay, Alexa</cp:lastModifiedBy>
  <cp:revision>105</cp:revision>
  <dcterms:created xsi:type="dcterms:W3CDTF">2018-11-06T19:06:29Z</dcterms:created>
  <dcterms:modified xsi:type="dcterms:W3CDTF">2023-10-19T12:56:18Z</dcterms:modified>
</cp:coreProperties>
</file>