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5"/>
  </p:notesMasterIdLst>
  <p:sldIdLst>
    <p:sldId id="282" r:id="rId2"/>
    <p:sldId id="256" r:id="rId3"/>
    <p:sldId id="257" r:id="rId4"/>
    <p:sldId id="258" r:id="rId5"/>
    <p:sldId id="259" r:id="rId6"/>
    <p:sldId id="287" r:id="rId7"/>
    <p:sldId id="283" r:id="rId8"/>
    <p:sldId id="284" r:id="rId9"/>
    <p:sldId id="285" r:id="rId10"/>
    <p:sldId id="286" r:id="rId11"/>
    <p:sldId id="288" r:id="rId12"/>
    <p:sldId id="263"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393"/>
    <a:srgbClr val="209DBC"/>
    <a:srgbClr val="372655"/>
    <a:srgbClr val="DDE9ED"/>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46" autoAdjust="0"/>
    <p:restoredTop sz="85016" autoAdjust="0"/>
  </p:normalViewPr>
  <p:slideViewPr>
    <p:cSldViewPr snapToGrid="0" snapToObjects="1" showGuides="1">
      <p:cViewPr varScale="1">
        <p:scale>
          <a:sx n="87" d="100"/>
          <a:sy n="87" d="100"/>
        </p:scale>
        <p:origin x="2792"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a:p>
        </p:txBody>
      </p:sp>
    </p:spTree>
    <p:extLst>
      <p:ext uri="{BB962C8B-B14F-4D97-AF65-F5344CB8AC3E}">
        <p14:creationId xmlns:p14="http://schemas.microsoft.com/office/powerpoint/2010/main" val="285339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CAPTION: </a:t>
            </a:r>
            <a:r>
              <a:rPr lang="en-US" b="0" i="0" dirty="0">
                <a:solidFill>
                  <a:srgbClr val="046493"/>
                </a:solidFill>
                <a:effectLst/>
                <a:latin typeface="Roboto" panose="02000000000000000000" pitchFamily="2" charset="0"/>
              </a:rPr>
              <a:t>Greenhouse gas (GHG) emissions from the US domestic transportation sector rose by about 19% between 1990 and 2021 and remain the largest source of total national GHG emissions, with passenger cars and all types of trucks being the most significant contributors to the rise in transportation emissions. “Other” refers to buses, motorcycles, pipelines, and lubricants. Numbers do not add up to 100% due to rounding. Figure credit: Arizona State University and Texas Tech University. See figure metadata for additional contributors.</a:t>
            </a:r>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7</a:t>
            </a:fld>
            <a:endParaRPr lang="en-US"/>
          </a:p>
        </p:txBody>
      </p:sp>
    </p:spTree>
    <p:extLst>
      <p:ext uri="{BB962C8B-B14F-4D97-AF65-F5344CB8AC3E}">
        <p14:creationId xmlns:p14="http://schemas.microsoft.com/office/powerpoint/2010/main" val="120190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ways people, goods, and services travel have changed since 1990, especially with the dramatic rise of internet traffic. These changes create new challenges, such as cybersecurity impacts, and, coupled with workforce and infrastructure resilience challenges, are increasing the policy decisions in transportation. These decisions will shape future climate outcomes. Figure credit: Open Society Foundations, Introducing Youth to American Infrastructure Inc.,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8</a:t>
            </a:fld>
            <a:endParaRPr lang="en-US"/>
          </a:p>
        </p:txBody>
      </p:sp>
    </p:spTree>
    <p:extLst>
      <p:ext uri="{BB962C8B-B14F-4D97-AF65-F5344CB8AC3E}">
        <p14:creationId xmlns:p14="http://schemas.microsoft.com/office/powerpoint/2010/main" val="3019690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This concept demonstrates a potential iterative approach to planning, investing, and building for climate resilience in the transportation sector, starting with 1) integration of updated climate projections into guidelines and workflows and proceeding to 2) assessment of climate change–related risks, 3) prioritization of climate risk-mitigation investments and strategies, 4) implementation of prioritized strategies, and 5) ongoing tracking and reporting of progress, culminating with updates to enterprise asset management (EAM) data—the foundation for the next resilience cycle. This process is underpinned by a strong climate resilience policy. This approach is designed to ensure that the pursuit of resilience is ongoing, adaptable, and both immediately relevant and future focused. Figure credit: Port Authority of New York and New Jersey.</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1448823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Integrating mitigation and resilience into transportation policies and planning at multiple scales leads to improved air quality, enhanced physical fitness from cycling, reduced environmental injustice as a result of decreases in heavy-duty trucking and idling, healthier ecosystems, and more economic opportunities. Figure credit: George Washington University and Jacobs.</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473028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This figure shows many of the considerations where risks may arise as changes are made to transportation systems. Each tab on the figure represents a potential trade-off to all of the other factors shown. For example, changing transportation fuels or moving to electric drivetrains can decrease greenhouse gas and air pollutant emissions but may also affect transportation availability (which includes both geographical location and affordability) and reliability in underserved communities or in communities adapting to changing climates. Further, mining of raw materials for those technologies has the potential to damage ecosystems and cultural or sacred landscapes. Accordingly, decisions about climate mitigation and adaptation in transportation systems should be carefully considered through lenses of environmental justice and community self-determination. Figure credit: EPA and University of Idaho.</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11</a:t>
            </a:fld>
            <a:endParaRPr lang="en-US"/>
          </a:p>
        </p:txBody>
      </p:sp>
    </p:spTree>
    <p:extLst>
      <p:ext uri="{BB962C8B-B14F-4D97-AF65-F5344CB8AC3E}">
        <p14:creationId xmlns:p14="http://schemas.microsoft.com/office/powerpoint/2010/main" val="2708423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13</a:t>
            </a:fld>
            <a:endParaRPr lang="en-US"/>
          </a:p>
        </p:txBody>
      </p:sp>
    </p:spTree>
    <p:extLst>
      <p:ext uri="{BB962C8B-B14F-4D97-AF65-F5344CB8AC3E}">
        <p14:creationId xmlns:p14="http://schemas.microsoft.com/office/powerpoint/2010/main" val="391487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for presenters">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698171"/>
            <a:ext cx="5035880" cy="4478792"/>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
        <p:nvSpPr>
          <p:cNvPr id="2" name="Content Placeholder 8">
            <a:extLst>
              <a:ext uri="{FF2B5EF4-FFF2-40B4-BE49-F238E27FC236}">
                <a16:creationId xmlns:a16="http://schemas.microsoft.com/office/drawing/2014/main" id="{1108CC7F-A86D-ACFF-3B1C-4E838AF9E3A5}"/>
              </a:ext>
            </a:extLst>
          </p:cNvPr>
          <p:cNvSpPr>
            <a:spLocks noGrp="1"/>
          </p:cNvSpPr>
          <p:nvPr>
            <p:ph sz="quarter" idx="14"/>
          </p:nvPr>
        </p:nvSpPr>
        <p:spPr>
          <a:xfrm>
            <a:off x="6400508" y="2303812"/>
            <a:ext cx="2054430" cy="2057400"/>
          </a:xfrm>
        </p:spPr>
        <p:txBody>
          <a:bodyPr anchor="t"/>
          <a:lstStyle>
            <a:lvl1pPr marL="0" indent="0" algn="l">
              <a:buNone/>
              <a:defRPr>
                <a:solidFill>
                  <a:schemeClr val="bg1"/>
                </a:solidFill>
              </a:defRPr>
            </a:lvl1pPr>
          </a:lstStyle>
          <a:p>
            <a:pPr lvl="0"/>
            <a:r>
              <a:rPr lang="en-US"/>
              <a:t>Edit Master text styles</a:t>
            </a:r>
          </a:p>
        </p:txBody>
      </p:sp>
      <p:sp>
        <p:nvSpPr>
          <p:cNvPr id="5" name="TextBox 4">
            <a:extLst>
              <a:ext uri="{FF2B5EF4-FFF2-40B4-BE49-F238E27FC236}">
                <a16:creationId xmlns:a16="http://schemas.microsoft.com/office/drawing/2014/main" id="{0D721B23-BE1C-8E16-92B9-B10299C624A5}"/>
              </a:ext>
            </a:extLst>
          </p:cNvPr>
          <p:cNvSpPr txBox="1"/>
          <p:nvPr userDrawn="1"/>
        </p:nvSpPr>
        <p:spPr>
          <a:xfrm>
            <a:off x="6718714" y="4400224"/>
            <a:ext cx="1418017" cy="307777"/>
          </a:xfrm>
          <a:prstGeom prst="rect">
            <a:avLst/>
          </a:prstGeom>
          <a:noFill/>
        </p:spPr>
        <p:txBody>
          <a:bodyPr wrap="none" rtlCol="0">
            <a:spAutoFit/>
          </a:bodyPr>
          <a:lstStyle/>
          <a:p>
            <a:r>
              <a:rPr lang="en-US" sz="1400" dirty="0"/>
              <a:t>Chapter QR code</a:t>
            </a:r>
          </a:p>
        </p:txBody>
      </p:sp>
      <p:sp>
        <p:nvSpPr>
          <p:cNvPr id="10" name="TextBox 9">
            <a:extLst>
              <a:ext uri="{FF2B5EF4-FFF2-40B4-BE49-F238E27FC236}">
                <a16:creationId xmlns:a16="http://schemas.microsoft.com/office/drawing/2014/main" id="{413BF341-D554-7A24-F119-7DB633F019A4}"/>
              </a:ext>
            </a:extLst>
          </p:cNvPr>
          <p:cNvSpPr txBox="1"/>
          <p:nvPr userDrawn="1"/>
        </p:nvSpPr>
        <p:spPr>
          <a:xfrm>
            <a:off x="628650" y="603583"/>
            <a:ext cx="7886700" cy="707886"/>
          </a:xfrm>
          <a:prstGeom prst="rect">
            <a:avLst/>
          </a:prstGeom>
          <a:noFill/>
        </p:spPr>
        <p:txBody>
          <a:bodyPr wrap="square" rtlCol="0">
            <a:spAutoFit/>
          </a:bodyPr>
          <a:lstStyle/>
          <a:p>
            <a:r>
              <a:rPr lang="en-US" sz="4000" b="0" dirty="0">
                <a:solidFill>
                  <a:srgbClr val="026393"/>
                </a:solidFill>
                <a:latin typeface="+mj-lt"/>
              </a:rPr>
              <a:t>Information for presenters</a:t>
            </a:r>
          </a:p>
        </p:txBody>
      </p:sp>
    </p:spTree>
    <p:extLst>
      <p:ext uri="{BB962C8B-B14F-4D97-AF65-F5344CB8AC3E}">
        <p14:creationId xmlns:p14="http://schemas.microsoft.com/office/powerpoint/2010/main" val="113933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13  |  Fifth National Climate Assessment  |  nca2023.globalchange.gov</a:t>
            </a:r>
          </a:p>
        </p:txBody>
      </p:sp>
    </p:spTree>
    <p:extLst>
      <p:ext uri="{BB962C8B-B14F-4D97-AF65-F5344CB8AC3E}">
        <p14:creationId xmlns:p14="http://schemas.microsoft.com/office/powerpoint/2010/main" val="1882299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0" y="1137988"/>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1667464"/>
            <a:ext cx="5372053" cy="1638252"/>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1137988"/>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2" y="3617421"/>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3"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447060" y="5319312"/>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nca2023.globalchange.gov</a:t>
            </a:r>
          </a:p>
        </p:txBody>
      </p:sp>
      <p:sp>
        <p:nvSpPr>
          <p:cNvPr id="6" name="Text Placeholder 5"/>
          <p:cNvSpPr>
            <a:spLocks noGrp="1"/>
          </p:cNvSpPr>
          <p:nvPr>
            <p:ph type="body" sz="quarter" idx="10" hasCustomPrompt="1"/>
          </p:nvPr>
        </p:nvSpPr>
        <p:spPr>
          <a:xfrm>
            <a:off x="308113" y="4199572"/>
            <a:ext cx="5372053"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B082893-68D0-E2CB-7732-7498A7FC2E47}"/>
              </a:ext>
            </a:extLst>
          </p:cNvPr>
          <p:cNvPicPr>
            <a:picLocks noChangeAspect="1"/>
          </p:cNvPicPr>
          <p:nvPr userDrawn="1"/>
        </p:nvPicPr>
        <p:blipFill>
          <a:blip r:embed="rId2"/>
          <a:stretch>
            <a:fillRect/>
          </a:stretch>
        </p:blipFill>
        <p:spPr>
          <a:xfrm>
            <a:off x="308112" y="412478"/>
            <a:ext cx="2010081" cy="363525"/>
          </a:xfrm>
          <a:prstGeom prst="rect">
            <a:avLst/>
          </a:prstGeom>
        </p:spPr>
      </p:pic>
      <p:grpSp>
        <p:nvGrpSpPr>
          <p:cNvPr id="4" name="Group 3">
            <a:extLst>
              <a:ext uri="{FF2B5EF4-FFF2-40B4-BE49-F238E27FC236}">
                <a16:creationId xmlns:a16="http://schemas.microsoft.com/office/drawing/2014/main" id="{C536F897-1049-B212-9121-15C0183F3DF1}"/>
              </a:ext>
            </a:extLst>
          </p:cNvPr>
          <p:cNvGrpSpPr/>
          <p:nvPr userDrawn="1"/>
        </p:nvGrpSpPr>
        <p:grpSpPr>
          <a:xfrm>
            <a:off x="5974698" y="1769257"/>
            <a:ext cx="2861189" cy="2072968"/>
            <a:chOff x="6282811" y="1524772"/>
            <a:chExt cx="2861189" cy="2072968"/>
          </a:xfrm>
        </p:grpSpPr>
        <p:grpSp>
          <p:nvGrpSpPr>
            <p:cNvPr id="7" name="Group 6">
              <a:extLst>
                <a:ext uri="{FF2B5EF4-FFF2-40B4-BE49-F238E27FC236}">
                  <a16:creationId xmlns:a16="http://schemas.microsoft.com/office/drawing/2014/main" id="{CB1F401A-9369-8706-FDA4-507C36643563}"/>
                </a:ext>
              </a:extLst>
            </p:cNvPr>
            <p:cNvGrpSpPr/>
            <p:nvPr userDrawn="1"/>
          </p:nvGrpSpPr>
          <p:grpSpPr>
            <a:xfrm>
              <a:off x="6639658" y="2127886"/>
              <a:ext cx="2504342" cy="1469854"/>
              <a:chOff x="6639658" y="2127886"/>
              <a:chExt cx="2504342" cy="1469854"/>
            </a:xfrm>
          </p:grpSpPr>
          <p:sp>
            <p:nvSpPr>
              <p:cNvPr id="11" name="Google Shape;35;p30">
                <a:extLst>
                  <a:ext uri="{FF2B5EF4-FFF2-40B4-BE49-F238E27FC236}">
                    <a16:creationId xmlns:a16="http://schemas.microsoft.com/office/drawing/2014/main" id="{081B8427-7BBA-1691-C4BD-9BA00242E1B8}"/>
                  </a:ext>
                </a:extLst>
              </p:cNvPr>
              <p:cNvSpPr txBox="1"/>
              <p:nvPr userDrawn="1"/>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a:t>
                </a:r>
                <a:r>
                  <a:rPr lang="en-US" sz="1600" b="0" i="0" u="none" strike="noStrike" cap="none" dirty="0" err="1">
                    <a:solidFill>
                      <a:schemeClr val="lt1"/>
                    </a:solidFill>
                    <a:latin typeface="Calibri"/>
                    <a:ea typeface="Calibri"/>
                    <a:cs typeface="Calibri"/>
                    <a:sym typeface="Calibri"/>
                  </a:rPr>
                  <a:t>usgcrp</a:t>
                </a:r>
                <a:endParaRPr sz="1600" b="0" i="0" u="none" strike="noStrike" cap="none" dirty="0">
                  <a:solidFill>
                    <a:schemeClr val="lt1"/>
                  </a:solidFill>
                  <a:latin typeface="Calibri"/>
                  <a:ea typeface="Calibri"/>
                  <a:cs typeface="Calibri"/>
                  <a:sym typeface="Calibri"/>
                </a:endParaRPr>
              </a:p>
            </p:txBody>
          </p:sp>
          <p:pic>
            <p:nvPicPr>
              <p:cNvPr id="12" name="Google Shape;38;p30">
                <a:extLst>
                  <a:ext uri="{FF2B5EF4-FFF2-40B4-BE49-F238E27FC236}">
                    <a16:creationId xmlns:a16="http://schemas.microsoft.com/office/drawing/2014/main" id="{2285A719-A539-AEA9-AFF3-CE6F06CDCE34}"/>
                  </a:ext>
                </a:extLst>
              </p:cNvPr>
              <p:cNvPicPr preferRelativeResize="0"/>
              <p:nvPr userDrawn="1"/>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16" name="Group 15">
                <a:extLst>
                  <a:ext uri="{FF2B5EF4-FFF2-40B4-BE49-F238E27FC236}">
                    <a16:creationId xmlns:a16="http://schemas.microsoft.com/office/drawing/2014/main" id="{A95B7D30-D23E-ECDC-32D8-238896B9B61E}"/>
                  </a:ext>
                </a:extLst>
              </p:cNvPr>
              <p:cNvGrpSpPr/>
              <p:nvPr userDrawn="1"/>
            </p:nvGrpSpPr>
            <p:grpSpPr>
              <a:xfrm>
                <a:off x="6639658" y="2681838"/>
                <a:ext cx="2504342" cy="915902"/>
                <a:chOff x="6639658" y="2681838"/>
                <a:chExt cx="2504342" cy="915902"/>
              </a:xfrm>
            </p:grpSpPr>
            <p:pic>
              <p:nvPicPr>
                <p:cNvPr id="18" name="Google Shape;36;p30">
                  <a:extLst>
                    <a:ext uri="{FF2B5EF4-FFF2-40B4-BE49-F238E27FC236}">
                      <a16:creationId xmlns:a16="http://schemas.microsoft.com/office/drawing/2014/main" id="{48C0B97E-B801-CBCF-D431-72AC1F4E66C8}"/>
                    </a:ext>
                  </a:extLst>
                </p:cNvPr>
                <p:cNvPicPr preferRelativeResize="0"/>
                <p:nvPr userDrawn="1"/>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19" name="Google Shape;37;p30">
                  <a:extLst>
                    <a:ext uri="{FF2B5EF4-FFF2-40B4-BE49-F238E27FC236}">
                      <a16:creationId xmlns:a16="http://schemas.microsoft.com/office/drawing/2014/main" id="{BE6626BA-B849-4598-68FF-D8E234D742FD}"/>
                    </a:ext>
                  </a:extLst>
                </p:cNvPr>
                <p:cNvPicPr preferRelativeResize="0"/>
                <p:nvPr userDrawn="1"/>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20" name="Google Shape;39;p30">
                  <a:extLst>
                    <a:ext uri="{FF2B5EF4-FFF2-40B4-BE49-F238E27FC236}">
                      <a16:creationId xmlns:a16="http://schemas.microsoft.com/office/drawing/2014/main" id="{6121FF27-7C37-AF4B-AF17-B21F2A65ADF6}"/>
                    </a:ext>
                  </a:extLst>
                </p:cNvPr>
                <p:cNvSpPr txBox="1"/>
                <p:nvPr userDrawn="1"/>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usgcrp</a:t>
                  </a:r>
                  <a:endParaRPr sz="1200" b="0" i="0" u="none" strike="noStrike" cap="none" dirty="0">
                    <a:solidFill>
                      <a:schemeClr val="lt1"/>
                    </a:solidFill>
                    <a:latin typeface="Calibri"/>
                    <a:ea typeface="Calibri"/>
                    <a:cs typeface="Calibri"/>
                    <a:sym typeface="Calibri"/>
                  </a:endParaRPr>
                </a:p>
              </p:txBody>
            </p:sp>
            <p:sp>
              <p:nvSpPr>
                <p:cNvPr id="21" name="Google Shape;40;p30">
                  <a:extLst>
                    <a:ext uri="{FF2B5EF4-FFF2-40B4-BE49-F238E27FC236}">
                      <a16:creationId xmlns:a16="http://schemas.microsoft.com/office/drawing/2014/main" id="{07E26245-E765-4DAB-9FBE-B088797AB1E9}"/>
                    </a:ext>
                  </a:extLst>
                </p:cNvPr>
                <p:cNvSpPr txBox="1"/>
                <p:nvPr userDrawn="1"/>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GlobalChange.gov</a:t>
                  </a:r>
                  <a:endParaRPr sz="1800" b="0" i="0" u="none" strike="noStrike" cap="none" dirty="0">
                    <a:solidFill>
                      <a:srgbClr val="000000"/>
                    </a:solidFill>
                    <a:latin typeface="Arial"/>
                    <a:ea typeface="Arial"/>
                    <a:cs typeface="Arial"/>
                    <a:sym typeface="Arial"/>
                  </a:endParaRPr>
                </a:p>
              </p:txBody>
            </p:sp>
          </p:grpSp>
        </p:grpSp>
        <p:sp>
          <p:nvSpPr>
            <p:cNvPr id="8" name="Google Shape;41;p30">
              <a:extLst>
                <a:ext uri="{FF2B5EF4-FFF2-40B4-BE49-F238E27FC236}">
                  <a16:creationId xmlns:a16="http://schemas.microsoft.com/office/drawing/2014/main" id="{25BE891C-2FDA-A1E6-D557-BFCA4DB28923}"/>
                </a:ext>
              </a:extLst>
            </p:cNvPr>
            <p:cNvSpPr txBox="1"/>
            <p:nvPr userDrawn="1"/>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Connect with USGCRP:</a:t>
              </a: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093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30860-5D58-5042-BB93-C7592BB8BF8A}"/>
              </a:ext>
            </a:extLst>
          </p:cNvPr>
          <p:cNvSpPr/>
          <p:nvPr userDrawn="1"/>
        </p:nvSpPr>
        <p:spPr>
          <a:xfrm>
            <a:off x="-1" y="296289"/>
            <a:ext cx="9144001" cy="1982454"/>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404555"/>
            <a:ext cx="6397487" cy="461665"/>
          </a:xfrm>
          <a:prstGeom prst="rect">
            <a:avLst/>
          </a:prstGeom>
        </p:spPr>
        <p:txBody>
          <a:bodyPr wrap="square">
            <a:spAutoFit/>
          </a:bodyPr>
          <a:lstStyle/>
          <a:p>
            <a:r>
              <a:rPr lang="en-US" sz="2400" b="1" dirty="0">
                <a:solidFill>
                  <a:prstClr val="white"/>
                </a:solidFill>
                <a:cs typeface="Calibri" panose="020F0502020204030204" pitchFamily="34" charset="0"/>
              </a:rPr>
              <a:t>FIFTH NATIONAL CLIMATE ASSESSMENT</a:t>
            </a:r>
          </a:p>
        </p:txBody>
      </p:sp>
      <p:sp>
        <p:nvSpPr>
          <p:cNvPr id="11" name="Text Placeholder 10"/>
          <p:cNvSpPr>
            <a:spLocks noGrp="1"/>
          </p:cNvSpPr>
          <p:nvPr>
            <p:ph type="body" sz="quarter" idx="15" hasCustomPrompt="1"/>
          </p:nvPr>
        </p:nvSpPr>
        <p:spPr>
          <a:xfrm>
            <a:off x="307975" y="938205"/>
            <a:ext cx="6070600" cy="384175"/>
          </a:xfrm>
        </p:spPr>
        <p:txBody>
          <a:bodyPr anchor="ctr">
            <a:normAutofit/>
          </a:bodyPr>
          <a:lstStyle>
            <a:lvl1pPr marL="0" indent="0">
              <a:buNone/>
              <a:defRPr sz="1800" b="1" i="1" baseline="0">
                <a:solidFill>
                  <a:schemeClr val="bg1"/>
                </a:solidFill>
              </a:defRPr>
            </a:lvl1pPr>
          </a:lstStyle>
          <a:p>
            <a:pPr lvl="0"/>
            <a:r>
              <a:rPr lang="en-US" dirty="0"/>
              <a:t>Click to enter Chapter # | Chapter Title</a:t>
            </a:r>
          </a:p>
        </p:txBody>
      </p:sp>
      <p:sp>
        <p:nvSpPr>
          <p:cNvPr id="3" name="Subtitle 2"/>
          <p:cNvSpPr>
            <a:spLocks noGrp="1"/>
          </p:cNvSpPr>
          <p:nvPr>
            <p:ph type="subTitle" idx="1" hasCustomPrompt="1"/>
          </p:nvPr>
        </p:nvSpPr>
        <p:spPr>
          <a:xfrm>
            <a:off x="307975" y="1497134"/>
            <a:ext cx="6070600" cy="497082"/>
          </a:xfrm>
        </p:spPr>
        <p:txBody>
          <a:bodyPr>
            <a:norm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 |  Affiliation |  Date</a:t>
            </a:r>
          </a:p>
        </p:txBody>
      </p:sp>
      <p:pic>
        <p:nvPicPr>
          <p:cNvPr id="4" name="Picture 3" descr="A person carrying a solar panel&#10;&#10;Description automatically generated">
            <a:extLst>
              <a:ext uri="{FF2B5EF4-FFF2-40B4-BE49-F238E27FC236}">
                <a16:creationId xmlns:a16="http://schemas.microsoft.com/office/drawing/2014/main" id="{3187A6B5-3669-BC92-7F1C-77899804C888}"/>
              </a:ext>
            </a:extLst>
          </p:cNvPr>
          <p:cNvPicPr>
            <a:picLocks noChangeAspect="1"/>
          </p:cNvPicPr>
          <p:nvPr userDrawn="1"/>
        </p:nvPicPr>
        <p:blipFill rotWithShape="1">
          <a:blip r:embed="rId2"/>
          <a:srcRect t="16464" b="6598"/>
          <a:stretch/>
        </p:blipFill>
        <p:spPr>
          <a:xfrm>
            <a:off x="2" y="2168972"/>
            <a:ext cx="9143999" cy="4689025"/>
          </a:xfrm>
          <a:prstGeom prst="rect">
            <a:avLst/>
          </a:prstGeom>
        </p:spPr>
      </p:pic>
      <p:pic>
        <p:nvPicPr>
          <p:cNvPr id="6" name="Picture 5">
            <a:extLst>
              <a:ext uri="{FF2B5EF4-FFF2-40B4-BE49-F238E27FC236}">
                <a16:creationId xmlns:a16="http://schemas.microsoft.com/office/drawing/2014/main" id="{1255BB0F-115A-A44B-010A-C9F2EAB9F186}"/>
              </a:ext>
            </a:extLst>
          </p:cNvPr>
          <p:cNvPicPr>
            <a:picLocks noChangeAspect="1"/>
          </p:cNvPicPr>
          <p:nvPr userDrawn="1"/>
        </p:nvPicPr>
        <p:blipFill rotWithShape="1">
          <a:blip r:embed="rId3"/>
          <a:srcRect t="12065"/>
          <a:stretch/>
        </p:blipFill>
        <p:spPr>
          <a:xfrm>
            <a:off x="-3" y="1"/>
            <a:ext cx="9143999" cy="317176"/>
          </a:xfrm>
          <a:prstGeom prst="rect">
            <a:avLst/>
          </a:prstGeom>
        </p:spPr>
      </p:pic>
    </p:spTree>
    <p:extLst>
      <p:ext uri="{BB962C8B-B14F-4D97-AF65-F5344CB8AC3E}">
        <p14:creationId xmlns:p14="http://schemas.microsoft.com/office/powerpoint/2010/main" val="22902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2938272" y="582895"/>
            <a:ext cx="5577078" cy="1302101"/>
          </a:xfrm>
        </p:spPr>
        <p:txBody>
          <a:bodyPr anchor="ctr">
            <a:normAutofit/>
          </a:bodyPr>
          <a:lstStyle>
            <a:lvl1pPr marL="0" indent="0">
              <a:buNone/>
              <a:defRPr sz="3600" baseline="0">
                <a:solidFill>
                  <a:srgbClr val="026393"/>
                </a:solidFill>
                <a:latin typeface="+mj-lt"/>
              </a:defRPr>
            </a:lvl1pPr>
          </a:lstStyle>
          <a:p>
            <a:pPr lvl="0"/>
            <a:r>
              <a:rPr lang="en-US" dirty="0"/>
              <a:t>Click to edit Key Message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grpSp>
        <p:nvGrpSpPr>
          <p:cNvPr id="12" name="Group 11">
            <a:extLst>
              <a:ext uri="{FF2B5EF4-FFF2-40B4-BE49-F238E27FC236}">
                <a16:creationId xmlns:a16="http://schemas.microsoft.com/office/drawing/2014/main" id="{CB411764-5EC6-0641-F9FB-DE1C4B9A54B6}"/>
              </a:ext>
            </a:extLst>
          </p:cNvPr>
          <p:cNvGrpSpPr/>
          <p:nvPr userDrawn="1"/>
        </p:nvGrpSpPr>
        <p:grpSpPr>
          <a:xfrm>
            <a:off x="365760" y="413691"/>
            <a:ext cx="2182368" cy="1221956"/>
            <a:chOff x="365760" y="413691"/>
            <a:chExt cx="2182368" cy="1221956"/>
          </a:xfrm>
        </p:grpSpPr>
        <p:sp>
          <p:nvSpPr>
            <p:cNvPr id="3" name="Rectangle 2">
              <a:extLst>
                <a:ext uri="{FF2B5EF4-FFF2-40B4-BE49-F238E27FC236}">
                  <a16:creationId xmlns:a16="http://schemas.microsoft.com/office/drawing/2014/main" id="{49D71220-2A86-9D8E-68EC-22A0032909C9}"/>
                </a:ext>
              </a:extLst>
            </p:cNvPr>
            <p:cNvSpPr/>
            <p:nvPr userDrawn="1"/>
          </p:nvSpPr>
          <p:spPr>
            <a:xfrm>
              <a:off x="426720" y="1370471"/>
              <a:ext cx="2121408" cy="265176"/>
            </a:xfrm>
            <a:prstGeom prst="rect">
              <a:avLst/>
            </a:prstGeom>
            <a:solidFill>
              <a:srgbClr val="026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603999E0-E9D3-1B41-49E7-12A96378E65F}"/>
                </a:ext>
              </a:extLst>
            </p:cNvPr>
            <p:cNvSpPr/>
            <p:nvPr userDrawn="1"/>
          </p:nvSpPr>
          <p:spPr>
            <a:xfrm>
              <a:off x="426720" y="1092494"/>
              <a:ext cx="1414272" cy="265176"/>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D029613D-3C8A-8794-8D2A-5AF946E76795}"/>
                </a:ext>
              </a:extLst>
            </p:cNvPr>
            <p:cNvSpPr txBox="1"/>
            <p:nvPr userDrawn="1"/>
          </p:nvSpPr>
          <p:spPr>
            <a:xfrm>
              <a:off x="365760" y="413691"/>
              <a:ext cx="1487424" cy="707886"/>
            </a:xfrm>
            <a:prstGeom prst="rect">
              <a:avLst/>
            </a:prstGeom>
            <a:noFill/>
          </p:spPr>
          <p:txBody>
            <a:bodyPr wrap="square" rtlCol="0">
              <a:spAutoFit/>
            </a:bodyPr>
            <a:lstStyle/>
            <a:p>
              <a:pPr algn="l"/>
              <a:r>
                <a:rPr lang="en-US" sz="2000" b="0" dirty="0">
                  <a:solidFill>
                    <a:srgbClr val="026393"/>
                  </a:solidFill>
                </a:rPr>
                <a:t>KEY </a:t>
              </a:r>
            </a:p>
            <a:p>
              <a:pPr algn="l"/>
              <a:r>
                <a:rPr lang="en-US" sz="2000" b="0" dirty="0">
                  <a:solidFill>
                    <a:srgbClr val="026393"/>
                  </a:solidFill>
                </a:rPr>
                <a:t>MESSAGE</a:t>
              </a:r>
            </a:p>
          </p:txBody>
        </p:sp>
      </p:grpSp>
      <p:sp>
        <p:nvSpPr>
          <p:cNvPr id="14" name="Content Placeholder 13">
            <a:extLst>
              <a:ext uri="{FF2B5EF4-FFF2-40B4-BE49-F238E27FC236}">
                <a16:creationId xmlns:a16="http://schemas.microsoft.com/office/drawing/2014/main" id="{0EADC9E4-3C3D-8C39-9C39-DF210A13A2B5}"/>
              </a:ext>
            </a:extLst>
          </p:cNvPr>
          <p:cNvSpPr>
            <a:spLocks noGrp="1"/>
          </p:cNvSpPr>
          <p:nvPr>
            <p:ph sz="quarter" idx="14" hasCustomPrompt="1"/>
          </p:nvPr>
        </p:nvSpPr>
        <p:spPr>
          <a:xfrm>
            <a:off x="1920144" y="501478"/>
            <a:ext cx="573088" cy="774700"/>
          </a:xfrm>
        </p:spPr>
        <p:txBody>
          <a:bodyPr>
            <a:noAutofit/>
          </a:bodyPr>
          <a:lstStyle>
            <a:lvl1pPr marL="0" indent="0" algn="ctr">
              <a:buNone/>
              <a:defRPr sz="7200">
                <a:solidFill>
                  <a:srgbClr val="02639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13  |  Fifth National Climate Assessment  |  nca2023.globalchange.gov</a:t>
            </a:r>
          </a:p>
        </p:txBody>
      </p:sp>
    </p:spTree>
    <p:extLst>
      <p:ext uri="{BB962C8B-B14F-4D97-AF65-F5344CB8AC3E}">
        <p14:creationId xmlns:p14="http://schemas.microsoft.com/office/powerpoint/2010/main" val="10511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8650" y="432122"/>
            <a:ext cx="7886700" cy="4636918"/>
          </a:xfrm>
        </p:spPr>
        <p:txBody>
          <a:bodyPr anchor="t"/>
          <a:lstStyle>
            <a:lvl1pPr marL="0" indent="0" algn="l">
              <a:buNone/>
              <a:defRPr>
                <a:solidFill>
                  <a:schemeClr val="bg1"/>
                </a:solidFill>
              </a:defRPr>
            </a:lvl1pPr>
          </a:lstStyle>
          <a:p>
            <a:pPr lvl="0"/>
            <a:r>
              <a:rPr lang="en-US" dirty="0"/>
              <a:t>Edit Master text styles</a:t>
            </a:r>
          </a:p>
        </p:txBody>
      </p:sp>
      <p:sp>
        <p:nvSpPr>
          <p:cNvPr id="2" name="Title 1"/>
          <p:cNvSpPr>
            <a:spLocks noGrp="1"/>
          </p:cNvSpPr>
          <p:nvPr>
            <p:ph type="title" hasCustomPrompt="1"/>
          </p:nvPr>
        </p:nvSpPr>
        <p:spPr>
          <a:xfrm>
            <a:off x="628650" y="5221422"/>
            <a:ext cx="7886700" cy="918121"/>
          </a:xfrm>
          <a:noFill/>
          <a:ln w="19050">
            <a:noFill/>
          </a:ln>
        </p:spPr>
        <p:txBody>
          <a:bodyPr anchor="b">
            <a:normAutofit/>
          </a:bodyPr>
          <a:lstStyle>
            <a:lvl1pPr algn="ctr">
              <a:defRPr sz="2400" b="1" baseline="0">
                <a:solidFill>
                  <a:schemeClr val="tx1"/>
                </a:solidFill>
                <a:latin typeface="+mn-lt"/>
              </a:defRPr>
            </a:lvl1pPr>
          </a:lstStyle>
          <a:p>
            <a:r>
              <a:rPr lang="en-US" dirty="0"/>
              <a:t>Click to edit figure intent</a:t>
            </a:r>
          </a:p>
        </p:txBody>
      </p:sp>
      <p:sp>
        <p:nvSpPr>
          <p:cNvPr id="8" name="Rectangle 7">
            <a:extLst>
              <a:ext uri="{FF2B5EF4-FFF2-40B4-BE49-F238E27FC236}">
                <a16:creationId xmlns:a16="http://schemas.microsoft.com/office/drawing/2014/main" id="{8E431342-E439-F90A-192E-1C8A823E5A4C}"/>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9B0279-6CDB-1330-A56E-B3CDAB4AE4F9}"/>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13  |  Fifth National Climate Assessment  |  nca2023.globalchange.gov</a:t>
            </a:r>
          </a:p>
        </p:txBody>
      </p:sp>
    </p:spTree>
    <p:extLst>
      <p:ext uri="{BB962C8B-B14F-4D97-AF65-F5344CB8AC3E}">
        <p14:creationId xmlns:p14="http://schemas.microsoft.com/office/powerpoint/2010/main" val="412092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633848" y="457200"/>
            <a:ext cx="5225143" cy="5741719"/>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446961" y="457200"/>
            <a:ext cx="2949178" cy="1600200"/>
          </a:xfrm>
          <a:noFill/>
          <a:ln w="19050">
            <a:noFill/>
          </a:ln>
        </p:spPr>
        <p:txBody>
          <a:bodyPr anchor="b">
            <a:normAutofit/>
          </a:bodyPr>
          <a:lstStyle>
            <a:lvl1pPr>
              <a:defRPr sz="2400" b="1" baseline="0">
                <a:solidFill>
                  <a:schemeClr val="tx1"/>
                </a:solidFill>
                <a:latin typeface="+mn-lt"/>
              </a:defRPr>
            </a:lvl1pPr>
          </a:lstStyle>
          <a:p>
            <a:r>
              <a:rPr lang="en-US" dirty="0"/>
              <a:t>Click to edit figure intent</a:t>
            </a:r>
          </a:p>
        </p:txBody>
      </p:sp>
      <p:sp>
        <p:nvSpPr>
          <p:cNvPr id="7" name="Rectangle 6">
            <a:extLst>
              <a:ext uri="{FF2B5EF4-FFF2-40B4-BE49-F238E27FC236}">
                <a16:creationId xmlns:a16="http://schemas.microsoft.com/office/drawing/2014/main" id="{3285F582-D022-5B56-437E-4C8EB2A796D2}"/>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AFEDEC-877C-393A-6DD7-DA9E10454877}"/>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13  |  Fifth National Climate Assessment  |  nca2023.globalchange.gov</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eam">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353313"/>
            <a:ext cx="7886700" cy="4762690"/>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13  |  Fifth National Climate Assessment  |  nca2023.globalchange.gov</a:t>
            </a:r>
          </a:p>
        </p:txBody>
      </p:sp>
      <p:sp>
        <p:nvSpPr>
          <p:cNvPr id="15" name="TextBox 14">
            <a:extLst>
              <a:ext uri="{FF2B5EF4-FFF2-40B4-BE49-F238E27FC236}">
                <a16:creationId xmlns:a16="http://schemas.microsoft.com/office/drawing/2014/main" id="{616A732D-BBB5-511D-0133-CD4B8C1AB67C}"/>
              </a:ext>
            </a:extLst>
          </p:cNvPr>
          <p:cNvSpPr txBox="1"/>
          <p:nvPr userDrawn="1"/>
        </p:nvSpPr>
        <p:spPr>
          <a:xfrm>
            <a:off x="628650" y="377952"/>
            <a:ext cx="7886700" cy="707886"/>
          </a:xfrm>
          <a:prstGeom prst="rect">
            <a:avLst/>
          </a:prstGeom>
          <a:noFill/>
        </p:spPr>
        <p:txBody>
          <a:bodyPr wrap="square" rtlCol="0">
            <a:spAutoFit/>
          </a:bodyPr>
          <a:lstStyle/>
          <a:p>
            <a:r>
              <a:rPr lang="en-US" sz="4000" b="0" dirty="0">
                <a:solidFill>
                  <a:srgbClr val="026393"/>
                </a:solidFill>
                <a:latin typeface="+mj-lt"/>
              </a:rPr>
              <a:t>Chapter Team</a:t>
            </a:r>
          </a:p>
        </p:txBody>
      </p:sp>
    </p:spTree>
    <p:extLst>
      <p:ext uri="{BB962C8B-B14F-4D97-AF65-F5344CB8AC3E}">
        <p14:creationId xmlns:p14="http://schemas.microsoft.com/office/powerpoint/2010/main" val="24747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13  |  Fifth National Climate Assessment  |  nca2023.globalchange.gov</a:t>
            </a:r>
          </a:p>
        </p:txBody>
      </p:sp>
      <p:sp>
        <p:nvSpPr>
          <p:cNvPr id="2" name="Text Placeholder 9">
            <a:extLst>
              <a:ext uri="{FF2B5EF4-FFF2-40B4-BE49-F238E27FC236}">
                <a16:creationId xmlns:a16="http://schemas.microsoft.com/office/drawing/2014/main" id="{BC10BA22-F939-CDBA-450C-BE7FBC46CC01}"/>
              </a:ext>
            </a:extLst>
          </p:cNvPr>
          <p:cNvSpPr>
            <a:spLocks noGrp="1"/>
          </p:cNvSpPr>
          <p:nvPr>
            <p:ph type="body" sz="quarter" idx="10" hasCustomPrompt="1"/>
          </p:nvPr>
        </p:nvSpPr>
        <p:spPr>
          <a:xfrm>
            <a:off x="409074" y="3843453"/>
            <a:ext cx="7793455" cy="1302101"/>
          </a:xfrm>
        </p:spPr>
        <p:txBody>
          <a:bodyPr anchor="ctr">
            <a:normAutofit/>
          </a:bodyPr>
          <a:lstStyle>
            <a:lvl1pPr marL="0" indent="0">
              <a:buNone/>
              <a:defRPr sz="4400" baseline="0">
                <a:solidFill>
                  <a:srgbClr val="026393"/>
                </a:solidFill>
                <a:latin typeface="+mj-lt"/>
              </a:defRPr>
            </a:lvl1pPr>
          </a:lstStyle>
          <a:p>
            <a:pPr lvl="0"/>
            <a:r>
              <a:rPr lang="en-US" dirty="0"/>
              <a:t>Click to edit Section Header</a:t>
            </a:r>
          </a:p>
        </p:txBody>
      </p:sp>
    </p:spTree>
    <p:extLst>
      <p:ext uri="{BB962C8B-B14F-4D97-AF65-F5344CB8AC3E}">
        <p14:creationId xmlns:p14="http://schemas.microsoft.com/office/powerpoint/2010/main" val="226634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628650" y="582895"/>
            <a:ext cx="7886700" cy="1302101"/>
          </a:xfrm>
        </p:spPr>
        <p:txBody>
          <a:bodyPr anchor="ctr">
            <a:normAutofit/>
          </a:bodyPr>
          <a:lstStyle>
            <a:lvl1pPr marL="0" indent="0">
              <a:buNone/>
              <a:defRPr sz="3600" baseline="0">
                <a:solidFill>
                  <a:srgbClr val="026393"/>
                </a:solidFill>
                <a:latin typeface="+mj-lt"/>
              </a:defRPr>
            </a:lvl1pPr>
          </a:lstStyle>
          <a:p>
            <a:pPr lvl="0"/>
            <a:r>
              <a:rPr lang="en-US" dirty="0"/>
              <a:t>Click to edit title</a:t>
            </a:r>
          </a:p>
        </p:txBody>
      </p:sp>
      <p:sp>
        <p:nvSpPr>
          <p:cNvPr id="9" name="Content Placeholder 2"/>
          <p:cNvSpPr>
            <a:spLocks noGrp="1"/>
          </p:cNvSpPr>
          <p:nvPr>
            <p:ph idx="13" hasCustomPrompt="1"/>
          </p:nvPr>
        </p:nvSpPr>
        <p:spPr>
          <a:xfrm>
            <a:off x="628650" y="2105527"/>
            <a:ext cx="7886700" cy="4071436"/>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13  |  Fifth National Climate Assessment  |  nca2023.globalchange.gov</a:t>
            </a:r>
          </a:p>
        </p:txBody>
      </p:sp>
    </p:spTree>
    <p:extLst>
      <p:ext uri="{BB962C8B-B14F-4D97-AF65-F5344CB8AC3E}">
        <p14:creationId xmlns:p14="http://schemas.microsoft.com/office/powerpoint/2010/main" val="322406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0" hasCustomPrompt="1"/>
          </p:nvPr>
        </p:nvSpPr>
        <p:spPr>
          <a:xfrm>
            <a:off x="426720" y="413691"/>
            <a:ext cx="8088630" cy="1221956"/>
          </a:xfrm>
        </p:spPr>
        <p:txBody>
          <a:bodyPr anchor="ctr">
            <a:normAutofit/>
          </a:bodyPr>
          <a:lstStyle>
            <a:lvl1pPr marL="0" indent="0">
              <a:buNone/>
              <a:defRPr sz="3600">
                <a:solidFill>
                  <a:srgbClr val="026393"/>
                </a:solidFill>
                <a:latin typeface="+mj-lt"/>
              </a:defRPr>
            </a:lvl1pPr>
          </a:lstStyle>
          <a:p>
            <a:pPr lvl="0"/>
            <a:r>
              <a:rPr lang="en-US" dirty="0"/>
              <a:t>Click to edit title</a:t>
            </a:r>
          </a:p>
        </p:txBody>
      </p:sp>
      <p:sp>
        <p:nvSpPr>
          <p:cNvPr id="15" name="Rectangle 14">
            <a:extLst>
              <a:ext uri="{FF2B5EF4-FFF2-40B4-BE49-F238E27FC236}">
                <a16:creationId xmlns:a16="http://schemas.microsoft.com/office/drawing/2014/main" id="{79D0DD83-D4ED-FB6B-AC6B-701A8FA57511}"/>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8A5234-F013-5CF0-FBAD-852AC47C504A}"/>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13  |  Fifth National Climate Assessment  |  nca2023.globalchange.gov</a:t>
            </a:r>
          </a:p>
        </p:txBody>
      </p:sp>
    </p:spTree>
    <p:extLst>
      <p:ext uri="{BB962C8B-B14F-4D97-AF65-F5344CB8AC3E}">
        <p14:creationId xmlns:p14="http://schemas.microsoft.com/office/powerpoint/2010/main" val="319880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7" r:id="rId3"/>
    <p:sldLayoutId id="2147483675" r:id="rId4"/>
    <p:sldLayoutId id="2147483669" r:id="rId5"/>
    <p:sldLayoutId id="2147483680" r:id="rId6"/>
    <p:sldLayoutId id="2147483684" r:id="rId7"/>
    <p:sldLayoutId id="2147483685" r:id="rId8"/>
    <p:sldLayoutId id="2147483686" r:id="rId9"/>
    <p:sldLayoutId id="2147483687"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chapter/15" TargetMode="External"/><Relationship Id="rId2" Type="http://schemas.openxmlformats.org/officeDocument/2006/relationships/hyperlink" Target="https://nca2023.globalchange.gov/"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atlas.globalchang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7930/NCA5.2023.CH13"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AC55B-356A-F75D-DF88-CB5D886650FE}"/>
              </a:ext>
            </a:extLst>
          </p:cNvPr>
          <p:cNvSpPr>
            <a:spLocks noGrp="1"/>
          </p:cNvSpPr>
          <p:nvPr>
            <p:ph idx="13"/>
          </p:nvPr>
        </p:nvSpPr>
        <p:spPr>
          <a:xfrm>
            <a:off x="628649" y="1698171"/>
            <a:ext cx="5298621" cy="4478792"/>
          </a:xfrm>
        </p:spPr>
        <p:txBody>
          <a:bodyPr/>
          <a:lstStyle/>
          <a:p>
            <a:pPr marL="285750" indent="-285750">
              <a:buFont typeface="Arial" panose="020B0604020202020204" pitchFamily="34" charset="0"/>
              <a:buChar char="•"/>
            </a:pPr>
            <a:r>
              <a:rPr lang="en-US" sz="2000" dirty="0"/>
              <a:t>NCA5 Website: </a:t>
            </a:r>
            <a:r>
              <a:rPr lang="en-US" sz="2000" dirty="0">
                <a:hlinkClick r:id="rId2"/>
              </a:rPr>
              <a:t>https://nca2023.globalchange.gov</a:t>
            </a:r>
            <a:endParaRPr lang="en-US" sz="2000" dirty="0"/>
          </a:p>
          <a:p>
            <a:pPr marL="285750" indent="-285750">
              <a:buFont typeface="Arial" panose="020B0604020202020204" pitchFamily="34" charset="0"/>
              <a:buChar char="•"/>
            </a:pPr>
            <a:r>
              <a:rPr lang="en-US" sz="2000" dirty="0"/>
              <a:t>Chapter Website: </a:t>
            </a:r>
            <a:r>
              <a:rPr lang="en-US" sz="2000" dirty="0">
                <a:hlinkClick r:id="rId3"/>
              </a:rPr>
              <a:t>https://nca2023.globalchange.gov/chapter/13</a:t>
            </a:r>
            <a:endParaRPr lang="en-US" sz="2000" dirty="0"/>
          </a:p>
          <a:p>
            <a:pPr marL="285750" indent="-285750">
              <a:buFont typeface="Arial" panose="020B0604020202020204" pitchFamily="34" charset="0"/>
              <a:buChar char="•"/>
            </a:pPr>
            <a:r>
              <a:rPr lang="en-US" sz="2000" dirty="0"/>
              <a:t>NCA5 Atlas: </a:t>
            </a:r>
            <a:r>
              <a:rPr lang="en-US" sz="2000" dirty="0">
                <a:hlinkClick r:id="rId4"/>
              </a:rPr>
              <a:t>https://atlas.globalchange.gov</a:t>
            </a:r>
            <a:endParaRPr lang="en-US" sz="2000" dirty="0"/>
          </a:p>
          <a:p>
            <a:pPr marL="285750" indent="-285750">
              <a:buFont typeface="Arial" panose="020B0604020202020204" pitchFamily="34" charset="0"/>
              <a:buChar char="•"/>
            </a:pPr>
            <a:r>
              <a:rPr lang="en-US" sz="2000" dirty="0"/>
              <a:t>Figure captions can be found in the slide notes of this deck</a:t>
            </a:r>
          </a:p>
          <a:p>
            <a:pPr marL="285750" indent="-285750">
              <a:buFont typeface="Arial" panose="020B0604020202020204" pitchFamily="34" charset="0"/>
              <a:buChar char="•"/>
            </a:pPr>
            <a:r>
              <a:rPr lang="en-US" sz="2000" dirty="0"/>
              <a:t>Social media: @</a:t>
            </a:r>
            <a:r>
              <a:rPr lang="en-US" sz="2000" dirty="0" err="1"/>
              <a:t>usgcrp</a:t>
            </a:r>
            <a:r>
              <a:rPr lang="en-US" sz="2000" dirty="0"/>
              <a:t>, #NCA5</a:t>
            </a:r>
          </a:p>
        </p:txBody>
      </p:sp>
      <p:pic>
        <p:nvPicPr>
          <p:cNvPr id="1026" name="Picture 2">
            <a:extLst>
              <a:ext uri="{FF2B5EF4-FFF2-40B4-BE49-F238E27FC236}">
                <a16:creationId xmlns:a16="http://schemas.microsoft.com/office/drawing/2014/main" id="{8849EEE0-1C81-11F0-5534-C0B827C081B9}"/>
              </a:ext>
            </a:extLst>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6400800" y="2305050"/>
            <a:ext cx="2054225"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0274D-4C64-5DCE-3D39-79E7FB804C80}"/>
              </a:ext>
            </a:extLst>
          </p:cNvPr>
          <p:cNvSpPr>
            <a:spLocks noGrp="1"/>
          </p:cNvSpPr>
          <p:nvPr>
            <p:ph type="title"/>
          </p:nvPr>
        </p:nvSpPr>
        <p:spPr>
          <a:xfrm>
            <a:off x="628650" y="5387677"/>
            <a:ext cx="7886700" cy="918121"/>
          </a:xfrm>
        </p:spPr>
        <p:txBody>
          <a:bodyPr>
            <a:normAutofit fontScale="90000"/>
          </a:bodyPr>
          <a:lstStyle/>
          <a:p>
            <a:r>
              <a:rPr lang="en-US" dirty="0"/>
              <a:t>Figure 13.4. Decarbonizing transportation could save money and improve air quality, social equity, and the health of people and ecosystems.</a:t>
            </a:r>
          </a:p>
        </p:txBody>
      </p:sp>
      <p:pic>
        <p:nvPicPr>
          <p:cNvPr id="4" name="Content Placeholder 3">
            <a:extLst>
              <a:ext uri="{FF2B5EF4-FFF2-40B4-BE49-F238E27FC236}">
                <a16:creationId xmlns:a16="http://schemas.microsoft.com/office/drawing/2014/main" id="{89836892-B532-92BB-7A9A-D0B229FCDFCC}"/>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498475" y="262747"/>
            <a:ext cx="8147050" cy="4791493"/>
          </a:xfrm>
          <a:prstGeom prst="rect">
            <a:avLst/>
          </a:prstGeom>
        </p:spPr>
      </p:pic>
    </p:spTree>
    <p:extLst>
      <p:ext uri="{BB962C8B-B14F-4D97-AF65-F5344CB8AC3E}">
        <p14:creationId xmlns:p14="http://schemas.microsoft.com/office/powerpoint/2010/main" val="2759755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94D37E-B7EC-191B-1AE0-491CF220D191}"/>
              </a:ext>
            </a:extLst>
          </p:cNvPr>
          <p:cNvSpPr>
            <a:spLocks noGrp="1"/>
          </p:cNvSpPr>
          <p:nvPr>
            <p:ph type="title"/>
          </p:nvPr>
        </p:nvSpPr>
        <p:spPr>
          <a:xfrm>
            <a:off x="628649" y="5318404"/>
            <a:ext cx="7886700" cy="918121"/>
          </a:xfrm>
        </p:spPr>
        <p:txBody>
          <a:bodyPr>
            <a:normAutofit fontScale="90000"/>
          </a:bodyPr>
          <a:lstStyle/>
          <a:p>
            <a:r>
              <a:rPr lang="en-US" dirty="0"/>
              <a:t>Figure 13.5. Reducing emissions involves trade-offs that have implications for reliability, equity, and environmental quality. </a:t>
            </a:r>
          </a:p>
        </p:txBody>
      </p:sp>
      <p:pic>
        <p:nvPicPr>
          <p:cNvPr id="4" name="Content Placeholder 3">
            <a:extLst>
              <a:ext uri="{FF2B5EF4-FFF2-40B4-BE49-F238E27FC236}">
                <a16:creationId xmlns:a16="http://schemas.microsoft.com/office/drawing/2014/main" id="{A985EBFD-B054-DF8F-365A-3D8FAFE52256}"/>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484211" y="343635"/>
            <a:ext cx="6175575" cy="4974769"/>
          </a:xfrm>
          <a:prstGeom prst="rect">
            <a:avLst/>
          </a:prstGeom>
        </p:spPr>
      </p:pic>
    </p:spTree>
    <p:extLst>
      <p:ext uri="{BB962C8B-B14F-4D97-AF65-F5344CB8AC3E}">
        <p14:creationId xmlns:p14="http://schemas.microsoft.com/office/powerpoint/2010/main" val="3478889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EA15DF-A33A-FD45-8496-D61E09E08F05}"/>
              </a:ext>
            </a:extLst>
          </p:cNvPr>
          <p:cNvSpPr>
            <a:spLocks noGrp="1"/>
          </p:cNvSpPr>
          <p:nvPr>
            <p:ph idx="13"/>
          </p:nvPr>
        </p:nvSpPr>
        <p:spPr>
          <a:xfrm>
            <a:off x="628650" y="1297459"/>
            <a:ext cx="7886700" cy="4900200"/>
          </a:xfrm>
        </p:spPr>
        <p:txBody>
          <a:bodyPr spcCol="457200">
            <a:noAutofit/>
          </a:bodyPr>
          <a:lstStyle/>
          <a:p>
            <a:pPr marL="12700">
              <a:lnSpc>
                <a:spcPct val="110000"/>
              </a:lnSpc>
              <a:spcAft>
                <a:spcPts val="300"/>
              </a:spcAft>
            </a:pPr>
            <a:r>
              <a:rPr lang="en-US" sz="1100" b="1" dirty="0">
                <a:solidFill>
                  <a:srgbClr val="209DBC"/>
                </a:solidFill>
              </a:rPr>
              <a:t>Federal Coordinating Lead Author</a:t>
            </a:r>
          </a:p>
          <a:p>
            <a:pPr marL="12700">
              <a:lnSpc>
                <a:spcPct val="110000"/>
              </a:lnSpc>
              <a:spcAft>
                <a:spcPts val="300"/>
              </a:spcAft>
            </a:pPr>
            <a:r>
              <a:rPr lang="en-US" sz="1100" b="1" dirty="0"/>
              <a:t>Robert </a:t>
            </a:r>
            <a:r>
              <a:rPr lang="en-US" sz="1100" b="1" dirty="0" err="1"/>
              <a:t>Kafalenos</a:t>
            </a:r>
            <a:r>
              <a:rPr lang="en-US" sz="1100" dirty="0"/>
              <a:t>, US Department of Transportation</a:t>
            </a:r>
          </a:p>
          <a:p>
            <a:pPr marL="12700">
              <a:lnSpc>
                <a:spcPct val="110000"/>
              </a:lnSpc>
              <a:spcAft>
                <a:spcPts val="300"/>
              </a:spcAft>
            </a:pPr>
            <a:endParaRPr lang="en-US" sz="1100" dirty="0"/>
          </a:p>
          <a:p>
            <a:pPr marL="12700">
              <a:lnSpc>
                <a:spcPct val="110000"/>
              </a:lnSpc>
              <a:spcAft>
                <a:spcPts val="300"/>
              </a:spcAft>
            </a:pPr>
            <a:r>
              <a:rPr lang="en-US" sz="1100" b="1" dirty="0">
                <a:solidFill>
                  <a:srgbClr val="209DBC"/>
                </a:solidFill>
              </a:rPr>
              <a:t>Chapter Lead	</a:t>
            </a:r>
          </a:p>
          <a:p>
            <a:pPr marL="12700">
              <a:lnSpc>
                <a:spcPct val="110000"/>
              </a:lnSpc>
              <a:spcAft>
                <a:spcPts val="300"/>
              </a:spcAft>
            </a:pPr>
            <a:r>
              <a:rPr lang="en-US" sz="1100" b="1" dirty="0" err="1"/>
              <a:t>Cris</a:t>
            </a:r>
            <a:r>
              <a:rPr lang="en-US" sz="1100" b="1" dirty="0"/>
              <a:t> B. </a:t>
            </a:r>
            <a:r>
              <a:rPr lang="en-US" sz="1100" b="1" dirty="0" err="1"/>
              <a:t>Liban</a:t>
            </a:r>
            <a:r>
              <a:rPr lang="en-US" sz="1100" dirty="0"/>
              <a:t>, Los Angeles County Metropolitan Transportation Authority</a:t>
            </a:r>
          </a:p>
          <a:p>
            <a:pPr marL="12700">
              <a:lnSpc>
                <a:spcPct val="110000"/>
              </a:lnSpc>
              <a:spcAft>
                <a:spcPts val="300"/>
              </a:spcAft>
            </a:pPr>
            <a:endParaRPr lang="en-US" sz="1100" dirty="0"/>
          </a:p>
          <a:p>
            <a:pPr marL="12700">
              <a:lnSpc>
                <a:spcPct val="110000"/>
              </a:lnSpc>
              <a:spcAft>
                <a:spcPts val="300"/>
              </a:spcAft>
            </a:pPr>
            <a:r>
              <a:rPr lang="en-US" sz="1100" b="1" dirty="0">
                <a:solidFill>
                  <a:srgbClr val="209DBC"/>
                </a:solidFill>
              </a:rPr>
              <a:t>Chapter Authors	</a:t>
            </a:r>
          </a:p>
          <a:p>
            <a:pPr marL="12700">
              <a:lnSpc>
                <a:spcPct val="110000"/>
              </a:lnSpc>
              <a:spcAft>
                <a:spcPts val="300"/>
              </a:spcAft>
            </a:pPr>
            <a:r>
              <a:rPr lang="en-US" sz="1100" b="1" dirty="0"/>
              <a:t>Lilian Alessa</a:t>
            </a:r>
            <a:r>
              <a:rPr lang="en-US" sz="1100" dirty="0"/>
              <a:t>, University of Idaho</a:t>
            </a:r>
          </a:p>
          <a:p>
            <a:pPr marL="12700">
              <a:lnSpc>
                <a:spcPct val="110000"/>
              </a:lnSpc>
              <a:spcAft>
                <a:spcPts val="300"/>
              </a:spcAft>
            </a:pPr>
            <a:r>
              <a:rPr lang="en-US" sz="1100" b="1" dirty="0"/>
              <a:t>Susan </a:t>
            </a:r>
            <a:r>
              <a:rPr lang="en-US" sz="1100" b="1" dirty="0" err="1"/>
              <a:t>Anenberg</a:t>
            </a:r>
            <a:r>
              <a:rPr lang="en-US" sz="1100" dirty="0"/>
              <a:t>, George Washington University</a:t>
            </a:r>
          </a:p>
          <a:p>
            <a:pPr marL="12700">
              <a:lnSpc>
                <a:spcPct val="110000"/>
              </a:lnSpc>
              <a:spcAft>
                <a:spcPts val="300"/>
              </a:spcAft>
            </a:pPr>
            <a:r>
              <a:rPr lang="en-US" sz="1100" b="1" dirty="0"/>
              <a:t>Mikhail Chester</a:t>
            </a:r>
            <a:r>
              <a:rPr lang="en-US" sz="1100" dirty="0"/>
              <a:t>, Arizona State University</a:t>
            </a:r>
          </a:p>
          <a:p>
            <a:pPr marL="12700">
              <a:lnSpc>
                <a:spcPct val="110000"/>
              </a:lnSpc>
              <a:spcAft>
                <a:spcPts val="300"/>
              </a:spcAft>
            </a:pPr>
            <a:r>
              <a:rPr lang="en-US" sz="1100" b="1" dirty="0"/>
              <a:t>Joshua </a:t>
            </a:r>
            <a:r>
              <a:rPr lang="en-US" sz="1100" b="1" dirty="0" err="1"/>
              <a:t>DeFlorio</a:t>
            </a:r>
            <a:r>
              <a:rPr lang="en-US" sz="1100" dirty="0"/>
              <a:t>, Port Authority of New York &amp; New Jersey</a:t>
            </a:r>
          </a:p>
          <a:p>
            <a:pPr marL="12700">
              <a:lnSpc>
                <a:spcPct val="110000"/>
              </a:lnSpc>
              <a:spcAft>
                <a:spcPts val="300"/>
              </a:spcAft>
            </a:pPr>
            <a:r>
              <a:rPr lang="en-US" sz="1100" b="1" dirty="0"/>
              <a:t>Francisco J. </a:t>
            </a:r>
            <a:r>
              <a:rPr lang="en-US" sz="1100" b="1" dirty="0" err="1"/>
              <a:t>Dóñez</a:t>
            </a:r>
            <a:r>
              <a:rPr lang="en-US" sz="1100" dirty="0"/>
              <a:t>, US Environmental Protection Agency</a:t>
            </a:r>
          </a:p>
          <a:p>
            <a:pPr marL="12700">
              <a:lnSpc>
                <a:spcPct val="110000"/>
              </a:lnSpc>
              <a:spcAft>
                <a:spcPts val="300"/>
              </a:spcAft>
            </a:pPr>
            <a:r>
              <a:rPr lang="en-US" sz="1100" b="1" dirty="0"/>
              <a:t>Aimee Flannery</a:t>
            </a:r>
            <a:r>
              <a:rPr lang="en-US" sz="1100" dirty="0"/>
              <a:t>, Jacobs</a:t>
            </a:r>
          </a:p>
          <a:p>
            <a:pPr marL="12700">
              <a:lnSpc>
                <a:spcPct val="110000"/>
              </a:lnSpc>
              <a:spcAft>
                <a:spcPts val="300"/>
              </a:spcAft>
            </a:pPr>
            <a:r>
              <a:rPr lang="en-US" sz="1100" b="1" dirty="0"/>
              <a:t>Michael R. </a:t>
            </a:r>
            <a:r>
              <a:rPr lang="en-US" sz="1100" b="1" dirty="0" err="1"/>
              <a:t>Sanio</a:t>
            </a:r>
            <a:r>
              <a:rPr lang="en-US" sz="1100" dirty="0"/>
              <a:t>, Institute for Sustainable Infrastructure </a:t>
            </a:r>
          </a:p>
          <a:p>
            <a:pPr marL="12700">
              <a:lnSpc>
                <a:spcPct val="110000"/>
              </a:lnSpc>
              <a:spcAft>
                <a:spcPts val="300"/>
              </a:spcAft>
            </a:pPr>
            <a:r>
              <a:rPr lang="en-US" sz="1100" b="1" dirty="0"/>
              <a:t>Beverly A. Scott</a:t>
            </a:r>
            <a:r>
              <a:rPr lang="en-US" sz="1100" dirty="0"/>
              <a:t>, Introducing Youth to American Infrastructure Inc.</a:t>
            </a:r>
          </a:p>
          <a:p>
            <a:pPr marL="12700">
              <a:lnSpc>
                <a:spcPct val="110000"/>
              </a:lnSpc>
              <a:spcAft>
                <a:spcPts val="300"/>
              </a:spcAft>
            </a:pPr>
            <a:r>
              <a:rPr lang="en-US" sz="1100" b="1" dirty="0"/>
              <a:t>Anne Marie K. Stoner</a:t>
            </a:r>
            <a:r>
              <a:rPr lang="en-US" sz="1100" dirty="0"/>
              <a:t>, Earth Knowledge Inc.</a:t>
            </a:r>
            <a:endParaRPr lang="en-US" sz="1100" dirty="0">
              <a:solidFill>
                <a:srgbClr val="209DBC"/>
              </a:solidFill>
            </a:endParaRPr>
          </a:p>
          <a:p>
            <a:pPr marL="12700">
              <a:lnSpc>
                <a:spcPct val="110000"/>
              </a:lnSpc>
              <a:spcAft>
                <a:spcPts val="300"/>
              </a:spcAft>
            </a:pPr>
            <a:endParaRPr lang="en-US" sz="1100" b="1" dirty="0">
              <a:solidFill>
                <a:srgbClr val="209DBC"/>
              </a:solidFill>
            </a:endParaRPr>
          </a:p>
          <a:p>
            <a:pPr marL="12700">
              <a:lnSpc>
                <a:spcPct val="110000"/>
              </a:lnSpc>
              <a:spcAft>
                <a:spcPts val="300"/>
              </a:spcAft>
            </a:pPr>
            <a:r>
              <a:rPr lang="en-US" sz="1100" b="1" dirty="0">
                <a:solidFill>
                  <a:srgbClr val="209DBC"/>
                </a:solidFill>
              </a:rPr>
              <a:t>Technical Contributors </a:t>
            </a:r>
          </a:p>
          <a:p>
            <a:pPr marL="12700">
              <a:lnSpc>
                <a:spcPct val="110000"/>
              </a:lnSpc>
              <a:spcAft>
                <a:spcPts val="300"/>
              </a:spcAft>
            </a:pPr>
            <a:r>
              <a:rPr lang="en-US" sz="1100" b="1" dirty="0"/>
              <a:t>Jack Clark</a:t>
            </a:r>
            <a:r>
              <a:rPr lang="en-US" sz="1100" dirty="0"/>
              <a:t>, International Transportation Learning Center</a:t>
            </a:r>
          </a:p>
          <a:p>
            <a:pPr marL="12700">
              <a:lnSpc>
                <a:spcPct val="110000"/>
              </a:lnSpc>
              <a:spcAft>
                <a:spcPts val="300"/>
              </a:spcAft>
            </a:pPr>
            <a:r>
              <a:rPr lang="en-US" sz="1100" b="1" dirty="0"/>
              <a:t>Kristina A. Dahl</a:t>
            </a:r>
            <a:r>
              <a:rPr lang="en-US" sz="1100" dirty="0"/>
              <a:t>, Union of Concerned Scientists</a:t>
            </a:r>
          </a:p>
          <a:p>
            <a:pPr marL="12700">
              <a:lnSpc>
                <a:spcPct val="110000"/>
              </a:lnSpc>
              <a:spcAft>
                <a:spcPts val="300"/>
              </a:spcAft>
            </a:pPr>
            <a:r>
              <a:rPr lang="en-US" sz="1100" b="1" dirty="0"/>
              <a:t>Alissa Kendall</a:t>
            </a:r>
            <a:r>
              <a:rPr lang="en-US" sz="1100" dirty="0"/>
              <a:t>, University of California, Davis</a:t>
            </a:r>
          </a:p>
          <a:p>
            <a:pPr marL="12700">
              <a:lnSpc>
                <a:spcPct val="110000"/>
              </a:lnSpc>
              <a:spcAft>
                <a:spcPts val="300"/>
              </a:spcAft>
            </a:pPr>
            <a:r>
              <a:rPr lang="en-US" sz="1100" b="1" dirty="0"/>
              <a:t>Samuel A. </a:t>
            </a:r>
            <a:r>
              <a:rPr lang="en-US" sz="1100" b="1" dirty="0" err="1"/>
              <a:t>Markolf</a:t>
            </a:r>
            <a:r>
              <a:rPr lang="en-US" sz="1100" dirty="0"/>
              <a:t>, University of California, Merced</a:t>
            </a:r>
          </a:p>
          <a:p>
            <a:pPr marL="12700">
              <a:lnSpc>
                <a:spcPct val="110000"/>
              </a:lnSpc>
              <a:spcAft>
                <a:spcPts val="300"/>
              </a:spcAft>
            </a:pPr>
            <a:r>
              <a:rPr lang="en-US" sz="1100" b="1" dirty="0"/>
              <a:t>Katelyn O'Dell</a:t>
            </a:r>
            <a:r>
              <a:rPr lang="en-US" sz="1100" dirty="0"/>
              <a:t>, George Washington University, Department of Environmental and Occupational Health</a:t>
            </a:r>
          </a:p>
          <a:p>
            <a:pPr marL="12700">
              <a:lnSpc>
                <a:spcPct val="110000"/>
              </a:lnSpc>
              <a:spcAft>
                <a:spcPts val="300"/>
              </a:spcAft>
            </a:pPr>
            <a:r>
              <a:rPr lang="en-US" sz="1100" b="1" dirty="0"/>
              <a:t>Steven Olmsted</a:t>
            </a:r>
            <a:r>
              <a:rPr lang="en-US" sz="1100" dirty="0"/>
              <a:t>, Arizona Department of Transportation</a:t>
            </a:r>
          </a:p>
          <a:p>
            <a:pPr marL="12700">
              <a:lnSpc>
                <a:spcPct val="110000"/>
              </a:lnSpc>
              <a:spcAft>
                <a:spcPts val="300"/>
              </a:spcAft>
            </a:pPr>
            <a:r>
              <a:rPr lang="en-US" sz="1100" b="1" dirty="0"/>
              <a:t>Laurel Paget-</a:t>
            </a:r>
            <a:r>
              <a:rPr lang="en-US" sz="1100" b="1" dirty="0" err="1"/>
              <a:t>Seekins</a:t>
            </a:r>
            <a:r>
              <a:rPr lang="en-US" sz="1100" dirty="0"/>
              <a:t>, Open Society Foundations, Leadership in Government Fellowship </a:t>
            </a:r>
          </a:p>
          <a:p>
            <a:pPr marL="12700">
              <a:lnSpc>
                <a:spcPct val="110000"/>
              </a:lnSpc>
              <a:spcAft>
                <a:spcPts val="300"/>
              </a:spcAft>
            </a:pPr>
            <a:r>
              <a:rPr lang="en-US" sz="1100" b="1" dirty="0"/>
              <a:t>Karen E. Philbrick</a:t>
            </a:r>
            <a:r>
              <a:rPr lang="en-US" sz="1100" dirty="0"/>
              <a:t>, </a:t>
            </a:r>
            <a:r>
              <a:rPr lang="en-US" sz="1100" dirty="0" err="1"/>
              <a:t>Mineta</a:t>
            </a:r>
            <a:r>
              <a:rPr lang="en-US" sz="1100" dirty="0"/>
              <a:t> Transportation Institute</a:t>
            </a:r>
          </a:p>
          <a:p>
            <a:pPr marL="12700">
              <a:lnSpc>
                <a:spcPct val="110000"/>
              </a:lnSpc>
              <a:spcAft>
                <a:spcPts val="300"/>
              </a:spcAft>
            </a:pPr>
            <a:r>
              <a:rPr lang="en-US" sz="1100" b="1" dirty="0"/>
              <a:t>Tara L. Ramani</a:t>
            </a:r>
            <a:r>
              <a:rPr lang="en-US" sz="1100" dirty="0"/>
              <a:t>, Texas A&amp;M Transportation Institute</a:t>
            </a:r>
          </a:p>
          <a:p>
            <a:pPr marL="12700">
              <a:lnSpc>
                <a:spcPct val="110000"/>
              </a:lnSpc>
              <a:spcAft>
                <a:spcPts val="300"/>
              </a:spcAft>
            </a:pPr>
            <a:r>
              <a:rPr lang="en-US" sz="1100" b="1" dirty="0"/>
              <a:t>Manjit K. </a:t>
            </a:r>
            <a:r>
              <a:rPr lang="en-US" sz="1100" b="1" dirty="0" err="1"/>
              <a:t>Sooch</a:t>
            </a:r>
            <a:r>
              <a:rPr lang="en-US" sz="1100" dirty="0"/>
              <a:t>, Alameda-Contra Costa Transit District</a:t>
            </a:r>
          </a:p>
          <a:p>
            <a:pPr marL="12700">
              <a:lnSpc>
                <a:spcPct val="110000"/>
              </a:lnSpc>
              <a:spcAft>
                <a:spcPts val="300"/>
              </a:spcAft>
            </a:pPr>
            <a:r>
              <a:rPr lang="en-US" sz="1100" b="1" dirty="0"/>
              <a:t>Benjamin S. Underwood</a:t>
            </a:r>
            <a:r>
              <a:rPr lang="en-US" sz="1100" dirty="0"/>
              <a:t>, North Carolina State University</a:t>
            </a:r>
          </a:p>
          <a:p>
            <a:pPr marL="12700">
              <a:lnSpc>
                <a:spcPct val="110000"/>
              </a:lnSpc>
              <a:spcAft>
                <a:spcPts val="300"/>
              </a:spcAft>
            </a:pPr>
            <a:r>
              <a:rPr lang="en-US" sz="1100" b="1" dirty="0"/>
              <a:t>Madison A. Walker</a:t>
            </a:r>
            <a:r>
              <a:rPr lang="en-US" sz="1100" dirty="0"/>
              <a:t>, Arizona State University</a:t>
            </a:r>
            <a:endParaRPr lang="en-US" sz="1100" dirty="0">
              <a:solidFill>
                <a:srgbClr val="209DBC"/>
              </a:solidFill>
            </a:endParaRPr>
          </a:p>
          <a:p>
            <a:pPr marL="12700">
              <a:lnSpc>
                <a:spcPct val="110000"/>
              </a:lnSpc>
              <a:spcAft>
                <a:spcPts val="300"/>
              </a:spcAft>
            </a:pPr>
            <a:endParaRPr lang="en-US" sz="1100" b="1" dirty="0">
              <a:solidFill>
                <a:srgbClr val="209DBC"/>
              </a:solidFill>
            </a:endParaRPr>
          </a:p>
          <a:p>
            <a:pPr marL="12700">
              <a:lnSpc>
                <a:spcPct val="110000"/>
              </a:lnSpc>
              <a:spcAft>
                <a:spcPts val="300"/>
              </a:spcAft>
            </a:pPr>
            <a:r>
              <a:rPr lang="en-US" sz="1100" b="1" dirty="0">
                <a:solidFill>
                  <a:srgbClr val="209DBC"/>
                </a:solidFill>
              </a:rPr>
              <a:t>Review Editor</a:t>
            </a:r>
          </a:p>
          <a:p>
            <a:pPr marL="12700">
              <a:lnSpc>
                <a:spcPct val="110000"/>
              </a:lnSpc>
              <a:spcAft>
                <a:spcPts val="300"/>
              </a:spcAft>
            </a:pPr>
            <a:r>
              <a:rPr lang="en-US" sz="1100" b="1" dirty="0"/>
              <a:t>John R. Posey</a:t>
            </a:r>
            <a:r>
              <a:rPr lang="en-US" sz="1100" dirty="0"/>
              <a:t>, East–West Gateway Council of Governments</a:t>
            </a:r>
          </a:p>
          <a:p>
            <a:pPr marL="12700">
              <a:lnSpc>
                <a:spcPct val="110000"/>
              </a:lnSpc>
              <a:spcAft>
                <a:spcPts val="300"/>
              </a:spcAft>
            </a:pPr>
            <a:endParaRPr lang="en-US" sz="1100" b="1" dirty="0">
              <a:solidFill>
                <a:srgbClr val="209DBC"/>
              </a:solidFill>
            </a:endParaRPr>
          </a:p>
          <a:p>
            <a:pPr marL="12700">
              <a:lnSpc>
                <a:spcPct val="110000"/>
              </a:lnSpc>
              <a:spcAft>
                <a:spcPts val="300"/>
              </a:spcAft>
            </a:pPr>
            <a:r>
              <a:rPr lang="en-US" sz="1100" b="1" dirty="0">
                <a:solidFill>
                  <a:srgbClr val="209DBC"/>
                </a:solidFill>
              </a:rPr>
              <a:t>USGCRP Coordinators</a:t>
            </a:r>
          </a:p>
          <a:p>
            <a:pPr marL="12700">
              <a:lnSpc>
                <a:spcPct val="110000"/>
              </a:lnSpc>
              <a:spcAft>
                <a:spcPts val="300"/>
              </a:spcAft>
            </a:pPr>
            <a:r>
              <a:rPr lang="en-US" sz="1100" b="1" dirty="0"/>
              <a:t>Joshua Hernandez</a:t>
            </a:r>
            <a:r>
              <a:rPr lang="en-US" sz="1100" dirty="0"/>
              <a:t>, US Global Change Research Program / ICF</a:t>
            </a:r>
          </a:p>
          <a:p>
            <a:pPr marL="12700">
              <a:lnSpc>
                <a:spcPct val="110000"/>
              </a:lnSpc>
              <a:spcAft>
                <a:spcPts val="300"/>
              </a:spcAft>
            </a:pPr>
            <a:r>
              <a:rPr lang="en-US" sz="1100" b="1"/>
              <a:t>Reid Sherman</a:t>
            </a:r>
            <a:r>
              <a:rPr lang="en-US" sz="1100"/>
              <a:t>, </a:t>
            </a:r>
            <a:r>
              <a:rPr lang="en-US" sz="1100" dirty="0"/>
              <a:t>US Global Change Research Program / ICF</a:t>
            </a:r>
          </a:p>
        </p:txBody>
      </p:sp>
    </p:spTree>
    <p:extLst>
      <p:ext uri="{BB962C8B-B14F-4D97-AF65-F5344CB8AC3E}">
        <p14:creationId xmlns:p14="http://schemas.microsoft.com/office/powerpoint/2010/main" val="330526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C568E5-EAB0-D049-9489-673801E1B7D4}"/>
              </a:ext>
            </a:extLst>
          </p:cNvPr>
          <p:cNvSpPr>
            <a:spLocks noGrp="1"/>
          </p:cNvSpPr>
          <p:nvPr>
            <p:ph type="subTitle" idx="1"/>
          </p:nvPr>
        </p:nvSpPr>
        <p:spPr>
          <a:xfrm>
            <a:off x="291637" y="1758738"/>
            <a:ext cx="5372053" cy="1552873"/>
          </a:xfrm>
        </p:spPr>
        <p:txBody>
          <a:bodyPr>
            <a:normAutofit fontScale="85000" lnSpcReduction="10000"/>
          </a:bodyPr>
          <a:lstStyle/>
          <a:p>
            <a:pPr marL="457200" marR="0" indent="-457200">
              <a:spcBef>
                <a:spcPts val="0"/>
              </a:spcBef>
              <a:spcAft>
                <a:spcPts val="0"/>
              </a:spcAft>
            </a:pPr>
            <a:r>
              <a:rPr lang="en-US" sz="1800" dirty="0" err="1">
                <a:effectLst/>
                <a:latin typeface="Calibri" panose="020F0502020204030204" pitchFamily="34" charset="0"/>
                <a:ea typeface="Calibri" panose="020F0502020204030204" pitchFamily="34" charset="0"/>
              </a:rPr>
              <a:t>Liban</a:t>
            </a:r>
            <a:r>
              <a:rPr lang="en-US" sz="1800" dirty="0">
                <a:effectLst/>
                <a:latin typeface="Calibri" panose="020F0502020204030204" pitchFamily="34" charset="0"/>
                <a:ea typeface="Calibri" panose="020F0502020204030204" pitchFamily="34" charset="0"/>
              </a:rPr>
              <a:t>, C.B., R. </a:t>
            </a:r>
            <a:r>
              <a:rPr lang="en-US" sz="1800" dirty="0" err="1">
                <a:effectLst/>
                <a:latin typeface="Calibri" panose="020F0502020204030204" pitchFamily="34" charset="0"/>
                <a:ea typeface="Calibri" panose="020F0502020204030204" pitchFamily="34" charset="0"/>
              </a:rPr>
              <a:t>Kafalenos</a:t>
            </a:r>
            <a:r>
              <a:rPr lang="en-US" sz="1800" dirty="0">
                <a:effectLst/>
                <a:latin typeface="Calibri" panose="020F0502020204030204" pitchFamily="34" charset="0"/>
                <a:ea typeface="Calibri" panose="020F0502020204030204" pitchFamily="34" charset="0"/>
              </a:rPr>
              <a:t>, L. Alessa, S. </a:t>
            </a:r>
            <a:r>
              <a:rPr lang="en-US" sz="1800" dirty="0" err="1">
                <a:effectLst/>
                <a:latin typeface="Calibri" panose="020F0502020204030204" pitchFamily="34" charset="0"/>
                <a:ea typeface="Calibri" panose="020F0502020204030204" pitchFamily="34" charset="0"/>
              </a:rPr>
              <a:t>Anenberg</a:t>
            </a:r>
            <a:r>
              <a:rPr lang="en-US" sz="1800" dirty="0">
                <a:effectLst/>
                <a:latin typeface="Calibri" panose="020F0502020204030204" pitchFamily="34" charset="0"/>
                <a:ea typeface="Calibri" panose="020F0502020204030204" pitchFamily="34" charset="0"/>
              </a:rPr>
              <a:t>, M. Chester, J. </a:t>
            </a:r>
          </a:p>
          <a:p>
            <a:pPr marL="457200" marR="0" indent="-457200">
              <a:spcBef>
                <a:spcPts val="0"/>
              </a:spcBef>
              <a:spcAft>
                <a:spcPts val="0"/>
              </a:spcAft>
            </a:pPr>
            <a:r>
              <a:rPr lang="en-US" sz="1800" dirty="0" err="1">
                <a:effectLst/>
                <a:latin typeface="Calibri" panose="020F0502020204030204" pitchFamily="34" charset="0"/>
                <a:ea typeface="Calibri" panose="020F0502020204030204" pitchFamily="34" charset="0"/>
              </a:rPr>
              <a:t>DeFlorio</a:t>
            </a:r>
            <a:r>
              <a:rPr lang="en-US" sz="1800" dirty="0">
                <a:effectLst/>
                <a:latin typeface="Calibri" panose="020F0502020204030204" pitchFamily="34" charset="0"/>
                <a:ea typeface="Calibri" panose="020F0502020204030204" pitchFamily="34" charset="0"/>
              </a:rPr>
              <a:t>, F.J. </a:t>
            </a:r>
            <a:r>
              <a:rPr lang="en-US" sz="1800" dirty="0" err="1">
                <a:effectLst/>
                <a:latin typeface="Calibri" panose="020F0502020204030204" pitchFamily="34" charset="0"/>
                <a:ea typeface="Calibri" panose="020F0502020204030204" pitchFamily="34" charset="0"/>
              </a:rPr>
              <a:t>Dóñez</a:t>
            </a:r>
            <a:r>
              <a:rPr lang="en-US" sz="1800" dirty="0">
                <a:effectLst/>
                <a:latin typeface="Calibri" panose="020F0502020204030204" pitchFamily="34" charset="0"/>
                <a:ea typeface="Calibri" panose="020F0502020204030204" pitchFamily="34" charset="0"/>
              </a:rPr>
              <a:t>, A. Flannery, M.R. </a:t>
            </a:r>
            <a:r>
              <a:rPr lang="en-US" sz="1800" dirty="0" err="1">
                <a:effectLst/>
                <a:latin typeface="Calibri" panose="020F0502020204030204" pitchFamily="34" charset="0"/>
                <a:ea typeface="Calibri" panose="020F0502020204030204" pitchFamily="34" charset="0"/>
              </a:rPr>
              <a:t>Sanio</a:t>
            </a:r>
            <a:r>
              <a:rPr lang="en-US" sz="1800" dirty="0">
                <a:effectLst/>
                <a:latin typeface="Calibri" panose="020F0502020204030204" pitchFamily="34" charset="0"/>
                <a:ea typeface="Calibri" panose="020F0502020204030204" pitchFamily="34" charset="0"/>
              </a:rPr>
              <a:t>, B.A. Scott, and A.M.K. </a:t>
            </a:r>
          </a:p>
          <a:p>
            <a:pPr marL="457200" marR="0" indent="-457200">
              <a:spcBef>
                <a:spcPts val="0"/>
              </a:spcBef>
              <a:spcAft>
                <a:spcPts val="0"/>
              </a:spcAft>
            </a:pPr>
            <a:r>
              <a:rPr lang="en-US" sz="1800" dirty="0">
                <a:effectLst/>
                <a:latin typeface="Calibri" panose="020F0502020204030204" pitchFamily="34" charset="0"/>
                <a:ea typeface="Calibri" panose="020F0502020204030204" pitchFamily="34" charset="0"/>
              </a:rPr>
              <a:t>Stoner, 2023: Ch. 13. Transportation. In: </a:t>
            </a:r>
            <a:r>
              <a:rPr lang="en-US" sz="1800" i="1" dirty="0">
                <a:effectLst/>
                <a:latin typeface="Calibri" panose="020F0502020204030204" pitchFamily="34" charset="0"/>
                <a:ea typeface="Calibri" panose="020F0502020204030204" pitchFamily="34" charset="0"/>
              </a:rPr>
              <a:t>Fifth National Climate </a:t>
            </a:r>
          </a:p>
          <a:p>
            <a:pPr marL="457200" marR="0" indent="-457200">
              <a:spcBef>
                <a:spcPts val="0"/>
              </a:spcBef>
              <a:spcAft>
                <a:spcPts val="0"/>
              </a:spcAft>
            </a:pPr>
            <a:r>
              <a:rPr lang="en-US" sz="1800" i="1" dirty="0">
                <a:effectLst/>
                <a:latin typeface="Calibri" panose="020F0502020204030204" pitchFamily="34" charset="0"/>
                <a:ea typeface="Calibri" panose="020F0502020204030204" pitchFamily="34" charset="0"/>
              </a:rPr>
              <a:t>Assessment</a:t>
            </a:r>
            <a:r>
              <a:rPr lang="en-US" sz="1800" dirty="0">
                <a:effectLst/>
                <a:latin typeface="Calibri" panose="020F0502020204030204" pitchFamily="34" charset="0"/>
                <a:ea typeface="Calibri" panose="020F0502020204030204" pitchFamily="34" charset="0"/>
              </a:rPr>
              <a:t>. Crimmins, A.R., C.W. Avery, D.R. Easterling, K.E. </a:t>
            </a:r>
          </a:p>
          <a:p>
            <a:pPr marL="457200" marR="0" indent="-457200">
              <a:spcBef>
                <a:spcPts val="0"/>
              </a:spcBef>
              <a:spcAft>
                <a:spcPts val="0"/>
              </a:spcAft>
            </a:pPr>
            <a:r>
              <a:rPr lang="en-US" sz="1800" dirty="0">
                <a:effectLst/>
                <a:latin typeface="Calibri" panose="020F0502020204030204" pitchFamily="34" charset="0"/>
                <a:ea typeface="Calibri" panose="020F0502020204030204" pitchFamily="34" charset="0"/>
              </a:rPr>
              <a:t>Kunkel, B.C. Stewart, and T.K. </a:t>
            </a:r>
            <a:r>
              <a:rPr lang="en-US" sz="1800" dirty="0" err="1">
                <a:effectLst/>
                <a:latin typeface="Calibri" panose="020F0502020204030204" pitchFamily="34" charset="0"/>
                <a:ea typeface="Calibri" panose="020F0502020204030204" pitchFamily="34" charset="0"/>
              </a:rPr>
              <a:t>Maycock</a:t>
            </a:r>
            <a:r>
              <a:rPr lang="en-US" sz="1800" dirty="0">
                <a:effectLst/>
                <a:latin typeface="Calibri" panose="020F0502020204030204" pitchFamily="34" charset="0"/>
                <a:ea typeface="Calibri" panose="020F0502020204030204" pitchFamily="34" charset="0"/>
              </a:rPr>
              <a:t>, Eds. U.S. Global Change </a:t>
            </a:r>
          </a:p>
          <a:p>
            <a:pPr marL="457200" marR="0" indent="-457200">
              <a:spcBef>
                <a:spcPts val="0"/>
              </a:spcBef>
              <a:spcAft>
                <a:spcPts val="0"/>
              </a:spcAft>
            </a:pPr>
            <a:r>
              <a:rPr lang="en-US" sz="1800" dirty="0">
                <a:effectLst/>
                <a:latin typeface="Calibri" panose="020F0502020204030204" pitchFamily="34" charset="0"/>
                <a:ea typeface="Calibri" panose="020F0502020204030204" pitchFamily="34" charset="0"/>
              </a:rPr>
              <a:t>Research Program, Washington, DC, USA.</a:t>
            </a:r>
          </a:p>
          <a:p>
            <a:pPr marL="457200" marR="0" indent="-457200">
              <a:spcBef>
                <a:spcPts val="0"/>
              </a:spcBef>
              <a:spcAft>
                <a:spcPts val="0"/>
              </a:spcAft>
            </a:pPr>
            <a:r>
              <a:rPr lang="en-US" sz="1800" u="sng"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https://doi.org/10.7930/NCA5.2023.CH13</a:t>
            </a:r>
            <a:endParaRPr lang="en-US" sz="1800" dirty="0">
              <a:effectLst/>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D50AE8C6-B8C5-3B42-A963-402578C31B64}"/>
              </a:ext>
            </a:extLst>
          </p:cNvPr>
          <p:cNvSpPr>
            <a:spLocks noGrp="1"/>
          </p:cNvSpPr>
          <p:nvPr>
            <p:ph type="body" sz="quarter" idx="10"/>
          </p:nvPr>
        </p:nvSpPr>
        <p:spPr/>
        <p:txBody>
          <a:bodyPr/>
          <a:lstStyle/>
          <a:p>
            <a:r>
              <a:rPr lang="en-US" dirty="0"/>
              <a:t>https://nca2023.globalchange.gov/chapter/13</a:t>
            </a:r>
          </a:p>
        </p:txBody>
      </p:sp>
    </p:spTree>
    <p:extLst>
      <p:ext uri="{BB962C8B-B14F-4D97-AF65-F5344CB8AC3E}">
        <p14:creationId xmlns:p14="http://schemas.microsoft.com/office/powerpoint/2010/main" val="401385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a:t>Chapter 13 | Transportation</a:t>
            </a:r>
          </a:p>
        </p:txBody>
      </p:sp>
    </p:spTree>
    <p:extLst>
      <p:ext uri="{BB962C8B-B14F-4D97-AF65-F5344CB8AC3E}">
        <p14:creationId xmlns:p14="http://schemas.microsoft.com/office/powerpoint/2010/main" val="32520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D2249-4A9B-0D42-B282-88BA05D795A7}"/>
              </a:ext>
            </a:extLst>
          </p:cNvPr>
          <p:cNvSpPr>
            <a:spLocks noGrp="1"/>
          </p:cNvSpPr>
          <p:nvPr>
            <p:ph type="body" sz="quarter" idx="10"/>
          </p:nvPr>
        </p:nvSpPr>
        <p:spPr/>
        <p:txBody>
          <a:bodyPr>
            <a:normAutofit fontScale="77500" lnSpcReduction="20000"/>
          </a:bodyPr>
          <a:lstStyle/>
          <a:p>
            <a:pPr>
              <a:lnSpc>
                <a:spcPct val="110000"/>
              </a:lnSpc>
            </a:pPr>
            <a:r>
              <a:rPr lang="en-US" dirty="0"/>
              <a:t>Limiting Transportation Sector Emissions and Integrating Climate Projections Can Reduce Risks</a:t>
            </a:r>
          </a:p>
        </p:txBody>
      </p:sp>
      <p:sp>
        <p:nvSpPr>
          <p:cNvPr id="5" name="Content Placeholder 4">
            <a:extLst>
              <a:ext uri="{FF2B5EF4-FFF2-40B4-BE49-F238E27FC236}">
                <a16:creationId xmlns:a16="http://schemas.microsoft.com/office/drawing/2014/main" id="{A8549770-0508-D34D-8368-46B8FA348F13}"/>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The transportation sector is the largest source of greenhouse gas emissions in the United States, although transportation emissions sources are changing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The sector also faces increasing risk from climate-related extreme weather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Incorporating climate projections and adaptation and resilience best practices into transportation planning, design, operations, and maintenance can reduce such risks to the sector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p>
          <a:p>
            <a:pPr marL="11113" marR="0">
              <a:lnSpc>
                <a:spcPct val="115000"/>
              </a:lnSpc>
              <a:spcBef>
                <a:spcPts val="0"/>
              </a:spcBef>
              <a:spcAft>
                <a:spcPts val="600"/>
              </a:spcAft>
            </a:pPr>
            <a:endPar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13" name="Content Placeholder 12">
            <a:extLst>
              <a:ext uri="{FF2B5EF4-FFF2-40B4-BE49-F238E27FC236}">
                <a16:creationId xmlns:a16="http://schemas.microsoft.com/office/drawing/2014/main" id="{67DDF8A3-2A95-184F-F481-292D540D6DCF}"/>
              </a:ext>
            </a:extLst>
          </p:cNvPr>
          <p:cNvSpPr>
            <a:spLocks noGrp="1"/>
          </p:cNvSpPr>
          <p:nvPr>
            <p:ph sz="quarter" idx="14"/>
          </p:nvPr>
        </p:nvSpPr>
        <p:spPr>
          <a:xfrm>
            <a:off x="1920144" y="480973"/>
            <a:ext cx="573088" cy="774700"/>
          </a:xfrm>
        </p:spPr>
        <p:txBody>
          <a:bodyPr/>
          <a:lstStyle/>
          <a:p>
            <a:r>
              <a:rPr lang="en-US" dirty="0"/>
              <a:t>1</a:t>
            </a:r>
          </a:p>
        </p:txBody>
      </p:sp>
    </p:spTree>
    <p:extLst>
      <p:ext uri="{BB962C8B-B14F-4D97-AF65-F5344CB8AC3E}">
        <p14:creationId xmlns:p14="http://schemas.microsoft.com/office/powerpoint/2010/main" val="39439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C0CC-17BD-504B-A122-66639327E9BA}"/>
              </a:ext>
            </a:extLst>
          </p:cNvPr>
          <p:cNvSpPr>
            <a:spLocks noGrp="1"/>
          </p:cNvSpPr>
          <p:nvPr>
            <p:ph type="body" sz="quarter" idx="10"/>
          </p:nvPr>
        </p:nvSpPr>
        <p:spPr/>
        <p:txBody>
          <a:bodyPr>
            <a:normAutofit fontScale="77500" lnSpcReduction="20000"/>
          </a:bodyPr>
          <a:lstStyle/>
          <a:p>
            <a:pPr>
              <a:lnSpc>
                <a:spcPct val="110000"/>
              </a:lnSpc>
            </a:pPr>
            <a:r>
              <a:rPr lang="en-US" dirty="0"/>
              <a:t>Climate Change Combined with Other Disruptors Requires New Frameworks and Competencies</a:t>
            </a:r>
          </a:p>
        </p:txBody>
      </p:sp>
      <p:sp>
        <p:nvSpPr>
          <p:cNvPr id="5" name="Content Placeholder 4">
            <a:extLst>
              <a:ext uri="{FF2B5EF4-FFF2-40B4-BE49-F238E27FC236}">
                <a16:creationId xmlns:a16="http://schemas.microsoft.com/office/drawing/2014/main" id="{5EB8CC15-8FB1-2545-851E-0CE24D6C077D}"/>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Climate action creates an opportunity to address concurrent disruptors, including cyber-technology integration, challenges with the condition of existing assets, and a changing workforce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Climate change has accelerated a transition to the use of more advanced approaches, including updated technologies, tools, and best practices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Further recruitment and training of the sector’s workforce is needed to effectively address these fundamental challenges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DFCCDE7A-AFB1-35B5-ED58-60431C95AF41}"/>
              </a:ext>
            </a:extLst>
          </p:cNvPr>
          <p:cNvSpPr>
            <a:spLocks noGrp="1"/>
          </p:cNvSpPr>
          <p:nvPr>
            <p:ph sz="quarter" idx="14"/>
          </p:nvPr>
        </p:nvSpPr>
        <p:spPr>
          <a:xfrm>
            <a:off x="1944592" y="471324"/>
            <a:ext cx="573088" cy="774700"/>
          </a:xfrm>
        </p:spPr>
        <p:txBody>
          <a:bodyPr/>
          <a:lstStyle/>
          <a:p>
            <a:r>
              <a:rPr lang="en-US" dirty="0"/>
              <a:t>2</a:t>
            </a:r>
          </a:p>
        </p:txBody>
      </p:sp>
    </p:spTree>
    <p:extLst>
      <p:ext uri="{BB962C8B-B14F-4D97-AF65-F5344CB8AC3E}">
        <p14:creationId xmlns:p14="http://schemas.microsoft.com/office/powerpoint/2010/main" val="11866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85000" lnSpcReduction="10000"/>
          </a:bodyPr>
          <a:lstStyle/>
          <a:p>
            <a:pPr>
              <a:lnSpc>
                <a:spcPct val="110000"/>
              </a:lnSpc>
            </a:pPr>
            <a:r>
              <a:rPr lang="en-US" dirty="0"/>
              <a:t>Sustainable Transportation Would Produce Societal Benefits</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 carbon-free, sustainable, and resilient transportation system would have co-benefits for human health, environmental justice, the natural environment, and economic development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When these co-benefits are considered, the benefits of greenhouse gas mitigation actions in the transportation sector far outweigh the costs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3</a:t>
            </a:r>
          </a:p>
        </p:txBody>
      </p:sp>
    </p:spTree>
    <p:extLst>
      <p:ext uri="{BB962C8B-B14F-4D97-AF65-F5344CB8AC3E}">
        <p14:creationId xmlns:p14="http://schemas.microsoft.com/office/powerpoint/2010/main" val="104825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Autofit/>
          </a:bodyPr>
          <a:lstStyle/>
          <a:p>
            <a:pPr>
              <a:lnSpc>
                <a:spcPct val="110000"/>
              </a:lnSpc>
            </a:pPr>
            <a:r>
              <a:rPr lang="en-US" sz="2600" dirty="0"/>
              <a:t>Equitable Distribution of Transportation Trade-Offs and Benefits Requires Community Involvement </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Although implementing adaptation and mitigation measures in the transportation sector will produce essential benefits and co-benefits, including addressing existing inequities, additional consideration is needed to avoid or reduce potential adverse consequences associated with these measures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Moving toward climate resilience and environmental justice requires that these considerations, as well as current and historic inequities, be assessed through transparent and inclusive processes in order to provide equitable protection from environmental and health hazards and equitable access to transportation benefits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4</a:t>
            </a:r>
          </a:p>
        </p:txBody>
      </p:sp>
    </p:spTree>
    <p:extLst>
      <p:ext uri="{BB962C8B-B14F-4D97-AF65-F5344CB8AC3E}">
        <p14:creationId xmlns:p14="http://schemas.microsoft.com/office/powerpoint/2010/main" val="2494308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2BABED-8A02-DDE2-4A33-64BD0EF57961}"/>
              </a:ext>
            </a:extLst>
          </p:cNvPr>
          <p:cNvSpPr>
            <a:spLocks noGrp="1"/>
          </p:cNvSpPr>
          <p:nvPr>
            <p:ph type="title"/>
          </p:nvPr>
        </p:nvSpPr>
        <p:spPr/>
        <p:txBody>
          <a:bodyPr>
            <a:normAutofit fontScale="90000"/>
          </a:bodyPr>
          <a:lstStyle/>
          <a:p>
            <a:r>
              <a:rPr lang="en-US" dirty="0"/>
              <a:t>Figure 13.1. Transportation remains the largest source of emissions in the US, with cars and light-duty trucks as the largest contributors. </a:t>
            </a:r>
          </a:p>
        </p:txBody>
      </p:sp>
      <p:pic>
        <p:nvPicPr>
          <p:cNvPr id="4" name="Content Placeholder 3">
            <a:extLst>
              <a:ext uri="{FF2B5EF4-FFF2-40B4-BE49-F238E27FC236}">
                <a16:creationId xmlns:a16="http://schemas.microsoft.com/office/drawing/2014/main" id="{60552D21-6631-01CE-D0BC-CE7F4D7C35B0}"/>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93504" y="603873"/>
            <a:ext cx="8356991" cy="4203617"/>
          </a:xfrm>
          <a:prstGeom prst="rect">
            <a:avLst/>
          </a:prstGeom>
        </p:spPr>
      </p:pic>
    </p:spTree>
    <p:extLst>
      <p:ext uri="{BB962C8B-B14F-4D97-AF65-F5344CB8AC3E}">
        <p14:creationId xmlns:p14="http://schemas.microsoft.com/office/powerpoint/2010/main" val="2639133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71938-28D2-E6D5-0E15-CA9BD2C249C3}"/>
              </a:ext>
            </a:extLst>
          </p:cNvPr>
          <p:cNvSpPr>
            <a:spLocks noGrp="1"/>
          </p:cNvSpPr>
          <p:nvPr>
            <p:ph type="title"/>
          </p:nvPr>
        </p:nvSpPr>
        <p:spPr/>
        <p:txBody>
          <a:bodyPr/>
          <a:lstStyle/>
          <a:p>
            <a:r>
              <a:rPr lang="en-US" dirty="0"/>
              <a:t>Figure 13.2. A shifting transportation landscape, and how we respond to it, will determine future climate outcomes.</a:t>
            </a:r>
          </a:p>
        </p:txBody>
      </p:sp>
      <p:pic>
        <p:nvPicPr>
          <p:cNvPr id="4" name="Content Placeholder 3">
            <a:extLst>
              <a:ext uri="{FF2B5EF4-FFF2-40B4-BE49-F238E27FC236}">
                <a16:creationId xmlns:a16="http://schemas.microsoft.com/office/drawing/2014/main" id="{AAC3D39E-6D2E-AE5A-7360-F36906B3B0D4}"/>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rcRect t="241" b="241"/>
          <a:stretch>
            <a:fillRect/>
          </a:stretch>
        </p:blipFill>
        <p:spPr bwMode="auto">
          <a:xfrm>
            <a:off x="628650" y="893561"/>
            <a:ext cx="7886700" cy="37116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4944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8EBCCE-B668-9109-6427-C07983965352}"/>
              </a:ext>
            </a:extLst>
          </p:cNvPr>
          <p:cNvSpPr>
            <a:spLocks noGrp="1"/>
          </p:cNvSpPr>
          <p:nvPr>
            <p:ph type="title"/>
          </p:nvPr>
        </p:nvSpPr>
        <p:spPr/>
        <p:txBody>
          <a:bodyPr/>
          <a:lstStyle/>
          <a:p>
            <a:r>
              <a:rPr lang="en-US" dirty="0"/>
              <a:t>Figure 13.3. Improving transportation resilience requires an iterative approach. </a:t>
            </a:r>
          </a:p>
        </p:txBody>
      </p:sp>
      <p:pic>
        <p:nvPicPr>
          <p:cNvPr id="4" name="Content Placeholder 3">
            <a:extLst>
              <a:ext uri="{FF2B5EF4-FFF2-40B4-BE49-F238E27FC236}">
                <a16:creationId xmlns:a16="http://schemas.microsoft.com/office/drawing/2014/main" id="{2733ECF3-2309-37F4-6CFF-0F0F4F3FFD63}"/>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549400" y="540544"/>
            <a:ext cx="6045200" cy="4419600"/>
          </a:xfrm>
          <a:prstGeom prst="rect">
            <a:avLst/>
          </a:prstGeom>
        </p:spPr>
      </p:pic>
    </p:spTree>
    <p:extLst>
      <p:ext uri="{BB962C8B-B14F-4D97-AF65-F5344CB8AC3E}">
        <p14:creationId xmlns:p14="http://schemas.microsoft.com/office/powerpoint/2010/main" val="12205493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8132</TotalTime>
  <Words>1419</Words>
  <Application>Microsoft Macintosh PowerPoint</Application>
  <PresentationFormat>On-screen Show (4:3)</PresentationFormat>
  <Paragraphs>80</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Figure 13.1. Transportation remains the largest source of emissions in the US, with cars and light-duty trucks as the largest contributors. </vt:lpstr>
      <vt:lpstr>Figure 13.2. A shifting transportation landscape, and how we respond to it, will determine future climate outcomes.</vt:lpstr>
      <vt:lpstr>Figure 13.3. Improving transportation resilience requires an iterative approach. </vt:lpstr>
      <vt:lpstr>Figure 13.4. Decarbonizing transportation could save money and improve air quality, social equity, and the health of people and ecosystems.</vt:lpstr>
      <vt:lpstr>Figure 13.5. Reducing emissions involves trade-offs that have implications for reliability, equity, and environmental quality.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Lustig, Allyza</cp:lastModifiedBy>
  <cp:revision>106</cp:revision>
  <dcterms:created xsi:type="dcterms:W3CDTF">2018-11-06T19:06:29Z</dcterms:created>
  <dcterms:modified xsi:type="dcterms:W3CDTF">2023-10-20T19:13:24Z</dcterms:modified>
</cp:coreProperties>
</file>