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sldIdLst>
    <p:sldId id="282" r:id="rId2"/>
    <p:sldId id="256" r:id="rId3"/>
    <p:sldId id="257" r:id="rId4"/>
    <p:sldId id="258" r:id="rId5"/>
    <p:sldId id="259" r:id="rId6"/>
    <p:sldId id="283" r:id="rId7"/>
    <p:sldId id="284" r:id="rId8"/>
    <p:sldId id="285" r:id="rId9"/>
    <p:sldId id="286" r:id="rId10"/>
    <p:sldId id="287" r:id="rId11"/>
    <p:sldId id="288" r:id="rId12"/>
    <p:sldId id="289" r:id="rId13"/>
    <p:sldId id="290" r:id="rId14"/>
    <p:sldId id="291" r:id="rId15"/>
    <p:sldId id="292" r:id="rId16"/>
    <p:sldId id="263" r:id="rId17"/>
    <p:sldId id="29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08" autoAdjust="0"/>
    <p:restoredTop sz="69418" autoAdjust="0"/>
  </p:normalViewPr>
  <p:slideViewPr>
    <p:cSldViewPr snapToGrid="0" snapToObjects="1" showGuides="1">
      <p:cViewPr varScale="1">
        <p:scale>
          <a:sx n="74" d="100"/>
          <a:sy n="74" d="100"/>
        </p:scale>
        <p:origin x="2864"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10/17/23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ire.airnow.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Climate change is projected to alter concentrations of two key US air pollutants, ozone and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through several processes. Red icons signify increased ozone and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 blue icon denotes decreased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Plus and minus signs indicate the expected pollutant response to climate-driven changes in meteorology. Question marks and purple icons denote uncertainty in either the response or in how the meteorological process will change with climate change. Given uncertainties and regional differences in pollution responses, the magnitude of these responses is not presented. Key Messages 14.1 and 14.2 provide more detailed descriptions of the mechanisms involved. Adapted from The Royal Society 2021</a:t>
            </a:r>
            <a:r>
              <a:rPr lang="en-US" sz="1800" baseline="30000" dirty="0">
                <a:solidFill>
                  <a:srgbClr val="000000"/>
                </a:solidFill>
                <a:effectLst/>
                <a:latin typeface="Calibri" panose="020F0502020204030204" pitchFamily="34" charset="0"/>
                <a:ea typeface="Arial" panose="020B0604020202020204" pitchFamily="34" charset="0"/>
                <a:cs typeface="Arial" panose="020B0604020202020204" pitchFamily="34" charset="0"/>
              </a:rPr>
              <a:t>65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96606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Future air quality depends on both air pollution control measures and climate change. Modeled pollutant concentrations are shown averaged over the contiguous US, with the historical period in black and projections in various colors, for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annual average PM</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summer (June–August) average daily maximum 8-hour average ozone, a metric of ozone pollution. Trends are shown relative to the 2015–2024 average value. Historical air quality improvements reflect clean air policies. Thick lines are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multimodel</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average values. Thin lines show individual model simulations,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indicating uncertainties from modeled processes and natural weather variability for each scenario.</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focus on the contiguous states reflects the stronger influence from domestic emissions compared to other US regions (Alaska,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 US-Affiliated Pacific Islands, and the US Caribbean), where the balance of processes contributing to pollution and responses to climate change are expected to differ. These projections do not include the expected strong influence of climate change on wildfire smoke. Model simulations are described by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Turnock</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2020.</a:t>
            </a:r>
            <a:r>
              <a:rPr lang="en-US" sz="1800" baseline="30000" dirty="0">
                <a:solidFill>
                  <a:srgbClr val="000000"/>
                </a:solidFill>
                <a:effectLst/>
                <a:latin typeface="Calibri" panose="020F0502020204030204" pitchFamily="34" charset="0"/>
                <a:ea typeface="Arial" panose="020B0604020202020204" pitchFamily="34" charset="0"/>
                <a:cs typeface="Arial" panose="020B0604020202020204" pitchFamily="34" charset="0"/>
              </a:rPr>
              <a:t>15</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Figure credit: Massachusetts Institute of Technology. See figure metadata for additional contributors.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368915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Wildfire smoke can affect the daily lives of people across the country, as communicated in real time to the public on September 13, 2020, on the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AirNow</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Fire and Smoke Map (</a:t>
            </a:r>
            <a:r>
              <a:rPr lang="en-US" sz="1800" u="none" strike="noStrike"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https://fire.airnow.gov/</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Monitors measuring particulate matter are color-coded by air quality index from green for good air quality to brown for hazardous. Here, unhealthy to hazardous air quality conditions are shown at multiple monitors (circle, triangle, and square icons) across the western US, and satellite imagery (gray) shows smoke extending across much of North America. On this day, the US Caribbean was free of smoke, and monitor or sensor data were not yet available, so the region is not shown. Data are not available for US-affiliated Pacific Islands. Adapted from EPA 2022.</a:t>
            </a:r>
            <a:r>
              <a:rPr lang="en-US" sz="1800" baseline="30000" dirty="0">
                <a:solidFill>
                  <a:srgbClr val="000000"/>
                </a:solidFill>
                <a:effectLst/>
                <a:latin typeface="Calibri" panose="020F0502020204030204" pitchFamily="34" charset="0"/>
                <a:ea typeface="Arial" panose="020B0604020202020204" pitchFamily="34" charset="0"/>
                <a:cs typeface="Arial" panose="020B0604020202020204" pitchFamily="34" charset="0"/>
              </a:rPr>
              <a:t>127</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Base map: Copyright © 2022 Esri and its licensors. All rights reserved.</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310572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Nighttime industrial flaring exposes residents to air pollution near the Houston Ship Channel in the Deepwater community in Pasadena, Texas, a primarily African American, Latino, and low-income neighborhood. Photo credit: ©Cassandra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Casados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-Klein, Air Alliance Houston.</a:t>
            </a:r>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384781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Air quality and temperatures vary across Houston, Texas (urbanized area outlined in black).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For each neighborhood, the largest racial or ethnic group is shown: African American (blue), Latino (green), and Asian (orange). Higher-than-average levels of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nitrogen dioxide (NO</a:t>
            </a:r>
            <a:r>
              <a:rPr lang="en-US" sz="18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2019),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lifetime cancer risks associated with chronic air pollution exposure per million equally exposed people (2018),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summer (June–August) air temperatures (2020) are found in neighborhoods that are primarily African American and Latino, especially those surrounding the Ship Channel (black box). There is variability in time and at very fine spatial scales that may not be captured here.</a:t>
            </a:r>
            <a:r>
              <a:rPr lang="en-US" sz="1800" dirty="0">
                <a:solidFill>
                  <a:srgbClr val="1D1C1D"/>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Figure credit: University of Virginia, Columbia University, and Montana State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995178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Observed long-term pollen increases are shown as the linear trend of total annual pollen at 60 stations (1990–2018).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Modeled projected changes in average airborne ragweed pollen concentrations in 2047, relative to 2004, are shown for climate change conditions under a very high scenario (RCP8.5). Yellow and red shades indicate increases in pollen concentrations, and circle size in panel (a) reflects the number of years of data at each station. Observations are not available for many US states and affiliated territories, and the modeled projection does not include non-contiguous US states and territories. There is a net increase in concentration overall, with marked increases in certain areas and declines in others. (a) Adapted from Anderegg et al. 2021</a:t>
            </a:r>
            <a:r>
              <a:rPr lang="en-US" sz="1800" baseline="30000" dirty="0">
                <a:solidFill>
                  <a:srgbClr val="000000"/>
                </a:solidFill>
                <a:effectLst/>
                <a:latin typeface="Calibri" panose="020F0502020204030204" pitchFamily="34" charset="0"/>
                <a:ea typeface="Arial" panose="020B0604020202020204" pitchFamily="34" charset="0"/>
                <a:cs typeface="Arial" panose="020B0604020202020204" pitchFamily="34" charset="0"/>
              </a:rPr>
              <a:t>194</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 adapted from Ren et al. 2022</a:t>
            </a:r>
            <a:r>
              <a:rPr lang="en-US" sz="1800" baseline="30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210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u="sng" dirty="0">
                <a:solidFill>
                  <a:srgbClr val="000000"/>
                </a:solidFill>
                <a:effectLst/>
                <a:latin typeface="Calibri" panose="020F0502020204030204" pitchFamily="34" charset="0"/>
                <a:ea typeface="Arial" panose="020B0604020202020204" pitchFamily="34" charset="0"/>
                <a:cs typeface="Arial" panose="020B0604020202020204" pitchFamily="34" charset="0"/>
                <a:hlinkClick r:id="rId3"/>
              </a:rPr>
              <a:t>CC BY 4.0</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211166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Environmental policies to mitigate emissions will affect both air quality and climate change, and actions can be coordinated to address both problems simultaneously. Blue boxes show mitigation actions aimed at conventional air pollution controls; orange boxes show actions targeted at short-lived climate pollutants; and white boxes show other types of actions. Emissions-reduction actions in the upper right have greater air quality and climate benefits. Box position indicates the relative potential of actions, from most detrimental to most beneficial, and should not be interpreted quantitatively (e.g., that one action has twice the potential of another). The size of the boxes indicates some uncertainty, with actions in boxes straddling an axis being uncertain in the direction of the effect. Addressing climate change requires moving to the actions on the right-hand side of the figure, where many options simultaneously improve air quality. Figure credit: EPA, University of North Carolina at Chapel Hill, and Duke University.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a:p>
        </p:txBody>
      </p:sp>
    </p:spTree>
    <p:extLst>
      <p:ext uri="{BB962C8B-B14F-4D97-AF65-F5344CB8AC3E}">
        <p14:creationId xmlns:p14="http://schemas.microsoft.com/office/powerpoint/2010/main" val="336500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Controls on greenhouse gas (GHG) emissions also reduce air pollutant emissions from the same sources (often fossil fuel combustion), improving air quality and saving lives. Each circle denotes the results from a study in the US during 2013–2022. These studies find that the value of health benefits significantly offset or in most cases exceed the GHG emissions control costs, apart from other benefits of slowing climate change. Figure credit: EPA, University of North Carolina at Chapel Hill, and Duke University. </a:t>
            </a:r>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2486015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14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14  |  Fifth National Climate Assessment  |  nca2023.globalchange.gov</a:t>
            </a:r>
          </a:p>
        </p:txBody>
      </p:sp>
    </p:spTree>
    <p:extLst>
      <p:ext uri="{BB962C8B-B14F-4D97-AF65-F5344CB8AC3E}">
        <p14:creationId xmlns:p14="http://schemas.microsoft.com/office/powerpoint/2010/main" val="1024034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0986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14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14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a:t>
            </a:r>
            <a:r>
              <a:rPr lang="en-US" sz="1200" b="1" dirty="0">
                <a:solidFill>
                  <a:schemeClr val="bg1"/>
                </a:solidFill>
              </a:rPr>
              <a:t>14</a:t>
            </a:r>
            <a:r>
              <a:rPr lang="en-US" sz="1200" dirty="0">
                <a:solidFill>
                  <a:schemeClr val="bg1"/>
                </a:solidFill>
              </a:rPr>
              <a:t>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a:t>
            </a:r>
            <a:r>
              <a:rPr lang="en-US" sz="1200" b="1" dirty="0">
                <a:solidFill>
                  <a:schemeClr val="bg1"/>
                </a:solidFill>
              </a:rPr>
              <a:t>14</a:t>
            </a:r>
            <a:r>
              <a:rPr lang="en-US" sz="1200" dirty="0">
                <a:solidFill>
                  <a:schemeClr val="bg1"/>
                </a:solidFill>
              </a:rPr>
              <a:t>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14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166548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14  |  Fifth National Climate Assessment  |  nca2023.globalchange.gov</a:t>
            </a:r>
          </a:p>
        </p:txBody>
      </p:sp>
    </p:spTree>
    <p:extLst>
      <p:ext uri="{BB962C8B-B14F-4D97-AF65-F5344CB8AC3E}">
        <p14:creationId xmlns:p14="http://schemas.microsoft.com/office/powerpoint/2010/main" val="157480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14  |  Fifth National Climate Assessment  |  nca2023.globalchange.gov</a:t>
            </a:r>
          </a:p>
        </p:txBody>
      </p:sp>
    </p:spTree>
    <p:extLst>
      <p:ext uri="{BB962C8B-B14F-4D97-AF65-F5344CB8AC3E}">
        <p14:creationId xmlns:p14="http://schemas.microsoft.com/office/powerpoint/2010/main" val="30166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5" r:id="rId7"/>
    <p:sldLayoutId id="2147483686" r:id="rId8"/>
    <p:sldLayoutId id="2147483664" r:id="rId9"/>
    <p:sldLayoutId id="2147483687"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23/"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7930/NCA5.2023.CH14"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https://nca2023.globalchange.gov/chapter/14</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026" name="Picture 2">
            <a:extLst>
              <a:ext uri="{FF2B5EF4-FFF2-40B4-BE49-F238E27FC236}">
                <a16:creationId xmlns:a16="http://schemas.microsoft.com/office/drawing/2014/main" id="{E383D3FD-A815-F0DC-1357-FC40ECA2E63E}"/>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fire&#10;&#10;Description automatically generated">
            <a:extLst>
              <a:ext uri="{FF2B5EF4-FFF2-40B4-BE49-F238E27FC236}">
                <a16:creationId xmlns:a16="http://schemas.microsoft.com/office/drawing/2014/main" id="{C0D29410-04D8-6BEC-C2B3-C8DDD1A8C9B8}"/>
              </a:ext>
            </a:extLst>
          </p:cNvPr>
          <p:cNvPicPr>
            <a:picLocks noGrp="1" noChangeAspect="1"/>
          </p:cNvPicPr>
          <p:nvPr>
            <p:ph sz="quarter" idx="10"/>
          </p:nvPr>
        </p:nvPicPr>
        <p:blipFill>
          <a:blip r:embed="rId3"/>
          <a:stretch>
            <a:fillRect/>
          </a:stretch>
        </p:blipFill>
        <p:spPr>
          <a:xfrm>
            <a:off x="1423388" y="252677"/>
            <a:ext cx="6297224" cy="4816211"/>
          </a:xfrm>
        </p:spPr>
      </p:pic>
      <p:sp>
        <p:nvSpPr>
          <p:cNvPr id="3" name="Title 2">
            <a:extLst>
              <a:ext uri="{FF2B5EF4-FFF2-40B4-BE49-F238E27FC236}">
                <a16:creationId xmlns:a16="http://schemas.microsoft.com/office/drawing/2014/main" id="{C01FD66D-36E4-6851-1EDF-560B0F3388F0}"/>
              </a:ext>
            </a:extLst>
          </p:cNvPr>
          <p:cNvSpPr>
            <a:spLocks noGrp="1"/>
          </p:cNvSpPr>
          <p:nvPr>
            <p:ph type="title"/>
          </p:nvPr>
        </p:nvSpPr>
        <p:spPr/>
        <p:txBody>
          <a:bodyPr/>
          <a:lstStyle/>
          <a:p>
            <a:r>
              <a:rPr lang="en-US" dirty="0"/>
              <a:t>Figure 14.3. Wildfire smoke affects air quality</a:t>
            </a:r>
            <a:br>
              <a:rPr lang="en-US" dirty="0"/>
            </a:br>
            <a:r>
              <a:rPr lang="en-US" dirty="0"/>
              <a:t>across the country.</a:t>
            </a:r>
          </a:p>
        </p:txBody>
      </p:sp>
    </p:spTree>
    <p:extLst>
      <p:ext uri="{BB962C8B-B14F-4D97-AF65-F5344CB8AC3E}">
        <p14:creationId xmlns:p14="http://schemas.microsoft.com/office/powerpoint/2010/main" val="324680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yard with trees and a building at night&#10;&#10;Description automatically generated">
            <a:extLst>
              <a:ext uri="{FF2B5EF4-FFF2-40B4-BE49-F238E27FC236}">
                <a16:creationId xmlns:a16="http://schemas.microsoft.com/office/drawing/2014/main" id="{E9478364-5958-4AEB-86CB-D2A2F68F3DB7}"/>
              </a:ext>
            </a:extLst>
          </p:cNvPr>
          <p:cNvPicPr>
            <a:picLocks noGrp="1" noChangeAspect="1"/>
          </p:cNvPicPr>
          <p:nvPr>
            <p:ph sz="quarter" idx="10"/>
          </p:nvPr>
        </p:nvPicPr>
        <p:blipFill>
          <a:blip r:embed="rId3"/>
          <a:stretch>
            <a:fillRect/>
          </a:stretch>
        </p:blipFill>
        <p:spPr>
          <a:xfrm>
            <a:off x="1300032" y="183284"/>
            <a:ext cx="6543935" cy="4730373"/>
          </a:xfrm>
        </p:spPr>
      </p:pic>
      <p:sp>
        <p:nvSpPr>
          <p:cNvPr id="3" name="Title 2">
            <a:extLst>
              <a:ext uri="{FF2B5EF4-FFF2-40B4-BE49-F238E27FC236}">
                <a16:creationId xmlns:a16="http://schemas.microsoft.com/office/drawing/2014/main" id="{DB81E159-BC6B-51F5-07A1-CC249A694060}"/>
              </a:ext>
            </a:extLst>
          </p:cNvPr>
          <p:cNvSpPr>
            <a:spLocks noGrp="1"/>
          </p:cNvSpPr>
          <p:nvPr>
            <p:ph type="title"/>
          </p:nvPr>
        </p:nvSpPr>
        <p:spPr/>
        <p:txBody>
          <a:bodyPr>
            <a:normAutofit fontScale="90000"/>
          </a:bodyPr>
          <a:lstStyle/>
          <a:p>
            <a:r>
              <a:rPr lang="en-US" dirty="0"/>
              <a:t>Figure 14.4. Industries expose people living near the Ship Channel—often African American, Latino, and low-income residents—to harmful air pollution.</a:t>
            </a:r>
          </a:p>
        </p:txBody>
      </p:sp>
    </p:spTree>
    <p:extLst>
      <p:ext uri="{BB962C8B-B14F-4D97-AF65-F5344CB8AC3E}">
        <p14:creationId xmlns:p14="http://schemas.microsoft.com/office/powerpoint/2010/main" val="3140109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ap&#10;&#10;Description automatically generated">
            <a:extLst>
              <a:ext uri="{FF2B5EF4-FFF2-40B4-BE49-F238E27FC236}">
                <a16:creationId xmlns:a16="http://schemas.microsoft.com/office/drawing/2014/main" id="{CBEF2331-5202-C3B9-0B1E-4383AE2F7D1D}"/>
              </a:ext>
            </a:extLst>
          </p:cNvPr>
          <p:cNvPicPr>
            <a:picLocks noGrp="1" noChangeAspect="1"/>
          </p:cNvPicPr>
          <p:nvPr>
            <p:ph sz="quarter" idx="10"/>
          </p:nvPr>
        </p:nvPicPr>
        <p:blipFill>
          <a:blip r:embed="rId3"/>
          <a:stretch>
            <a:fillRect/>
          </a:stretch>
        </p:blipFill>
        <p:spPr>
          <a:xfrm>
            <a:off x="311513" y="718457"/>
            <a:ext cx="8520974" cy="3282153"/>
          </a:xfrm>
        </p:spPr>
      </p:pic>
      <p:sp>
        <p:nvSpPr>
          <p:cNvPr id="3" name="Title 2">
            <a:extLst>
              <a:ext uri="{FF2B5EF4-FFF2-40B4-BE49-F238E27FC236}">
                <a16:creationId xmlns:a16="http://schemas.microsoft.com/office/drawing/2014/main" id="{EC7B0CEE-2CEE-1B76-E2DB-7F86E6210E31}"/>
              </a:ext>
            </a:extLst>
          </p:cNvPr>
          <p:cNvSpPr>
            <a:spLocks noGrp="1"/>
          </p:cNvSpPr>
          <p:nvPr>
            <p:ph type="title"/>
          </p:nvPr>
        </p:nvSpPr>
        <p:spPr/>
        <p:txBody>
          <a:bodyPr>
            <a:normAutofit fontScale="90000"/>
          </a:bodyPr>
          <a:lstStyle/>
          <a:p>
            <a:r>
              <a:rPr lang="en-US" dirty="0"/>
              <a:t>Figure 14.5. Air pollution, its health impacts, and temperatures are unequally distributed across Houston, Texas.</a:t>
            </a:r>
          </a:p>
        </p:txBody>
      </p:sp>
    </p:spTree>
    <p:extLst>
      <p:ext uri="{BB962C8B-B14F-4D97-AF65-F5344CB8AC3E}">
        <p14:creationId xmlns:p14="http://schemas.microsoft.com/office/powerpoint/2010/main" val="2862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48DEFCD8-08E2-D4E3-2285-5B9AFADBF21F}"/>
              </a:ext>
            </a:extLst>
          </p:cNvPr>
          <p:cNvPicPr>
            <a:picLocks noGrp="1" noChangeAspect="1"/>
          </p:cNvPicPr>
          <p:nvPr>
            <p:ph sz="quarter" idx="10"/>
          </p:nvPr>
        </p:nvPicPr>
        <p:blipFill>
          <a:blip r:embed="rId3"/>
          <a:stretch>
            <a:fillRect/>
          </a:stretch>
        </p:blipFill>
        <p:spPr>
          <a:xfrm>
            <a:off x="758112" y="240409"/>
            <a:ext cx="7627776" cy="4830925"/>
          </a:xfrm>
        </p:spPr>
      </p:pic>
      <p:sp>
        <p:nvSpPr>
          <p:cNvPr id="3" name="Title 2">
            <a:extLst>
              <a:ext uri="{FF2B5EF4-FFF2-40B4-BE49-F238E27FC236}">
                <a16:creationId xmlns:a16="http://schemas.microsoft.com/office/drawing/2014/main" id="{A475CA39-4715-79EB-38F6-894314BC5524}"/>
              </a:ext>
            </a:extLst>
          </p:cNvPr>
          <p:cNvSpPr>
            <a:spLocks noGrp="1"/>
          </p:cNvSpPr>
          <p:nvPr>
            <p:ph type="title"/>
          </p:nvPr>
        </p:nvSpPr>
        <p:spPr/>
        <p:txBody>
          <a:bodyPr/>
          <a:lstStyle/>
          <a:p>
            <a:r>
              <a:rPr lang="en-US" dirty="0"/>
              <a:t>Figure 14.6. Pollen has been increasing in many US regions and is projected to continue to increase as climate changes. </a:t>
            </a:r>
          </a:p>
        </p:txBody>
      </p:sp>
    </p:spTree>
    <p:extLst>
      <p:ext uri="{BB962C8B-B14F-4D97-AF65-F5344CB8AC3E}">
        <p14:creationId xmlns:p14="http://schemas.microsoft.com/office/powerpoint/2010/main" val="407119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health benefits&#10;&#10;Description automatically generated">
            <a:extLst>
              <a:ext uri="{FF2B5EF4-FFF2-40B4-BE49-F238E27FC236}">
                <a16:creationId xmlns:a16="http://schemas.microsoft.com/office/drawing/2014/main" id="{102A01AB-9FD0-177B-7FC1-19D0BAAB16E2}"/>
              </a:ext>
            </a:extLst>
          </p:cNvPr>
          <p:cNvPicPr>
            <a:picLocks noGrp="1" noChangeAspect="1"/>
          </p:cNvPicPr>
          <p:nvPr>
            <p:ph sz="quarter" idx="10"/>
          </p:nvPr>
        </p:nvPicPr>
        <p:blipFill>
          <a:blip r:embed="rId3"/>
          <a:stretch>
            <a:fillRect/>
          </a:stretch>
        </p:blipFill>
        <p:spPr>
          <a:xfrm>
            <a:off x="1105231" y="170346"/>
            <a:ext cx="6933537" cy="5051076"/>
          </a:xfrm>
        </p:spPr>
      </p:pic>
      <p:sp>
        <p:nvSpPr>
          <p:cNvPr id="3" name="Title 2">
            <a:extLst>
              <a:ext uri="{FF2B5EF4-FFF2-40B4-BE49-F238E27FC236}">
                <a16:creationId xmlns:a16="http://schemas.microsoft.com/office/drawing/2014/main" id="{1FC74271-B1B6-81A3-8939-767936D9128B}"/>
              </a:ext>
            </a:extLst>
          </p:cNvPr>
          <p:cNvSpPr>
            <a:spLocks noGrp="1"/>
          </p:cNvSpPr>
          <p:nvPr>
            <p:ph type="title"/>
          </p:nvPr>
        </p:nvSpPr>
        <p:spPr/>
        <p:txBody>
          <a:bodyPr/>
          <a:lstStyle/>
          <a:p>
            <a:r>
              <a:rPr lang="en-US" dirty="0"/>
              <a:t>Figure 14.7. Many emissions-reduction actions can achieve multiple benefits for climate, air quality, and health.</a:t>
            </a:r>
          </a:p>
        </p:txBody>
      </p:sp>
    </p:spTree>
    <p:extLst>
      <p:ext uri="{BB962C8B-B14F-4D97-AF65-F5344CB8AC3E}">
        <p14:creationId xmlns:p14="http://schemas.microsoft.com/office/powerpoint/2010/main" val="3069903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health benefits&#10;&#10;Description automatically generated">
            <a:extLst>
              <a:ext uri="{FF2B5EF4-FFF2-40B4-BE49-F238E27FC236}">
                <a16:creationId xmlns:a16="http://schemas.microsoft.com/office/drawing/2014/main" id="{B176C302-98ED-8201-B5E9-DC702462786C}"/>
              </a:ext>
            </a:extLst>
          </p:cNvPr>
          <p:cNvPicPr>
            <a:picLocks noGrp="1" noChangeAspect="1"/>
          </p:cNvPicPr>
          <p:nvPr>
            <p:ph sz="quarter" idx="10"/>
          </p:nvPr>
        </p:nvPicPr>
        <p:blipFill>
          <a:blip r:embed="rId3"/>
          <a:stretch>
            <a:fillRect/>
          </a:stretch>
        </p:blipFill>
        <p:spPr>
          <a:xfrm>
            <a:off x="338363" y="979714"/>
            <a:ext cx="8467273" cy="3349690"/>
          </a:xfrm>
        </p:spPr>
      </p:pic>
      <p:sp>
        <p:nvSpPr>
          <p:cNvPr id="3" name="Title 2">
            <a:extLst>
              <a:ext uri="{FF2B5EF4-FFF2-40B4-BE49-F238E27FC236}">
                <a16:creationId xmlns:a16="http://schemas.microsoft.com/office/drawing/2014/main" id="{003C3112-CC35-82C6-6947-5F49BDBC95B2}"/>
              </a:ext>
            </a:extLst>
          </p:cNvPr>
          <p:cNvSpPr>
            <a:spLocks noGrp="1"/>
          </p:cNvSpPr>
          <p:nvPr>
            <p:ph type="title"/>
          </p:nvPr>
        </p:nvSpPr>
        <p:spPr/>
        <p:txBody>
          <a:bodyPr/>
          <a:lstStyle/>
          <a:p>
            <a:r>
              <a:rPr lang="en-US" dirty="0"/>
              <a:t>Figure 14.8. Air quality health benefits alone exceed or significantly offset the costs of greenhouse gas reductions.</a:t>
            </a:r>
          </a:p>
        </p:txBody>
      </p:sp>
    </p:spTree>
    <p:extLst>
      <p:ext uri="{BB962C8B-B14F-4D97-AF65-F5344CB8AC3E}">
        <p14:creationId xmlns:p14="http://schemas.microsoft.com/office/powerpoint/2010/main" val="4035452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297459"/>
            <a:ext cx="7886700" cy="4900200"/>
          </a:xfrm>
        </p:spPr>
        <p:txBody>
          <a:bodyPr spcCol="457200">
            <a:normAutofit fontScale="25000" lnSpcReduction="20000"/>
          </a:bodyPr>
          <a:lstStyle/>
          <a:p>
            <a:pPr marL="12700">
              <a:lnSpc>
                <a:spcPct val="110000"/>
              </a:lnSpc>
              <a:spcAft>
                <a:spcPts val="300"/>
              </a:spcAft>
            </a:pPr>
            <a:r>
              <a:rPr lang="en-US" sz="4800" b="1" dirty="0">
                <a:solidFill>
                  <a:srgbClr val="209DBC"/>
                </a:solidFill>
              </a:rPr>
              <a:t>Federal Coordinating Lead Author</a:t>
            </a:r>
          </a:p>
          <a:p>
            <a:pPr marL="12700">
              <a:lnSpc>
                <a:spcPct val="110000"/>
              </a:lnSpc>
              <a:spcAft>
                <a:spcPts val="300"/>
              </a:spcAft>
            </a:pPr>
            <a:r>
              <a:rPr lang="en-US" sz="4800" b="1" dirty="0"/>
              <a:t>Christopher G. Nolte</a:t>
            </a:r>
            <a:r>
              <a:rPr lang="en-US" sz="4800" dirty="0"/>
              <a:t>, US Environmental Protection Agency</a:t>
            </a:r>
          </a:p>
          <a:p>
            <a:pPr marL="12700">
              <a:lnSpc>
                <a:spcPct val="110000"/>
              </a:lnSpc>
              <a:spcAft>
                <a:spcPts val="300"/>
              </a:spcAft>
            </a:pPr>
            <a:endParaRPr lang="en-US" sz="4800" dirty="0"/>
          </a:p>
          <a:p>
            <a:pPr marL="12700">
              <a:lnSpc>
                <a:spcPct val="110000"/>
              </a:lnSpc>
              <a:spcAft>
                <a:spcPts val="300"/>
              </a:spcAft>
            </a:pPr>
            <a:r>
              <a:rPr lang="en-US" sz="4800" b="1" dirty="0">
                <a:solidFill>
                  <a:srgbClr val="209DBC"/>
                </a:solidFill>
              </a:rPr>
              <a:t>Chapter Lead	</a:t>
            </a:r>
          </a:p>
          <a:p>
            <a:pPr marL="12700">
              <a:lnSpc>
                <a:spcPct val="110000"/>
              </a:lnSpc>
              <a:spcAft>
                <a:spcPts val="300"/>
              </a:spcAft>
            </a:pPr>
            <a:r>
              <a:rPr lang="en-US" sz="4800" b="1" dirty="0"/>
              <a:t>J. Jason West</a:t>
            </a:r>
            <a:r>
              <a:rPr lang="en-US" sz="4800" dirty="0"/>
              <a:t>, University of North Carolina at Chapel Hill</a:t>
            </a:r>
          </a:p>
          <a:p>
            <a:pPr marL="12700">
              <a:lnSpc>
                <a:spcPct val="110000"/>
              </a:lnSpc>
              <a:spcAft>
                <a:spcPts val="300"/>
              </a:spcAft>
            </a:pPr>
            <a:endParaRPr lang="en-US" sz="4800" dirty="0"/>
          </a:p>
          <a:p>
            <a:pPr marL="12700">
              <a:lnSpc>
                <a:spcPct val="110000"/>
              </a:lnSpc>
              <a:spcAft>
                <a:spcPts val="300"/>
              </a:spcAft>
            </a:pPr>
            <a:r>
              <a:rPr lang="en-US" sz="4800" b="1" dirty="0">
                <a:solidFill>
                  <a:srgbClr val="209DBC"/>
                </a:solidFill>
              </a:rPr>
              <a:t>Chapter Authors	</a:t>
            </a:r>
          </a:p>
          <a:p>
            <a:pPr marL="12700">
              <a:lnSpc>
                <a:spcPct val="110000"/>
              </a:lnSpc>
              <a:spcAft>
                <a:spcPts val="300"/>
              </a:spcAft>
            </a:pPr>
            <a:r>
              <a:rPr lang="en-US" sz="4800" b="1" dirty="0"/>
              <a:t>Michelle L. Bell</a:t>
            </a:r>
            <a:r>
              <a:rPr lang="en-US" sz="4800" dirty="0"/>
              <a:t>, Yale University</a:t>
            </a:r>
          </a:p>
          <a:p>
            <a:pPr marL="12700">
              <a:lnSpc>
                <a:spcPct val="110000"/>
              </a:lnSpc>
              <a:spcAft>
                <a:spcPts val="300"/>
              </a:spcAft>
            </a:pPr>
            <a:r>
              <a:rPr lang="en-US" sz="4800" b="1" dirty="0"/>
              <a:t>Arlene M. Fiore</a:t>
            </a:r>
            <a:r>
              <a:rPr lang="en-US" sz="4800" dirty="0"/>
              <a:t>, Massachusetts Institute of Technology, Department of Earth, Atmospheric, and Planetary Sciences</a:t>
            </a:r>
          </a:p>
          <a:p>
            <a:pPr marL="12700">
              <a:lnSpc>
                <a:spcPct val="110000"/>
              </a:lnSpc>
              <a:spcAft>
                <a:spcPts val="300"/>
              </a:spcAft>
            </a:pPr>
            <a:r>
              <a:rPr lang="en-US" sz="4800" b="1" dirty="0" err="1"/>
              <a:t>Panos</a:t>
            </a:r>
            <a:r>
              <a:rPr lang="en-US" sz="4800" b="1" dirty="0"/>
              <a:t> G. Georgopoulos</a:t>
            </a:r>
            <a:r>
              <a:rPr lang="en-US" sz="4800" dirty="0"/>
              <a:t>, Rutgers University</a:t>
            </a:r>
          </a:p>
          <a:p>
            <a:pPr marL="12700">
              <a:lnSpc>
                <a:spcPct val="110000"/>
              </a:lnSpc>
              <a:spcAft>
                <a:spcPts val="300"/>
              </a:spcAft>
            </a:pPr>
            <a:r>
              <a:rPr lang="en-US" sz="4800" b="1" dirty="0"/>
              <a:t>Jeremy J. Hess</a:t>
            </a:r>
            <a:r>
              <a:rPr lang="en-US" sz="4800" dirty="0"/>
              <a:t>, University of Washington</a:t>
            </a:r>
          </a:p>
          <a:p>
            <a:pPr marL="12700">
              <a:lnSpc>
                <a:spcPct val="110000"/>
              </a:lnSpc>
              <a:spcAft>
                <a:spcPts val="300"/>
              </a:spcAft>
            </a:pPr>
            <a:r>
              <a:rPr lang="en-US" sz="4800" b="1" dirty="0"/>
              <a:t>Loretta J. </a:t>
            </a:r>
            <a:r>
              <a:rPr lang="en-US" sz="4800" b="1" dirty="0" err="1"/>
              <a:t>Mickley</a:t>
            </a:r>
            <a:r>
              <a:rPr lang="en-US" sz="4800" dirty="0"/>
              <a:t>, Harvard University</a:t>
            </a:r>
          </a:p>
          <a:p>
            <a:pPr marL="12700">
              <a:lnSpc>
                <a:spcPct val="110000"/>
              </a:lnSpc>
              <a:spcAft>
                <a:spcPts val="300"/>
              </a:spcAft>
            </a:pPr>
            <a:r>
              <a:rPr lang="en-US" sz="4800" b="1" dirty="0"/>
              <a:t>Susan M. O'Neill</a:t>
            </a:r>
            <a:r>
              <a:rPr lang="en-US" sz="4800" dirty="0"/>
              <a:t>, USDA Forest Service, Pacific Northwest Research Station</a:t>
            </a:r>
          </a:p>
          <a:p>
            <a:pPr marL="12700">
              <a:lnSpc>
                <a:spcPct val="110000"/>
              </a:lnSpc>
              <a:spcAft>
                <a:spcPts val="300"/>
              </a:spcAft>
            </a:pPr>
            <a:r>
              <a:rPr lang="en-US" sz="4800" b="1" dirty="0"/>
              <a:t>Jeffrey R. Pierce</a:t>
            </a:r>
            <a:r>
              <a:rPr lang="en-US" sz="4800" dirty="0"/>
              <a:t>, Colorado State University</a:t>
            </a:r>
          </a:p>
          <a:p>
            <a:pPr marL="12700">
              <a:lnSpc>
                <a:spcPct val="110000"/>
              </a:lnSpc>
              <a:spcAft>
                <a:spcPts val="300"/>
              </a:spcAft>
            </a:pPr>
            <a:r>
              <a:rPr lang="en-US" sz="4800" b="1" dirty="0"/>
              <a:t>Robert W. Pinder</a:t>
            </a:r>
            <a:r>
              <a:rPr lang="en-US" sz="4800" dirty="0"/>
              <a:t>, US Environmental Protection Agency</a:t>
            </a:r>
          </a:p>
          <a:p>
            <a:pPr marL="12700">
              <a:lnSpc>
                <a:spcPct val="110000"/>
              </a:lnSpc>
              <a:spcAft>
                <a:spcPts val="300"/>
              </a:spcAft>
            </a:pPr>
            <a:r>
              <a:rPr lang="en-US" sz="4800" b="1" dirty="0"/>
              <a:t>Sally </a:t>
            </a:r>
            <a:r>
              <a:rPr lang="en-US" sz="4800" b="1" dirty="0" err="1"/>
              <a:t>Pusede</a:t>
            </a:r>
            <a:r>
              <a:rPr lang="en-US" sz="4800" dirty="0"/>
              <a:t>, University of Virginia</a:t>
            </a:r>
          </a:p>
          <a:p>
            <a:pPr marL="12700">
              <a:lnSpc>
                <a:spcPct val="110000"/>
              </a:lnSpc>
              <a:spcAft>
                <a:spcPts val="300"/>
              </a:spcAft>
            </a:pPr>
            <a:r>
              <a:rPr lang="en-US" sz="4800" b="1" dirty="0"/>
              <a:t>Drew T. </a:t>
            </a:r>
            <a:r>
              <a:rPr lang="en-US" sz="4800" b="1" dirty="0" err="1"/>
              <a:t>Shindell</a:t>
            </a:r>
            <a:r>
              <a:rPr lang="en-US" sz="4800" dirty="0"/>
              <a:t>, Duke University</a:t>
            </a:r>
          </a:p>
          <a:p>
            <a:pPr marL="12700">
              <a:lnSpc>
                <a:spcPct val="110000"/>
              </a:lnSpc>
              <a:spcAft>
                <a:spcPts val="300"/>
              </a:spcAft>
            </a:pPr>
            <a:r>
              <a:rPr lang="en-US" sz="4800" b="1" dirty="0" err="1"/>
              <a:t>Sacoby</a:t>
            </a:r>
            <a:r>
              <a:rPr lang="en-US" sz="4800" b="1" dirty="0"/>
              <a:t> M. Wilson</a:t>
            </a:r>
            <a:r>
              <a:rPr lang="en-US" sz="4800" dirty="0"/>
              <a:t>, University of Maryland</a:t>
            </a:r>
            <a:endParaRPr lang="en-US" sz="4800" dirty="0">
              <a:solidFill>
                <a:srgbClr val="209DBC"/>
              </a:solidFill>
            </a:endParaRPr>
          </a:p>
          <a:p>
            <a:pPr marL="12700">
              <a:lnSpc>
                <a:spcPct val="110000"/>
              </a:lnSpc>
              <a:spcAft>
                <a:spcPts val="300"/>
              </a:spcAft>
            </a:pPr>
            <a:endParaRPr lang="en-US" sz="4800" b="1" dirty="0">
              <a:solidFill>
                <a:srgbClr val="209DBC"/>
              </a:solidFill>
            </a:endParaRPr>
          </a:p>
          <a:p>
            <a:pPr marL="12700">
              <a:lnSpc>
                <a:spcPct val="110000"/>
              </a:lnSpc>
              <a:spcAft>
                <a:spcPts val="300"/>
              </a:spcAft>
            </a:pPr>
            <a:endParaRPr lang="en-US" sz="4800" b="1" dirty="0">
              <a:solidFill>
                <a:srgbClr val="209DBC"/>
              </a:solidFill>
            </a:endParaRPr>
          </a:p>
          <a:p>
            <a:pPr marL="12700">
              <a:lnSpc>
                <a:spcPct val="110000"/>
              </a:lnSpc>
              <a:spcAft>
                <a:spcPts val="300"/>
              </a:spcAft>
            </a:pPr>
            <a:r>
              <a:rPr lang="en-US" sz="4800" b="1" dirty="0">
                <a:solidFill>
                  <a:srgbClr val="209DBC"/>
                </a:solidFill>
              </a:rPr>
              <a:t>Technical Contributors </a:t>
            </a:r>
          </a:p>
          <a:p>
            <a:pPr marL="12700">
              <a:lnSpc>
                <a:spcPct val="110000"/>
              </a:lnSpc>
              <a:spcAft>
                <a:spcPts val="300"/>
              </a:spcAft>
            </a:pPr>
            <a:r>
              <a:rPr lang="en-US" sz="4800" b="1" dirty="0"/>
              <a:t>William R. L. Anderegg</a:t>
            </a:r>
            <a:r>
              <a:rPr lang="en-US" sz="4800" dirty="0"/>
              <a:t>, University of Utah</a:t>
            </a:r>
          </a:p>
          <a:p>
            <a:pPr marL="12700">
              <a:lnSpc>
                <a:spcPct val="110000"/>
              </a:lnSpc>
              <a:spcAft>
                <a:spcPts val="300"/>
              </a:spcAft>
            </a:pPr>
            <a:r>
              <a:rPr lang="en-US" sz="4800" b="1" dirty="0"/>
              <a:t>Bhargavi </a:t>
            </a:r>
            <a:r>
              <a:rPr lang="en-US" sz="4800" b="1" dirty="0" err="1"/>
              <a:t>Chekuri</a:t>
            </a:r>
            <a:r>
              <a:rPr lang="en-US" sz="4800" dirty="0"/>
              <a:t>, University of Colorado School of Medicine</a:t>
            </a:r>
          </a:p>
          <a:p>
            <a:pPr marL="12700">
              <a:lnSpc>
                <a:spcPct val="110000"/>
              </a:lnSpc>
              <a:spcAft>
                <a:spcPts val="300"/>
              </a:spcAft>
            </a:pPr>
            <a:r>
              <a:rPr lang="en-US" sz="4800" b="1" dirty="0"/>
              <a:t>Nina Gabrielle G. Domingo</a:t>
            </a:r>
            <a:r>
              <a:rPr lang="en-US" sz="4800" dirty="0"/>
              <a:t>, Yale University</a:t>
            </a:r>
          </a:p>
          <a:p>
            <a:pPr marL="12700">
              <a:lnSpc>
                <a:spcPct val="110000"/>
              </a:lnSpc>
              <a:spcAft>
                <a:spcPts val="300"/>
              </a:spcAft>
            </a:pPr>
            <a:r>
              <a:rPr lang="en-US" sz="4800" b="1" dirty="0"/>
              <a:t>Isabella M. Dresse</a:t>
            </a:r>
            <a:r>
              <a:rPr lang="en-US" sz="4800" dirty="0"/>
              <a:t>l, University of Virginia</a:t>
            </a:r>
          </a:p>
          <a:p>
            <a:pPr marL="12700">
              <a:lnSpc>
                <a:spcPct val="110000"/>
              </a:lnSpc>
              <a:spcAft>
                <a:spcPts val="300"/>
              </a:spcAft>
            </a:pPr>
            <a:r>
              <a:rPr lang="en-US" sz="4800" b="1" dirty="0"/>
              <a:t>Stuart </a:t>
            </a:r>
            <a:r>
              <a:rPr lang="en-US" sz="4800" b="1" dirty="0" err="1"/>
              <a:t>Illson</a:t>
            </a:r>
            <a:r>
              <a:rPr lang="en-US" sz="4800" dirty="0"/>
              <a:t>, University of Washington</a:t>
            </a:r>
          </a:p>
          <a:p>
            <a:pPr marL="12700">
              <a:lnSpc>
                <a:spcPct val="110000"/>
              </a:lnSpc>
              <a:spcAft>
                <a:spcPts val="300"/>
              </a:spcAft>
            </a:pPr>
            <a:r>
              <a:rPr lang="en-US" sz="4800" b="1" dirty="0"/>
              <a:t>Jean-Francois </a:t>
            </a:r>
            <a:r>
              <a:rPr lang="en-US" sz="4800" b="1" dirty="0" err="1"/>
              <a:t>Lamarque</a:t>
            </a:r>
            <a:r>
              <a:rPr lang="en-US" sz="4800" dirty="0"/>
              <a:t>, National Center for Atmospheric Research</a:t>
            </a:r>
          </a:p>
          <a:p>
            <a:pPr marL="12700">
              <a:lnSpc>
                <a:spcPct val="110000"/>
              </a:lnSpc>
              <a:spcAft>
                <a:spcPts val="300"/>
              </a:spcAft>
            </a:pPr>
            <a:r>
              <a:rPr lang="en-US" sz="4800" b="1" dirty="0" err="1"/>
              <a:t>Yuhao</a:t>
            </a:r>
            <a:r>
              <a:rPr lang="en-US" sz="4800" b="1" dirty="0"/>
              <a:t> Pan</a:t>
            </a:r>
            <a:r>
              <a:rPr lang="en-US" sz="4800" dirty="0"/>
              <a:t>, unaffiliated</a:t>
            </a:r>
          </a:p>
          <a:p>
            <a:pPr marL="12700">
              <a:lnSpc>
                <a:spcPct val="110000"/>
              </a:lnSpc>
              <a:spcAft>
                <a:spcPts val="300"/>
              </a:spcAft>
            </a:pPr>
            <a:r>
              <a:rPr lang="en-US" sz="4800" b="1" dirty="0"/>
              <a:t>Robbie M. Parks</a:t>
            </a:r>
            <a:r>
              <a:rPr lang="en-US" sz="4800" dirty="0"/>
              <a:t>, Columbia University</a:t>
            </a:r>
          </a:p>
          <a:p>
            <a:pPr marL="12700">
              <a:lnSpc>
                <a:spcPct val="110000"/>
              </a:lnSpc>
              <a:spcAft>
                <a:spcPts val="300"/>
              </a:spcAft>
            </a:pPr>
            <a:r>
              <a:rPr lang="en-US" sz="4800" b="1" dirty="0" err="1"/>
              <a:t>Muye</a:t>
            </a:r>
            <a:r>
              <a:rPr lang="en-US" sz="4800" b="1" dirty="0"/>
              <a:t> Ru</a:t>
            </a:r>
            <a:r>
              <a:rPr lang="en-US" sz="4800" dirty="0"/>
              <a:t>, Morgan Stanley</a:t>
            </a:r>
          </a:p>
          <a:p>
            <a:pPr marL="12700">
              <a:lnSpc>
                <a:spcPct val="110000"/>
              </a:lnSpc>
              <a:spcAft>
                <a:spcPts val="300"/>
              </a:spcAft>
            </a:pPr>
            <a:r>
              <a:rPr lang="en-US" sz="4800" b="1" dirty="0"/>
              <a:t>Cascade </a:t>
            </a:r>
            <a:r>
              <a:rPr lang="en-US" sz="4800" b="1" dirty="0" err="1"/>
              <a:t>Tuholske</a:t>
            </a:r>
            <a:r>
              <a:rPr lang="en-US" sz="4800" dirty="0"/>
              <a:t>, Montana State University</a:t>
            </a:r>
            <a:endParaRPr lang="en-US" sz="4800" dirty="0">
              <a:solidFill>
                <a:srgbClr val="209DBC"/>
              </a:solidFill>
            </a:endParaRPr>
          </a:p>
          <a:p>
            <a:pPr marL="12700">
              <a:lnSpc>
                <a:spcPct val="110000"/>
              </a:lnSpc>
              <a:spcAft>
                <a:spcPts val="300"/>
              </a:spcAft>
            </a:pPr>
            <a:endParaRPr lang="en-US" sz="4800" b="1" dirty="0">
              <a:solidFill>
                <a:srgbClr val="209DBC"/>
              </a:solidFill>
            </a:endParaRPr>
          </a:p>
          <a:p>
            <a:pPr marL="12700">
              <a:lnSpc>
                <a:spcPct val="110000"/>
              </a:lnSpc>
              <a:spcAft>
                <a:spcPts val="300"/>
              </a:spcAft>
            </a:pPr>
            <a:r>
              <a:rPr lang="en-US" sz="4800" b="1" dirty="0">
                <a:solidFill>
                  <a:srgbClr val="209DBC"/>
                </a:solidFill>
              </a:rPr>
              <a:t>Review Editor</a:t>
            </a:r>
          </a:p>
          <a:p>
            <a:pPr marL="12700">
              <a:lnSpc>
                <a:spcPct val="110000"/>
              </a:lnSpc>
              <a:spcAft>
                <a:spcPts val="300"/>
              </a:spcAft>
            </a:pPr>
            <a:r>
              <a:rPr lang="en-US" sz="4800" b="1" dirty="0"/>
              <a:t>Neal </a:t>
            </a:r>
            <a:r>
              <a:rPr lang="en-US" sz="4800" b="1" dirty="0" err="1"/>
              <a:t>Fann</a:t>
            </a:r>
            <a:r>
              <a:rPr lang="en-US" sz="4800" dirty="0"/>
              <a:t>, US Environmental Protection Agency</a:t>
            </a:r>
          </a:p>
          <a:p>
            <a:pPr marL="12700">
              <a:lnSpc>
                <a:spcPct val="110000"/>
              </a:lnSpc>
              <a:spcAft>
                <a:spcPts val="300"/>
              </a:spcAft>
            </a:pPr>
            <a:endParaRPr lang="en-US" sz="4800" dirty="0"/>
          </a:p>
          <a:p>
            <a:pPr marL="12700">
              <a:lnSpc>
                <a:spcPct val="110000"/>
              </a:lnSpc>
              <a:spcAft>
                <a:spcPts val="300"/>
              </a:spcAft>
            </a:pPr>
            <a:r>
              <a:rPr lang="en-US" sz="4800" b="1" dirty="0">
                <a:solidFill>
                  <a:srgbClr val="209DBC"/>
                </a:solidFill>
              </a:rPr>
              <a:t>USGCRP Coordinators</a:t>
            </a:r>
          </a:p>
          <a:p>
            <a:pPr marL="12700">
              <a:lnSpc>
                <a:spcPct val="110000"/>
              </a:lnSpc>
              <a:spcAft>
                <a:spcPts val="300"/>
              </a:spcAft>
            </a:pPr>
            <a:r>
              <a:rPr lang="en-US" sz="4800" b="1" dirty="0"/>
              <a:t>Leo Goldsmith</a:t>
            </a:r>
            <a:r>
              <a:rPr lang="en-US" sz="4800" dirty="0"/>
              <a:t>, US Global Change Research Program / ICF</a:t>
            </a:r>
          </a:p>
          <a:p>
            <a:pPr marL="12700">
              <a:lnSpc>
                <a:spcPct val="110000"/>
              </a:lnSpc>
              <a:spcAft>
                <a:spcPts val="300"/>
              </a:spcAft>
            </a:pPr>
            <a:r>
              <a:rPr lang="en-US" sz="4800" b="1" dirty="0"/>
              <a:t>Allyza R. Lustig</a:t>
            </a:r>
            <a:r>
              <a:rPr lang="en-US" sz="4800" dirty="0"/>
              <a:t>, US Global Change Research Program / ICF</a:t>
            </a:r>
            <a:endParaRPr lang="en-US" dirty="0"/>
          </a:p>
        </p:txBody>
      </p:sp>
    </p:spTree>
    <p:extLst>
      <p:ext uri="{BB962C8B-B14F-4D97-AF65-F5344CB8AC3E}">
        <p14:creationId xmlns:p14="http://schemas.microsoft.com/office/powerpoint/2010/main" val="330526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9FB1389-2854-8214-3E5B-B5FCBB932AD6}"/>
              </a:ext>
            </a:extLst>
          </p:cNvPr>
          <p:cNvSpPr>
            <a:spLocks noGrp="1"/>
          </p:cNvSpPr>
          <p:nvPr>
            <p:ph type="subTitle" idx="1"/>
          </p:nvPr>
        </p:nvSpPr>
        <p:spPr/>
        <p:txBody>
          <a:bodyPr/>
          <a:lstStyle/>
          <a:p>
            <a:r>
              <a:rPr lang="en-US" sz="1400" kern="100" dirty="0">
                <a:effectLst/>
                <a:latin typeface="Calibri" panose="020F0502020204030204" pitchFamily="34" charset="0"/>
                <a:ea typeface="Calibri" panose="020F0502020204030204" pitchFamily="34" charset="0"/>
              </a:rPr>
              <a:t>West, J.J., C.G. Nolte, M.L. Bell, A.M. Fiore, P.G. Georgopoulos, J.J. Hess, L.J. </a:t>
            </a:r>
            <a:r>
              <a:rPr lang="en-US" sz="1400" kern="100" dirty="0" err="1">
                <a:effectLst/>
                <a:latin typeface="Calibri" panose="020F0502020204030204" pitchFamily="34" charset="0"/>
                <a:ea typeface="Calibri" panose="020F0502020204030204" pitchFamily="34" charset="0"/>
              </a:rPr>
              <a:t>Mickley</a:t>
            </a:r>
            <a:r>
              <a:rPr lang="en-US" sz="1400" kern="100" dirty="0">
                <a:effectLst/>
                <a:latin typeface="Calibri" panose="020F0502020204030204" pitchFamily="34" charset="0"/>
                <a:ea typeface="Calibri" panose="020F0502020204030204" pitchFamily="34" charset="0"/>
              </a:rPr>
              <a:t>, S.M. O'Neill, J.R. Pierce, R.W. Pinder, S. </a:t>
            </a:r>
            <a:r>
              <a:rPr lang="en-US" sz="1400" kern="100" dirty="0" err="1">
                <a:effectLst/>
                <a:latin typeface="Calibri" panose="020F0502020204030204" pitchFamily="34" charset="0"/>
                <a:ea typeface="Calibri" panose="020F0502020204030204" pitchFamily="34" charset="0"/>
              </a:rPr>
              <a:t>Pusede</a:t>
            </a:r>
            <a:r>
              <a:rPr lang="en-US" sz="1400" kern="100" dirty="0">
                <a:effectLst/>
                <a:latin typeface="Calibri" panose="020F0502020204030204" pitchFamily="34" charset="0"/>
                <a:ea typeface="Calibri" panose="020F0502020204030204" pitchFamily="34" charset="0"/>
              </a:rPr>
              <a:t>, D.T. </a:t>
            </a:r>
            <a:r>
              <a:rPr lang="en-US" sz="1400" kern="100" dirty="0" err="1">
                <a:effectLst/>
                <a:latin typeface="Calibri" panose="020F0502020204030204" pitchFamily="34" charset="0"/>
                <a:ea typeface="Calibri" panose="020F0502020204030204" pitchFamily="34" charset="0"/>
              </a:rPr>
              <a:t>Shindell</a:t>
            </a:r>
            <a:r>
              <a:rPr lang="en-US" sz="1400" kern="100" dirty="0">
                <a:effectLst/>
                <a:latin typeface="Calibri" panose="020F0502020204030204" pitchFamily="34" charset="0"/>
                <a:ea typeface="Calibri" panose="020F0502020204030204" pitchFamily="34" charset="0"/>
              </a:rPr>
              <a:t>, and S.M. Wilson, 2023: Ch. 14. Air quality. In: </a:t>
            </a:r>
            <a:r>
              <a:rPr lang="en-US" sz="1400" i="1" kern="100" dirty="0">
                <a:effectLst/>
                <a:latin typeface="Calibri" panose="020F0502020204030204" pitchFamily="34" charset="0"/>
                <a:ea typeface="Calibri" panose="020F0502020204030204" pitchFamily="34" charset="0"/>
              </a:rPr>
              <a:t>Fifth National Climate Assessment</a:t>
            </a:r>
            <a:r>
              <a:rPr lang="en-US" sz="1400" kern="100" dirty="0">
                <a:effectLst/>
                <a:latin typeface="Calibri" panose="020F0502020204030204" pitchFamily="34" charset="0"/>
                <a:ea typeface="Calibri" panose="020F0502020204030204" pitchFamily="34" charset="0"/>
              </a:rPr>
              <a:t>. Crimmins, A.R., C.W. Avery, D.R. Easterling, K.E. Kunkel, B.C. Stewart, and T.K. </a:t>
            </a:r>
            <a:r>
              <a:rPr lang="en-US" sz="1400" kern="100" dirty="0" err="1">
                <a:effectLst/>
                <a:latin typeface="Calibri" panose="020F0502020204030204" pitchFamily="34" charset="0"/>
                <a:ea typeface="Calibri" panose="020F0502020204030204" pitchFamily="34" charset="0"/>
              </a:rPr>
              <a:t>Maycock</a:t>
            </a:r>
            <a:r>
              <a:rPr lang="en-US" sz="1400" kern="100" dirty="0">
                <a:effectLst/>
                <a:latin typeface="Calibri" panose="020F0502020204030204" pitchFamily="34" charset="0"/>
                <a:ea typeface="Calibri" panose="020F0502020204030204" pitchFamily="34" charset="0"/>
              </a:rPr>
              <a:t>, Eds. U.S. Global Change Research Program, Washington, DC, USA. </a:t>
            </a:r>
            <a:r>
              <a:rPr lang="en-US" sz="1400" u="none" strike="noStrike" kern="100" dirty="0">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https://doi.org/10.7930/NCA5.2023.CH14</a:t>
            </a:r>
            <a:endParaRPr lang="en-US" sz="1400" kern="100" dirty="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572D1476-5BAA-7CB7-D172-5B8D5175BB2E}"/>
              </a:ext>
            </a:extLst>
          </p:cNvPr>
          <p:cNvSpPr>
            <a:spLocks noGrp="1"/>
          </p:cNvSpPr>
          <p:nvPr>
            <p:ph type="body" sz="quarter" idx="10"/>
          </p:nvPr>
        </p:nvSpPr>
        <p:spPr/>
        <p:txBody>
          <a:bodyPr/>
          <a:lstStyle/>
          <a:p>
            <a:r>
              <a:rPr lang="en-US" dirty="0"/>
              <a:t>https://nca2023.globalchange.gov/chapter/14</a:t>
            </a:r>
          </a:p>
          <a:p>
            <a:endParaRPr lang="en-US" dirty="0"/>
          </a:p>
        </p:txBody>
      </p:sp>
    </p:spTree>
    <p:extLst>
      <p:ext uri="{BB962C8B-B14F-4D97-AF65-F5344CB8AC3E}">
        <p14:creationId xmlns:p14="http://schemas.microsoft.com/office/powerpoint/2010/main" val="93548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14 | Air Quality</a:t>
            </a:r>
          </a:p>
        </p:txBody>
      </p:sp>
    </p:spTree>
    <p:extLst>
      <p:ext uri="{BB962C8B-B14F-4D97-AF65-F5344CB8AC3E}">
        <p14:creationId xmlns:p14="http://schemas.microsoft.com/office/powerpoint/2010/main" val="32520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85000" lnSpcReduction="10000"/>
          </a:bodyPr>
          <a:lstStyle/>
          <a:p>
            <a:pPr>
              <a:lnSpc>
                <a:spcPct val="110000"/>
              </a:lnSpc>
            </a:pPr>
            <a:r>
              <a:rPr lang="en-US" dirty="0"/>
              <a:t>Climate Change Will Hamper Efforts to Improve US Air Quality</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marR="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Climate change is projected to worsen air quality in many US regions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medium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thereby harming human health and increasing premature death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Extreme heat events, which can lead to high concentrations of air pollution, are projected to increase in severity and frequency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very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 risk of exposure to airborne dust and wildfire smoke will increase with warmer and drier conditions in some regions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Reducing air pollution concentrations will unequivocally help protect human health in a changing climate.</a:t>
            </a: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77500" lnSpcReduction="20000"/>
          </a:bodyPr>
          <a:lstStyle/>
          <a:p>
            <a:pPr>
              <a:lnSpc>
                <a:spcPct val="110000"/>
              </a:lnSpc>
            </a:pPr>
            <a:r>
              <a:rPr lang="en-US" dirty="0"/>
              <a:t>Increasing Wildfire Smoke Is Harming Human Health and Catalyzing New Protection Strategies</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marR="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Wildfires emit gases and fine particles that are harmful to human health, contributing to premature mortality, asthma, and other health problems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Climate change is contributing to increases in the frequency and severity of wildfires, thereby worsening air quality in many regions of the contiguous US and Alaska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Although large challenges remain, new communication and mitigation measures are reducing a portion of the dangers of wildfire smoke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medium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77500" lnSpcReduction="20000"/>
          </a:bodyPr>
          <a:lstStyle/>
          <a:p>
            <a:pPr>
              <a:lnSpc>
                <a:spcPct val="110000"/>
              </a:lnSpc>
            </a:pPr>
            <a:r>
              <a:rPr lang="en-US" dirty="0"/>
              <a:t>Air Pollution Is Often Worse in Communities of Color and Low-Income Communities </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Communities of color, people with low socioeconomic status, and other</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marginalized populations are disproportionately harmed by poor air</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quality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the coming decades, these same</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communities will, on average, face worsened cumulative air pollution</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burdens from climate change–driven hazards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high</a:t>
            </a:r>
          </a:p>
          <a:p>
            <a:pPr marL="457200" marR="0" indent="-228600">
              <a:spcBef>
                <a:spcPts val="0"/>
              </a:spcBef>
              <a:spcAft>
                <a:spcPts val="0"/>
              </a:spcAft>
            </a:pP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Decision-making focused on the fair distribution of air</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quality improvements, rather than on overall emissions reductions</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alone, is critical for reducing air pollution inequities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77500" lnSpcReduction="20000"/>
          </a:bodyPr>
          <a:lstStyle/>
          <a:p>
            <a:pPr>
              <a:lnSpc>
                <a:spcPct val="110000"/>
              </a:lnSpc>
            </a:pPr>
            <a:r>
              <a:rPr lang="en-US" dirty="0"/>
              <a:t>Climate Change Is Worsening Pollen Exposures and Adversely Impacting Health</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Increased allergen exposure damages the health of people who suffer</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from allergies, asthma, and chronic obstructive pulmonary disease</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(COPD)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Human-caused climate change has</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already caused some regions to experience longer pollen seasons and</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higher pollen concentrations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these</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trends are expected to continue as climate changes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high</a:t>
            </a:r>
          </a:p>
          <a:p>
            <a:pPr marL="457200" marR="0" indent="-228600">
              <a:spcBef>
                <a:spcPts val="0"/>
              </a:spcBef>
              <a:spcAft>
                <a:spcPts val="0"/>
              </a:spcAft>
            </a:pP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Increasing access to allergists, improved diagnosis and</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disease management, and allergy early warning systems may counteract</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the health impacts of increasing pollen exposure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4</a:t>
            </a:r>
          </a:p>
        </p:txBody>
      </p:sp>
    </p:spTree>
    <p:extLst>
      <p:ext uri="{BB962C8B-B14F-4D97-AF65-F5344CB8AC3E}">
        <p14:creationId xmlns:p14="http://schemas.microsoft.com/office/powerpoint/2010/main" val="2650040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85000" lnSpcReduction="20000"/>
          </a:bodyPr>
          <a:lstStyle/>
          <a:p>
            <a:pPr>
              <a:lnSpc>
                <a:spcPct val="100000"/>
              </a:lnSpc>
            </a:pPr>
            <a:r>
              <a:rPr lang="en-US" dirty="0"/>
              <a:t>Policies Can Reduce Greenhouse Gas Emissions and Improve Air Quality Simultaneously </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Substantial reductions in economy-wide greenhouse gas emissions</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would result in improved air quality and significant public health </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benefits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very 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For many actions, these benefits</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exceed the cost of greenhouse gas emission controls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likely</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high </a:t>
            </a:r>
          </a:p>
          <a:p>
            <a:pPr marL="457200" marR="0" indent="-228600">
              <a:spcBef>
                <a:spcPts val="0"/>
              </a:spcBef>
              <a:spcAft>
                <a:spcPts val="0"/>
              </a:spcAft>
            </a:pP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Through coordinated actions emphasizing reduced fossil</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fuel use, improved energy efficiency, and reductions in short-lived</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climate pollutants, the US has an opportunity to greatly improve air</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quality while substantially reducing its climate impact, approaching net-</a:t>
            </a:r>
          </a:p>
          <a:p>
            <a:pPr marL="457200" marR="0" indent="-228600">
              <a:spcBef>
                <a:spcPts val="0"/>
              </a:spcBef>
              <a:spcAft>
                <a:spcPts val="0"/>
              </a:spcAft>
            </a:pP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zero CO</a:t>
            </a:r>
            <a:r>
              <a:rPr lang="en-US" kern="100" baseline="-25000" dirty="0">
                <a:solidFill>
                  <a:srgbClr val="000000"/>
                </a:solidFill>
                <a:effectLst/>
                <a:latin typeface="Calibri" panose="020F0502020204030204" pitchFamily="34" charset="0"/>
                <a:ea typeface="Arial" panose="020B0604020202020204" pitchFamily="34" charset="0"/>
                <a:cs typeface="Arial" panose="020B0604020202020204" pitchFamily="34" charset="0"/>
              </a:rPr>
              <a:t>2</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emissions (</a:t>
            </a:r>
            <a:r>
              <a:rPr lang="en-US" i="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high confidence</a:t>
            </a:r>
            <a:r>
              <a:rPr lang="en-US"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5</a:t>
            </a:r>
          </a:p>
        </p:txBody>
      </p:sp>
    </p:spTree>
    <p:extLst>
      <p:ext uri="{BB962C8B-B14F-4D97-AF65-F5344CB8AC3E}">
        <p14:creationId xmlns:p14="http://schemas.microsoft.com/office/powerpoint/2010/main" val="4206380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climate change impacts on ozone and fine particulate matter&#10;&#10;Description automatically generated">
            <a:extLst>
              <a:ext uri="{FF2B5EF4-FFF2-40B4-BE49-F238E27FC236}">
                <a16:creationId xmlns:a16="http://schemas.microsoft.com/office/drawing/2014/main" id="{A1741B45-81E8-D70C-2C5C-781E4B8532D0}"/>
              </a:ext>
            </a:extLst>
          </p:cNvPr>
          <p:cNvPicPr>
            <a:picLocks noGrp="1" noChangeAspect="1"/>
          </p:cNvPicPr>
          <p:nvPr>
            <p:ph sz="quarter" idx="10"/>
          </p:nvPr>
        </p:nvPicPr>
        <p:blipFill>
          <a:blip r:embed="rId3"/>
          <a:stretch>
            <a:fillRect/>
          </a:stretch>
        </p:blipFill>
        <p:spPr>
          <a:xfrm>
            <a:off x="1129769" y="261956"/>
            <a:ext cx="6884462" cy="4819124"/>
          </a:xfrm>
        </p:spPr>
      </p:pic>
      <p:sp>
        <p:nvSpPr>
          <p:cNvPr id="3" name="Title 2">
            <a:extLst>
              <a:ext uri="{FF2B5EF4-FFF2-40B4-BE49-F238E27FC236}">
                <a16:creationId xmlns:a16="http://schemas.microsoft.com/office/drawing/2014/main" id="{507DFFE8-FB25-411A-1686-9069BD21544F}"/>
              </a:ext>
            </a:extLst>
          </p:cNvPr>
          <p:cNvSpPr>
            <a:spLocks noGrp="1"/>
          </p:cNvSpPr>
          <p:nvPr>
            <p:ph type="title"/>
          </p:nvPr>
        </p:nvSpPr>
        <p:spPr/>
        <p:txBody>
          <a:bodyPr>
            <a:normAutofit fontScale="90000"/>
          </a:bodyPr>
          <a:lstStyle/>
          <a:p>
            <a:r>
              <a:rPr lang="en-US" dirty="0"/>
              <a:t>Figure 14.1. Climate change will have varying effects on ozone and fine particulate matter (PM2.5) concentrations, including through impacts on weather-sensitive emissions.</a:t>
            </a:r>
          </a:p>
        </p:txBody>
      </p:sp>
    </p:spTree>
    <p:extLst>
      <p:ext uri="{BB962C8B-B14F-4D97-AF65-F5344CB8AC3E}">
        <p14:creationId xmlns:p14="http://schemas.microsoft.com/office/powerpoint/2010/main" val="269372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aph of different colored lines&#10;&#10;Description automatically generated">
            <a:extLst>
              <a:ext uri="{FF2B5EF4-FFF2-40B4-BE49-F238E27FC236}">
                <a16:creationId xmlns:a16="http://schemas.microsoft.com/office/drawing/2014/main" id="{46AD3A32-AFCE-CB15-736F-67A56E148E14}"/>
              </a:ext>
            </a:extLst>
          </p:cNvPr>
          <p:cNvPicPr>
            <a:picLocks noGrp="1" noChangeAspect="1"/>
          </p:cNvPicPr>
          <p:nvPr>
            <p:ph sz="quarter" idx="10"/>
          </p:nvPr>
        </p:nvPicPr>
        <p:blipFill>
          <a:blip r:embed="rId3"/>
          <a:stretch>
            <a:fillRect/>
          </a:stretch>
        </p:blipFill>
        <p:spPr>
          <a:xfrm>
            <a:off x="3819018" y="227744"/>
            <a:ext cx="5047880" cy="6057456"/>
          </a:xfrm>
        </p:spPr>
      </p:pic>
      <p:sp>
        <p:nvSpPr>
          <p:cNvPr id="3" name="Title 2">
            <a:extLst>
              <a:ext uri="{FF2B5EF4-FFF2-40B4-BE49-F238E27FC236}">
                <a16:creationId xmlns:a16="http://schemas.microsoft.com/office/drawing/2014/main" id="{AED1038F-667F-8CBC-8518-E87CD0AC9AE5}"/>
              </a:ext>
            </a:extLst>
          </p:cNvPr>
          <p:cNvSpPr>
            <a:spLocks noGrp="1"/>
          </p:cNvSpPr>
          <p:nvPr>
            <p:ph type="title"/>
          </p:nvPr>
        </p:nvSpPr>
        <p:spPr>
          <a:xfrm>
            <a:off x="446961" y="457200"/>
            <a:ext cx="2949178" cy="2971800"/>
          </a:xfrm>
        </p:spPr>
        <p:txBody>
          <a:bodyPr>
            <a:normAutofit fontScale="90000"/>
          </a:bodyPr>
          <a:lstStyle/>
          <a:p>
            <a:r>
              <a:rPr lang="en-US" dirty="0"/>
              <a:t>Figure 14.2. Reductions in human-caused emissions that contribute to ozone and fine particulate matter (PM2.5) are expected to improve air quality in a changing climate.</a:t>
            </a:r>
          </a:p>
        </p:txBody>
      </p:sp>
    </p:spTree>
    <p:extLst>
      <p:ext uri="{BB962C8B-B14F-4D97-AF65-F5344CB8AC3E}">
        <p14:creationId xmlns:p14="http://schemas.microsoft.com/office/powerpoint/2010/main" val="5512543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9088</TotalTime>
  <Words>2300</Words>
  <Application>Microsoft Macintosh PowerPoint</Application>
  <PresentationFormat>On-screen Show (4:3)</PresentationFormat>
  <Paragraphs>109</Paragraphs>
  <Slides>17</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14.1. Climate change will have varying effects on ozone and fine particulate matter (PM2.5) concentrations, including through impacts on weather-sensitive emissions.</vt:lpstr>
      <vt:lpstr>Figure 14.2. Reductions in human-caused emissions that contribute to ozone and fine particulate matter (PM2.5) are expected to improve air quality in a changing climate.</vt:lpstr>
      <vt:lpstr>Figure 14.3. Wildfire smoke affects air quality across the country.</vt:lpstr>
      <vt:lpstr>Figure 14.4. Industries expose people living near the Ship Channel—often African American, Latino, and low-income residents—to harmful air pollution.</vt:lpstr>
      <vt:lpstr>Figure 14.5. Air pollution, its health impacts, and temperatures are unequally distributed across Houston, Texas.</vt:lpstr>
      <vt:lpstr>Figure 14.6. Pollen has been increasing in many US regions and is projected to continue to increase as climate changes. </vt:lpstr>
      <vt:lpstr>Figure 14.7. Many emissions-reduction actions can achieve multiple benefits for climate, air quality, and health.</vt:lpstr>
      <vt:lpstr>Figure 14.8. Air quality health benefits alone exceed or significantly offset the costs of greenhouse gas reductions.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Jay, Alexa</cp:lastModifiedBy>
  <cp:revision>102</cp:revision>
  <dcterms:created xsi:type="dcterms:W3CDTF">2018-11-06T19:06:29Z</dcterms:created>
  <dcterms:modified xsi:type="dcterms:W3CDTF">2023-10-17T17:15:38Z</dcterms:modified>
</cp:coreProperties>
</file>