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19"/>
  </p:notesMasterIdLst>
  <p:sldIdLst>
    <p:sldId id="282" r:id="rId2"/>
    <p:sldId id="256" r:id="rId3"/>
    <p:sldId id="257" r:id="rId4"/>
    <p:sldId id="258" r:id="rId5"/>
    <p:sldId id="259" r:id="rId6"/>
    <p:sldId id="283" r:id="rId7"/>
    <p:sldId id="284" r:id="rId8"/>
    <p:sldId id="285" r:id="rId9"/>
    <p:sldId id="286" r:id="rId10"/>
    <p:sldId id="287" r:id="rId11"/>
    <p:sldId id="288" r:id="rId12"/>
    <p:sldId id="289" r:id="rId13"/>
    <p:sldId id="290" r:id="rId14"/>
    <p:sldId id="291" r:id="rId15"/>
    <p:sldId id="292" r:id="rId16"/>
    <p:sldId id="263" r:id="rId17"/>
    <p:sldId id="293"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eves, Katie" initials="RK" lastIdx="2" clrIdx="0">
    <p:extLst>
      <p:ext uri="{19B8F6BF-5375-455C-9EA6-DF929625EA0E}">
        <p15:presenceInfo xmlns:p15="http://schemas.microsoft.com/office/powerpoint/2012/main" userId="S-1-5-21-2338163137-2684688362-157462135-721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6393"/>
    <a:srgbClr val="209DBC"/>
    <a:srgbClr val="372655"/>
    <a:srgbClr val="DDE9ED"/>
    <a:srgbClr val="3D88A8"/>
    <a:srgbClr val="6D5B97"/>
    <a:srgbClr val="102268"/>
    <a:srgbClr val="096BA3"/>
    <a:srgbClr val="0F9EFB"/>
    <a:srgbClr val="3856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908" autoAdjust="0"/>
    <p:restoredTop sz="69418" autoAdjust="0"/>
  </p:normalViewPr>
  <p:slideViewPr>
    <p:cSldViewPr snapToGrid="0" snapToObjects="1" showGuides="1">
      <p:cViewPr varScale="1">
        <p:scale>
          <a:sx n="74" d="100"/>
          <a:sy n="74" d="100"/>
        </p:scale>
        <p:origin x="2864" y="16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8D1000-D3B8-D440-8861-CD99BA79407E}" type="datetimeFigureOut">
              <a:rPr lang="en-US" smtClean="0"/>
              <a:t>10/17/23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CE6CB7-542C-0A40-A1D9-CA6EADA0C63B}" type="slidenum">
              <a:rPr lang="en-US" smtClean="0"/>
              <a:t>‹#›</a:t>
            </a:fld>
            <a:endParaRPr lang="en-US"/>
          </a:p>
        </p:txBody>
      </p:sp>
    </p:spTree>
    <p:extLst>
      <p:ext uri="{BB962C8B-B14F-4D97-AF65-F5344CB8AC3E}">
        <p14:creationId xmlns:p14="http://schemas.microsoft.com/office/powerpoint/2010/main" val="1388754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creativecommons.org/licenses/by/4.0/legalcode"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fire.airnow.gov/"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creativecommons.org/licenses/by/4.0/legalcode"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CE6CB7-542C-0A40-A1D9-CA6EADA0C63B}" type="slidenum">
              <a:rPr lang="en-US" smtClean="0"/>
              <a:t>2</a:t>
            </a:fld>
            <a:endParaRPr lang="en-US"/>
          </a:p>
        </p:txBody>
      </p:sp>
    </p:spTree>
    <p:extLst>
      <p:ext uri="{BB962C8B-B14F-4D97-AF65-F5344CB8AC3E}">
        <p14:creationId xmlns:p14="http://schemas.microsoft.com/office/powerpoint/2010/main" val="2853394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Climate change is projected to alter concentrations of two key US air pollutants, ozone and PM</a:t>
            </a:r>
            <a:r>
              <a:rPr lang="en-US" sz="1800" baseline="-25000" dirty="0">
                <a:solidFill>
                  <a:srgbClr val="000000"/>
                </a:solidFill>
                <a:effectLst/>
                <a:latin typeface="Calibri" panose="020F0502020204030204" pitchFamily="34" charset="0"/>
                <a:ea typeface="Arial" panose="020B0604020202020204" pitchFamily="34" charset="0"/>
                <a:cs typeface="Arial" panose="020B0604020202020204" pitchFamily="34" charset="0"/>
              </a:rPr>
              <a:t>2.5</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through several processes. Red icons signify increased ozone and PM</a:t>
            </a:r>
            <a:r>
              <a:rPr lang="en-US" sz="1800" baseline="-25000" dirty="0">
                <a:solidFill>
                  <a:srgbClr val="000000"/>
                </a:solidFill>
                <a:effectLst/>
                <a:latin typeface="Calibri" panose="020F0502020204030204" pitchFamily="34" charset="0"/>
                <a:ea typeface="Arial" panose="020B0604020202020204" pitchFamily="34" charset="0"/>
                <a:cs typeface="Arial" panose="020B0604020202020204" pitchFamily="34" charset="0"/>
              </a:rPr>
              <a:t>2.5</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the blue icon denotes decreased PM</a:t>
            </a:r>
            <a:r>
              <a:rPr lang="en-US" sz="1800" baseline="-25000" dirty="0">
                <a:solidFill>
                  <a:srgbClr val="000000"/>
                </a:solidFill>
                <a:effectLst/>
                <a:latin typeface="Calibri" panose="020F0502020204030204" pitchFamily="34" charset="0"/>
                <a:ea typeface="Arial" panose="020B0604020202020204" pitchFamily="34" charset="0"/>
                <a:cs typeface="Arial" panose="020B0604020202020204" pitchFamily="34" charset="0"/>
              </a:rPr>
              <a:t>2.5</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Plus and minus signs indicate the expected pollutant response to climate-driven changes in meteorology. Question marks and purple icons denote uncertainty in either the response or in how the meteorological process will change with climate change. Given uncertainties and regional differences in pollution responses, the magnitude of these responses is not presented. Key Messages 14.1 and 14.2 provide more detailed descriptions of the mechanisms involved. Adapted from The Royal Society 2021</a:t>
            </a:r>
            <a:r>
              <a:rPr lang="en-US" sz="1800" baseline="30000" dirty="0">
                <a:solidFill>
                  <a:srgbClr val="000000"/>
                </a:solidFill>
                <a:effectLst/>
                <a:latin typeface="Calibri" panose="020F0502020204030204" pitchFamily="34" charset="0"/>
                <a:ea typeface="Arial" panose="020B0604020202020204" pitchFamily="34" charset="0"/>
                <a:cs typeface="Arial" panose="020B0604020202020204" pitchFamily="34" charset="0"/>
              </a:rPr>
              <a:t>65</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CC BY 4.0</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8</a:t>
            </a:fld>
            <a:endParaRPr lang="en-US"/>
          </a:p>
        </p:txBody>
      </p:sp>
    </p:spTree>
    <p:extLst>
      <p:ext uri="{BB962C8B-B14F-4D97-AF65-F5344CB8AC3E}">
        <p14:creationId xmlns:p14="http://schemas.microsoft.com/office/powerpoint/2010/main" val="9660666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Future air quality depends on both air pollution control measures and climate change. Modeled pollutant concentrations are shown averaged over the contiguous US, with the historical period in black and projections in various colors, for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annual average PM</a:t>
            </a:r>
            <a:r>
              <a:rPr lang="en-US" sz="1800" baseline="-25000" dirty="0">
                <a:solidFill>
                  <a:srgbClr val="000000"/>
                </a:solidFill>
                <a:effectLst/>
                <a:latin typeface="Calibri" panose="020F0502020204030204" pitchFamily="34" charset="0"/>
                <a:ea typeface="Arial" panose="020B0604020202020204" pitchFamily="34" charset="0"/>
                <a:cs typeface="Arial" panose="020B0604020202020204" pitchFamily="34" charset="0"/>
              </a:rPr>
              <a:t>2.5</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summer (June–August) average daily maximum 8-hour average ozone, a metric of ozone pollution. Trends are shown relative to the 2015–2024 average value. Historical air quality improvements reflect clean air policies. Thick lines are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multimodel</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average values. Thin lines show individual model simulations, </a:t>
            </a: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indicating uncertainties from modeled processes and natural weather variability for each scenario.</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The focus on the contiguous states reflects the stronger influence from domestic emissions compared to other US regions (Alaska,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Hawaiʻi</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the US-Affiliated Pacific Islands, and the US Caribbean), where the balance of processes contributing to pollution and responses to climate change are expected to differ. These projections do not include the expected strong influence of climate change on wildfire smoke. Model simulations are described by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Turnock</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2020.</a:t>
            </a:r>
            <a:r>
              <a:rPr lang="en-US" sz="1800" baseline="30000" dirty="0">
                <a:solidFill>
                  <a:srgbClr val="000000"/>
                </a:solidFill>
                <a:effectLst/>
                <a:latin typeface="Calibri" panose="020F0502020204030204" pitchFamily="34" charset="0"/>
                <a:ea typeface="Arial" panose="020B0604020202020204" pitchFamily="34" charset="0"/>
                <a:cs typeface="Arial" panose="020B0604020202020204" pitchFamily="34" charset="0"/>
              </a:rPr>
              <a:t>15</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Figure credit: Massachusetts Institute of Technology. See figure metadata for additional contributors.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9</a:t>
            </a:fld>
            <a:endParaRPr lang="en-US"/>
          </a:p>
        </p:txBody>
      </p:sp>
    </p:spTree>
    <p:extLst>
      <p:ext uri="{BB962C8B-B14F-4D97-AF65-F5344CB8AC3E}">
        <p14:creationId xmlns:p14="http://schemas.microsoft.com/office/powerpoint/2010/main" val="36891591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Wildfire smoke can affect the daily lives of people across the country, as communicated in real time to the public on September 13, 2020, on the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AirNow</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Fire and Smoke Map (</a:t>
            </a:r>
            <a:r>
              <a:rPr lang="en-US" sz="1800" u="none" strike="noStrike"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https://fire.airnow.gov/</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Monitors measuring particulate matter are color-coded by air quality index from green for good air quality to brown for hazardous. Here, unhealthy to hazardous air quality conditions are shown at multiple monitors (circle, triangle, and square icons) across the western US, and satellite imagery (gray) shows smoke extending across much of North America. On this day, the US Caribbean was free of smoke, and monitor or sensor data were not yet available, so the region is not shown. Data are not available for US-affiliated Pacific Islands. Adapted from EPA 2022.</a:t>
            </a:r>
            <a:r>
              <a:rPr lang="en-US" sz="1800" baseline="30000" dirty="0">
                <a:solidFill>
                  <a:srgbClr val="000000"/>
                </a:solidFill>
                <a:effectLst/>
                <a:latin typeface="Calibri" panose="020F0502020204030204" pitchFamily="34" charset="0"/>
                <a:ea typeface="Arial" panose="020B0604020202020204" pitchFamily="34" charset="0"/>
                <a:cs typeface="Arial" panose="020B0604020202020204" pitchFamily="34" charset="0"/>
              </a:rPr>
              <a:t>127</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Base map: Copyright © 2022 Esri and its licensors. All rights reserved.</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10</a:t>
            </a:fld>
            <a:endParaRPr lang="en-US"/>
          </a:p>
        </p:txBody>
      </p:sp>
    </p:spTree>
    <p:extLst>
      <p:ext uri="{BB962C8B-B14F-4D97-AF65-F5344CB8AC3E}">
        <p14:creationId xmlns:p14="http://schemas.microsoft.com/office/powerpoint/2010/main" val="31057294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Nighttime industrial flaring exposes residents to air pollution near the Houston Ship Channel in the Deepwater community in Pasadena, Texas, a primarily African American, Latino, and low-income neighborhood. Photo credit: ©Cassandra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Casados</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-Klein, Air Alliance Houston.</a:t>
            </a:r>
          </a:p>
        </p:txBody>
      </p:sp>
      <p:sp>
        <p:nvSpPr>
          <p:cNvPr id="4" name="Slide Number Placeholder 3"/>
          <p:cNvSpPr>
            <a:spLocks noGrp="1"/>
          </p:cNvSpPr>
          <p:nvPr>
            <p:ph type="sldNum" sz="quarter" idx="5"/>
          </p:nvPr>
        </p:nvSpPr>
        <p:spPr/>
        <p:txBody>
          <a:bodyPr/>
          <a:lstStyle/>
          <a:p>
            <a:fld id="{E8CE6CB7-542C-0A40-A1D9-CA6EADA0C63B}" type="slidenum">
              <a:rPr lang="en-US" smtClean="0"/>
              <a:t>11</a:t>
            </a:fld>
            <a:endParaRPr lang="en-US"/>
          </a:p>
        </p:txBody>
      </p:sp>
    </p:spTree>
    <p:extLst>
      <p:ext uri="{BB962C8B-B14F-4D97-AF65-F5344CB8AC3E}">
        <p14:creationId xmlns:p14="http://schemas.microsoft.com/office/powerpoint/2010/main" val="38478157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Air quality and temperatures vary across Houston, Texas (urbanized area outlined in black).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For each neighborhood, the largest racial or ethnic group is shown: African American (blue), Latino (green), and Asian (orange). Higher-than-average levels of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nitrogen dioxide (NO</a:t>
            </a:r>
            <a:r>
              <a:rPr lang="en-US" sz="1800" baseline="-25000" dirty="0">
                <a:solidFill>
                  <a:srgbClr val="000000"/>
                </a:solidFill>
                <a:effectLst/>
                <a:latin typeface="Calibri" panose="020F0502020204030204" pitchFamily="34" charset="0"/>
                <a:ea typeface="Arial" panose="020B0604020202020204" pitchFamily="34" charset="0"/>
                <a:cs typeface="Arial" panose="020B0604020202020204" pitchFamily="34" charset="0"/>
              </a:rPr>
              <a:t>2</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in 2019),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lifetime cancer risks associated with chronic air pollution exposure per million equally exposed people (2018), and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d</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summer (June–August) air temperatures (2020) are found in neighborhoods that are primarily African American and Latino, especially those surrounding the Ship Channel (black box). There is variability in time and at very fine spatial scales that may not be captured here.</a:t>
            </a:r>
            <a:r>
              <a:rPr lang="en-US" sz="1800" dirty="0">
                <a:solidFill>
                  <a:srgbClr val="1D1C1D"/>
                </a:solidFill>
                <a:effectLst/>
                <a:latin typeface="Arial" panose="020B0604020202020204" pitchFamily="34" charset="0"/>
                <a:ea typeface="Arial" panose="020B0604020202020204" pitchFamily="34" charset="0"/>
                <a:cs typeface="Arial" panose="020B0604020202020204" pitchFamily="34" charset="0"/>
              </a:rPr>
              <a:t> </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Figure credit: University of Virginia, Columbia University, and Montana State University.</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12</a:t>
            </a:fld>
            <a:endParaRPr lang="en-US"/>
          </a:p>
        </p:txBody>
      </p:sp>
    </p:spTree>
    <p:extLst>
      <p:ext uri="{BB962C8B-B14F-4D97-AF65-F5344CB8AC3E}">
        <p14:creationId xmlns:p14="http://schemas.microsoft.com/office/powerpoint/2010/main" val="9951788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Observed long-term pollen increases are shown as the linear trend of total annual pollen at 60 stations (1990–2018).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Modeled projected changes in average airborne ragweed pollen concentrations in 2047, relative to 2004, are shown for climate change conditions under a very high scenario (RCP8.5). Yellow and red shades indicate increases in pollen concentrations, and circle size in panel (a) reflects the number of years of data at each station. Observations are not available for many US states and affiliated territories, and the modeled projection does not include non-contiguous US states and territories. There is a net increase in concentration overall, with marked increases in certain areas and declines in others. (a) Adapted from Anderegg et al. 2021</a:t>
            </a:r>
            <a:r>
              <a:rPr lang="en-US" sz="1800" baseline="30000" dirty="0">
                <a:solidFill>
                  <a:srgbClr val="000000"/>
                </a:solidFill>
                <a:effectLst/>
                <a:latin typeface="Calibri" panose="020F0502020204030204" pitchFamily="34" charset="0"/>
                <a:ea typeface="Arial" panose="020B0604020202020204" pitchFamily="34" charset="0"/>
                <a:cs typeface="Arial" panose="020B0604020202020204" pitchFamily="34" charset="0"/>
              </a:rPr>
              <a:t>194</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CC BY 4.0</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(b) adapted from Ren et al. 2022</a:t>
            </a:r>
            <a:r>
              <a:rPr lang="en-US" sz="1800" baseline="30000" dirty="0">
                <a:solidFill>
                  <a:srgbClr val="000000"/>
                </a:solidFill>
                <a:effectLst/>
                <a:latin typeface="Calibri" panose="020F0502020204030204" pitchFamily="34" charset="0"/>
                <a:ea typeface="Arial" panose="020B0604020202020204" pitchFamily="34" charset="0"/>
                <a:cs typeface="Arial" panose="020B0604020202020204" pitchFamily="34" charset="0"/>
              </a:rPr>
              <a:t>210</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CC BY 4.0</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p>
        </p:txBody>
      </p:sp>
      <p:sp>
        <p:nvSpPr>
          <p:cNvPr id="4" name="Slide Number Placeholder 3"/>
          <p:cNvSpPr>
            <a:spLocks noGrp="1"/>
          </p:cNvSpPr>
          <p:nvPr>
            <p:ph type="sldNum" sz="quarter" idx="5"/>
          </p:nvPr>
        </p:nvSpPr>
        <p:spPr/>
        <p:txBody>
          <a:bodyPr/>
          <a:lstStyle/>
          <a:p>
            <a:fld id="{E8CE6CB7-542C-0A40-A1D9-CA6EADA0C63B}" type="slidenum">
              <a:rPr lang="en-US" smtClean="0"/>
              <a:t>13</a:t>
            </a:fld>
            <a:endParaRPr lang="en-US"/>
          </a:p>
        </p:txBody>
      </p:sp>
    </p:spTree>
    <p:extLst>
      <p:ext uri="{BB962C8B-B14F-4D97-AF65-F5344CB8AC3E}">
        <p14:creationId xmlns:p14="http://schemas.microsoft.com/office/powerpoint/2010/main" val="21116648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Environmental policies to mitigate emissions will affect both air quality and climate change, and actions can be coordinated to address both problems simultaneously. Blue boxes show mitigation actions aimed at conventional air pollution controls; orange boxes show actions targeted at short-lived climate pollutants; and white boxes show other types of actions. Emissions-reduction actions in the upper right have greater air quality and climate benefits. Box position indicates the relative potential of actions, from most detrimental to most beneficial, and should not be interpreted quantitatively (e.g., that one action has twice the potential of another). The size of the boxes indicates some uncertainty, with actions in boxes straddling an axis being uncertain in the direction of the effect. Addressing climate change requires moving to the actions on the right-hand side of the figure, where many options simultaneously improve air quality. Figure credit: EPA, University of North Carolina at Chapel Hill, and Duke University.</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14</a:t>
            </a:fld>
            <a:endParaRPr lang="en-US"/>
          </a:p>
        </p:txBody>
      </p:sp>
    </p:spTree>
    <p:extLst>
      <p:ext uri="{BB962C8B-B14F-4D97-AF65-F5344CB8AC3E}">
        <p14:creationId xmlns:p14="http://schemas.microsoft.com/office/powerpoint/2010/main" val="33650092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Controls on greenhouse gas (GHG) emissions also reduce air pollutant emissions from the same sources (often fossil fuel combustion), improving air quality and saving lives. Each circle denotes the results from a study in the US during 2013–2022. These studies find that the value of health benefits significantly offset or in most cases exceed the GHG emissions control costs, apart from other benefits of slowing climate change. Figure credit: EPA, University of North Carolina at Chapel Hill, and Duke University. </a:t>
            </a:r>
          </a:p>
        </p:txBody>
      </p:sp>
      <p:sp>
        <p:nvSpPr>
          <p:cNvPr id="4" name="Slide Number Placeholder 3"/>
          <p:cNvSpPr>
            <a:spLocks noGrp="1"/>
          </p:cNvSpPr>
          <p:nvPr>
            <p:ph type="sldNum" sz="quarter" idx="5"/>
          </p:nvPr>
        </p:nvSpPr>
        <p:spPr/>
        <p:txBody>
          <a:bodyPr/>
          <a:lstStyle/>
          <a:p>
            <a:fld id="{E8CE6CB7-542C-0A40-A1D9-CA6EADA0C63B}" type="slidenum">
              <a:rPr lang="en-US" smtClean="0"/>
              <a:t>15</a:t>
            </a:fld>
            <a:endParaRPr lang="en-US"/>
          </a:p>
        </p:txBody>
      </p:sp>
    </p:spTree>
    <p:extLst>
      <p:ext uri="{BB962C8B-B14F-4D97-AF65-F5344CB8AC3E}">
        <p14:creationId xmlns:p14="http://schemas.microsoft.com/office/powerpoint/2010/main" val="24860156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formation for presenters">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2"/>
          <p:cNvSpPr>
            <a:spLocks noGrp="1"/>
          </p:cNvSpPr>
          <p:nvPr>
            <p:ph idx="13" hasCustomPrompt="1"/>
          </p:nvPr>
        </p:nvSpPr>
        <p:spPr>
          <a:xfrm>
            <a:off x="628650" y="1698171"/>
            <a:ext cx="5035880" cy="4478792"/>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14  |  Fifth National Climate Assessment  |  nca2023.globalchange.gov</a:t>
            </a:r>
          </a:p>
        </p:txBody>
      </p:sp>
      <p:sp>
        <p:nvSpPr>
          <p:cNvPr id="2" name="Content Placeholder 8">
            <a:extLst>
              <a:ext uri="{FF2B5EF4-FFF2-40B4-BE49-F238E27FC236}">
                <a16:creationId xmlns:a16="http://schemas.microsoft.com/office/drawing/2014/main" id="{1108CC7F-A86D-ACFF-3B1C-4E838AF9E3A5}"/>
              </a:ext>
            </a:extLst>
          </p:cNvPr>
          <p:cNvSpPr>
            <a:spLocks noGrp="1"/>
          </p:cNvSpPr>
          <p:nvPr>
            <p:ph sz="quarter" idx="14"/>
          </p:nvPr>
        </p:nvSpPr>
        <p:spPr>
          <a:xfrm>
            <a:off x="6400508" y="2303812"/>
            <a:ext cx="2054430" cy="2057400"/>
          </a:xfrm>
        </p:spPr>
        <p:txBody>
          <a:bodyPr anchor="t"/>
          <a:lstStyle>
            <a:lvl1pPr marL="0" indent="0" algn="l">
              <a:buNone/>
              <a:defRPr>
                <a:solidFill>
                  <a:schemeClr val="bg1"/>
                </a:solidFill>
              </a:defRPr>
            </a:lvl1pPr>
          </a:lstStyle>
          <a:p>
            <a:pPr lvl="0"/>
            <a:r>
              <a:rPr lang="en-US"/>
              <a:t>Edit Master text styles</a:t>
            </a:r>
          </a:p>
        </p:txBody>
      </p:sp>
      <p:sp>
        <p:nvSpPr>
          <p:cNvPr id="5" name="TextBox 4">
            <a:extLst>
              <a:ext uri="{FF2B5EF4-FFF2-40B4-BE49-F238E27FC236}">
                <a16:creationId xmlns:a16="http://schemas.microsoft.com/office/drawing/2014/main" id="{0D721B23-BE1C-8E16-92B9-B10299C624A5}"/>
              </a:ext>
            </a:extLst>
          </p:cNvPr>
          <p:cNvSpPr txBox="1"/>
          <p:nvPr userDrawn="1"/>
        </p:nvSpPr>
        <p:spPr>
          <a:xfrm>
            <a:off x="6718714" y="4400224"/>
            <a:ext cx="1418017" cy="307777"/>
          </a:xfrm>
          <a:prstGeom prst="rect">
            <a:avLst/>
          </a:prstGeom>
          <a:noFill/>
        </p:spPr>
        <p:txBody>
          <a:bodyPr wrap="none" rtlCol="0">
            <a:spAutoFit/>
          </a:bodyPr>
          <a:lstStyle/>
          <a:p>
            <a:r>
              <a:rPr lang="en-US" sz="1400" dirty="0"/>
              <a:t>Chapter QR code</a:t>
            </a:r>
          </a:p>
        </p:txBody>
      </p:sp>
      <p:sp>
        <p:nvSpPr>
          <p:cNvPr id="10" name="TextBox 9">
            <a:extLst>
              <a:ext uri="{FF2B5EF4-FFF2-40B4-BE49-F238E27FC236}">
                <a16:creationId xmlns:a16="http://schemas.microsoft.com/office/drawing/2014/main" id="{413BF341-D554-7A24-F119-7DB633F019A4}"/>
              </a:ext>
            </a:extLst>
          </p:cNvPr>
          <p:cNvSpPr txBox="1"/>
          <p:nvPr userDrawn="1"/>
        </p:nvSpPr>
        <p:spPr>
          <a:xfrm>
            <a:off x="628650" y="603583"/>
            <a:ext cx="7886700" cy="707886"/>
          </a:xfrm>
          <a:prstGeom prst="rect">
            <a:avLst/>
          </a:prstGeom>
          <a:noFill/>
        </p:spPr>
        <p:txBody>
          <a:bodyPr wrap="square" rtlCol="0">
            <a:spAutoFit/>
          </a:bodyPr>
          <a:lstStyle/>
          <a:p>
            <a:r>
              <a:rPr lang="en-US" sz="4000" b="0" dirty="0">
                <a:solidFill>
                  <a:srgbClr val="026393"/>
                </a:solidFill>
                <a:latin typeface="+mj-lt"/>
              </a:rPr>
              <a:t>Information for presenters</a:t>
            </a:r>
          </a:p>
        </p:txBody>
      </p:sp>
    </p:spTree>
    <p:extLst>
      <p:ext uri="{BB962C8B-B14F-4D97-AF65-F5344CB8AC3E}">
        <p14:creationId xmlns:p14="http://schemas.microsoft.com/office/powerpoint/2010/main" val="1139338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14  |  Fifth National Climate Assessment  |  nca2023.globalchange.gov</a:t>
            </a:r>
          </a:p>
        </p:txBody>
      </p:sp>
    </p:spTree>
    <p:extLst>
      <p:ext uri="{BB962C8B-B14F-4D97-AF65-F5344CB8AC3E}">
        <p14:creationId xmlns:p14="http://schemas.microsoft.com/office/powerpoint/2010/main" val="10240346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losing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A530860-5D58-5042-BB93-C7592BB8BF8A}"/>
              </a:ext>
            </a:extLst>
          </p:cNvPr>
          <p:cNvSpPr/>
          <p:nvPr userDrawn="1"/>
        </p:nvSpPr>
        <p:spPr>
          <a:xfrm>
            <a:off x="0" y="0"/>
            <a:ext cx="9144000" cy="6858000"/>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15" name="Rectangle 14">
            <a:extLst>
              <a:ext uri="{FF2B5EF4-FFF2-40B4-BE49-F238E27FC236}">
                <a16:creationId xmlns:a16="http://schemas.microsoft.com/office/drawing/2014/main" id="{2A530860-5D58-5042-BB93-C7592BB8BF8A}"/>
              </a:ext>
            </a:extLst>
          </p:cNvPr>
          <p:cNvSpPr/>
          <p:nvPr userDrawn="1"/>
        </p:nvSpPr>
        <p:spPr>
          <a:xfrm>
            <a:off x="0" y="1137988"/>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3" name="Subtitle 2"/>
          <p:cNvSpPr>
            <a:spLocks noGrp="1"/>
          </p:cNvSpPr>
          <p:nvPr>
            <p:ph type="subTitle" idx="1" hasCustomPrompt="1"/>
          </p:nvPr>
        </p:nvSpPr>
        <p:spPr>
          <a:xfrm>
            <a:off x="308113" y="1667464"/>
            <a:ext cx="5372053" cy="1638252"/>
          </a:xfrm>
        </p:spPr>
        <p:txBody>
          <a:bodyPr>
            <a:normAutofit/>
          </a:bodyPr>
          <a:lstStyle>
            <a:lvl1pPr marL="0" indent="0" algn="l">
              <a:lnSpc>
                <a:spcPct val="100000"/>
              </a:lnSpc>
              <a:spcBef>
                <a:spcPts val="0"/>
              </a:spcBef>
              <a:spcAft>
                <a:spcPts val="0"/>
              </a:spcAft>
              <a:buNone/>
              <a:defRPr sz="1400" baseline="0">
                <a:solidFill>
                  <a:schemeClr val="bg1"/>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chapter citation</a:t>
            </a: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1137988"/>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Recommended</a:t>
            </a:r>
            <a:r>
              <a:rPr lang="en-US" sz="2000" b="1" i="0" baseline="0" dirty="0">
                <a:solidFill>
                  <a:schemeClr val="bg1"/>
                </a:solidFill>
                <a:effectLst/>
                <a:latin typeface="Calibri" panose="020F0502020204030204" pitchFamily="34" charset="0"/>
                <a:cs typeface="Calibri" panose="020F0502020204030204" pitchFamily="34" charset="0"/>
              </a:rPr>
              <a:t> chapter citation</a:t>
            </a:r>
            <a:endParaRPr lang="en-US" sz="2000" b="1" i="0" dirty="0">
              <a:solidFill>
                <a:schemeClr val="bg1"/>
              </a:solidFill>
              <a:latin typeface="Calibri" panose="020F0502020204030204" pitchFamily="34" charset="0"/>
              <a:cs typeface="Calibri" panose="020F0502020204030204" pitchFamily="34" charset="0"/>
            </a:endParaRPr>
          </a:p>
        </p:txBody>
      </p:sp>
      <p:sp>
        <p:nvSpPr>
          <p:cNvPr id="10" name="Subtitle 2"/>
          <p:cNvSpPr txBox="1">
            <a:spLocks/>
          </p:cNvSpPr>
          <p:nvPr userDrawn="1"/>
        </p:nvSpPr>
        <p:spPr>
          <a:xfrm>
            <a:off x="308112" y="4173746"/>
            <a:ext cx="6858000" cy="98542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1800" dirty="0"/>
          </a:p>
        </p:txBody>
      </p:sp>
      <p:sp>
        <p:nvSpPr>
          <p:cNvPr id="17" name="Rectangle 16">
            <a:extLst>
              <a:ext uri="{FF2B5EF4-FFF2-40B4-BE49-F238E27FC236}">
                <a16:creationId xmlns:a16="http://schemas.microsoft.com/office/drawing/2014/main" id="{2A530860-5D58-5042-BB93-C7592BB8BF8A}"/>
              </a:ext>
            </a:extLst>
          </p:cNvPr>
          <p:cNvSpPr/>
          <p:nvPr userDrawn="1"/>
        </p:nvSpPr>
        <p:spPr>
          <a:xfrm>
            <a:off x="2" y="3617421"/>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4" name="Rectangle 13">
            <a:extLst>
              <a:ext uri="{FF2B5EF4-FFF2-40B4-BE49-F238E27FC236}">
                <a16:creationId xmlns:a16="http://schemas.microsoft.com/office/drawing/2014/main" id="{ADF11DD2-1B42-084E-8B88-DBD82F4A97D4}"/>
              </a:ext>
            </a:extLst>
          </p:cNvPr>
          <p:cNvSpPr/>
          <p:nvPr userDrawn="1"/>
        </p:nvSpPr>
        <p:spPr>
          <a:xfrm>
            <a:off x="308113" y="3644270"/>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Read the full chapter</a:t>
            </a:r>
            <a:endParaRPr lang="en-US" sz="2000" b="1" i="0" dirty="0">
              <a:solidFill>
                <a:schemeClr val="bg1"/>
              </a:solidFill>
              <a:latin typeface="Calibri" panose="020F0502020204030204" pitchFamily="34" charset="0"/>
              <a:cs typeface="Calibri" panose="020F0502020204030204" pitchFamily="34" charset="0"/>
            </a:endParaRPr>
          </a:p>
        </p:txBody>
      </p:sp>
      <p:sp>
        <p:nvSpPr>
          <p:cNvPr id="2" name="TextBox 1"/>
          <p:cNvSpPr txBox="1"/>
          <p:nvPr userDrawn="1"/>
        </p:nvSpPr>
        <p:spPr>
          <a:xfrm>
            <a:off x="1447060" y="5319312"/>
            <a:ext cx="6249879" cy="707886"/>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0" dirty="0">
                <a:solidFill>
                  <a:schemeClr val="bg1"/>
                </a:solidFill>
              </a:rPr>
              <a:t>nca2023.globalchange.gov</a:t>
            </a:r>
          </a:p>
        </p:txBody>
      </p:sp>
      <p:sp>
        <p:nvSpPr>
          <p:cNvPr id="6" name="Text Placeholder 5"/>
          <p:cNvSpPr>
            <a:spLocks noGrp="1"/>
          </p:cNvSpPr>
          <p:nvPr>
            <p:ph type="body" sz="quarter" idx="10" hasCustomPrompt="1"/>
          </p:nvPr>
        </p:nvSpPr>
        <p:spPr>
          <a:xfrm>
            <a:off x="308113" y="4199572"/>
            <a:ext cx="5372053" cy="914400"/>
          </a:xfrm>
        </p:spPr>
        <p:txBody>
          <a:bodyPr>
            <a:normAutofit/>
          </a:bodyPr>
          <a:lstStyle>
            <a:lvl1pPr marL="0" indent="0">
              <a:buNone/>
              <a:defRPr sz="1800" baseline="0">
                <a:solidFill>
                  <a:schemeClr val="bg1"/>
                </a:solidFill>
              </a:defRPr>
            </a:lvl1pPr>
          </a:lstStyle>
          <a:p>
            <a:r>
              <a:rPr lang="en-US" dirty="0"/>
              <a:t>Click to edit chapter </a:t>
            </a:r>
            <a:r>
              <a:rPr lang="en-US" dirty="0" err="1"/>
              <a:t>url</a:t>
            </a:r>
            <a:endParaRPr lang="en-US" dirty="0"/>
          </a:p>
        </p:txBody>
      </p:sp>
      <p:pic>
        <p:nvPicPr>
          <p:cNvPr id="5" name="Picture 4" descr="A black background with white text&#10;&#10;Description automatically generated">
            <a:extLst>
              <a:ext uri="{FF2B5EF4-FFF2-40B4-BE49-F238E27FC236}">
                <a16:creationId xmlns:a16="http://schemas.microsoft.com/office/drawing/2014/main" id="{6B082893-68D0-E2CB-7732-7498A7FC2E47}"/>
              </a:ext>
            </a:extLst>
          </p:cNvPr>
          <p:cNvPicPr>
            <a:picLocks noChangeAspect="1"/>
          </p:cNvPicPr>
          <p:nvPr userDrawn="1"/>
        </p:nvPicPr>
        <p:blipFill>
          <a:blip r:embed="rId2"/>
          <a:stretch>
            <a:fillRect/>
          </a:stretch>
        </p:blipFill>
        <p:spPr>
          <a:xfrm>
            <a:off x="308112" y="412478"/>
            <a:ext cx="2010081" cy="363525"/>
          </a:xfrm>
          <a:prstGeom prst="rect">
            <a:avLst/>
          </a:prstGeom>
        </p:spPr>
      </p:pic>
      <p:grpSp>
        <p:nvGrpSpPr>
          <p:cNvPr id="4" name="Group 3">
            <a:extLst>
              <a:ext uri="{FF2B5EF4-FFF2-40B4-BE49-F238E27FC236}">
                <a16:creationId xmlns:a16="http://schemas.microsoft.com/office/drawing/2014/main" id="{C536F897-1049-B212-9121-15C0183F3DF1}"/>
              </a:ext>
            </a:extLst>
          </p:cNvPr>
          <p:cNvGrpSpPr/>
          <p:nvPr userDrawn="1"/>
        </p:nvGrpSpPr>
        <p:grpSpPr>
          <a:xfrm>
            <a:off x="5974698" y="1769257"/>
            <a:ext cx="2861189" cy="2072968"/>
            <a:chOff x="6282811" y="1524772"/>
            <a:chExt cx="2861189" cy="2072968"/>
          </a:xfrm>
        </p:grpSpPr>
        <p:grpSp>
          <p:nvGrpSpPr>
            <p:cNvPr id="7" name="Group 6">
              <a:extLst>
                <a:ext uri="{FF2B5EF4-FFF2-40B4-BE49-F238E27FC236}">
                  <a16:creationId xmlns:a16="http://schemas.microsoft.com/office/drawing/2014/main" id="{CB1F401A-9369-8706-FDA4-507C36643563}"/>
                </a:ext>
              </a:extLst>
            </p:cNvPr>
            <p:cNvGrpSpPr/>
            <p:nvPr userDrawn="1"/>
          </p:nvGrpSpPr>
          <p:grpSpPr>
            <a:xfrm>
              <a:off x="6639658" y="2127886"/>
              <a:ext cx="2504342" cy="1469854"/>
              <a:chOff x="6639658" y="2127886"/>
              <a:chExt cx="2504342" cy="1469854"/>
            </a:xfrm>
          </p:grpSpPr>
          <p:sp>
            <p:nvSpPr>
              <p:cNvPr id="11" name="Google Shape;35;p30">
                <a:extLst>
                  <a:ext uri="{FF2B5EF4-FFF2-40B4-BE49-F238E27FC236}">
                    <a16:creationId xmlns:a16="http://schemas.microsoft.com/office/drawing/2014/main" id="{081B8427-7BBA-1691-C4BD-9BA00242E1B8}"/>
                  </a:ext>
                </a:extLst>
              </p:cNvPr>
              <p:cNvSpPr txBox="1"/>
              <p:nvPr userDrawn="1"/>
            </p:nvSpPr>
            <p:spPr>
              <a:xfrm>
                <a:off x="7128387" y="2140912"/>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a:t>
                </a:r>
                <a:r>
                  <a:rPr lang="en-US" sz="1600" b="0" i="0" u="none" strike="noStrike" cap="none" dirty="0" err="1">
                    <a:solidFill>
                      <a:schemeClr val="lt1"/>
                    </a:solidFill>
                    <a:latin typeface="Calibri"/>
                    <a:ea typeface="Calibri"/>
                    <a:cs typeface="Calibri"/>
                    <a:sym typeface="Calibri"/>
                  </a:rPr>
                  <a:t>usgcrp</a:t>
                </a:r>
                <a:endParaRPr sz="1600" b="0" i="0" u="none" strike="noStrike" cap="none" dirty="0">
                  <a:solidFill>
                    <a:schemeClr val="lt1"/>
                  </a:solidFill>
                  <a:latin typeface="Calibri"/>
                  <a:ea typeface="Calibri"/>
                  <a:cs typeface="Calibri"/>
                  <a:sym typeface="Calibri"/>
                </a:endParaRPr>
              </a:p>
            </p:txBody>
          </p:sp>
          <p:pic>
            <p:nvPicPr>
              <p:cNvPr id="12" name="Google Shape;38;p30">
                <a:extLst>
                  <a:ext uri="{FF2B5EF4-FFF2-40B4-BE49-F238E27FC236}">
                    <a16:creationId xmlns:a16="http://schemas.microsoft.com/office/drawing/2014/main" id="{2285A719-A539-AEA9-AFF3-CE6F06CDCE34}"/>
                  </a:ext>
                </a:extLst>
              </p:cNvPr>
              <p:cNvPicPr preferRelativeResize="0"/>
              <p:nvPr userDrawn="1"/>
            </p:nvPicPr>
            <p:blipFill rotWithShape="1">
              <a:blip r:embed="rId3">
                <a:alphaModFix/>
              </a:blip>
              <a:srcRect/>
              <a:stretch/>
            </p:blipFill>
            <p:spPr>
              <a:xfrm>
                <a:off x="6639658" y="2127886"/>
                <a:ext cx="361950" cy="361950"/>
              </a:xfrm>
              <a:prstGeom prst="rect">
                <a:avLst/>
              </a:prstGeom>
              <a:noFill/>
              <a:ln w="19050" cap="flat" cmpd="sng">
                <a:solidFill>
                  <a:schemeClr val="lt1"/>
                </a:solidFill>
                <a:prstDash val="solid"/>
                <a:round/>
                <a:headEnd type="none" w="sm" len="sm"/>
                <a:tailEnd type="none" w="sm" len="sm"/>
              </a:ln>
            </p:spPr>
          </p:pic>
          <p:grpSp>
            <p:nvGrpSpPr>
              <p:cNvPr id="16" name="Group 15">
                <a:extLst>
                  <a:ext uri="{FF2B5EF4-FFF2-40B4-BE49-F238E27FC236}">
                    <a16:creationId xmlns:a16="http://schemas.microsoft.com/office/drawing/2014/main" id="{A95B7D30-D23E-ECDC-32D8-238896B9B61E}"/>
                  </a:ext>
                </a:extLst>
              </p:cNvPr>
              <p:cNvGrpSpPr/>
              <p:nvPr userDrawn="1"/>
            </p:nvGrpSpPr>
            <p:grpSpPr>
              <a:xfrm>
                <a:off x="6639658" y="2681838"/>
                <a:ext cx="2504342" cy="915902"/>
                <a:chOff x="6639658" y="2681838"/>
                <a:chExt cx="2504342" cy="915902"/>
              </a:xfrm>
            </p:grpSpPr>
            <p:pic>
              <p:nvPicPr>
                <p:cNvPr id="18" name="Google Shape;36;p30">
                  <a:extLst>
                    <a:ext uri="{FF2B5EF4-FFF2-40B4-BE49-F238E27FC236}">
                      <a16:creationId xmlns:a16="http://schemas.microsoft.com/office/drawing/2014/main" id="{48C0B97E-B801-CBCF-D431-72AC1F4E66C8}"/>
                    </a:ext>
                  </a:extLst>
                </p:cNvPr>
                <p:cNvPicPr preferRelativeResize="0"/>
                <p:nvPr userDrawn="1"/>
              </p:nvPicPr>
              <p:blipFill rotWithShape="1">
                <a:blip r:embed="rId4">
                  <a:alphaModFix/>
                </a:blip>
                <a:srcRect/>
                <a:stretch/>
              </p:blipFill>
              <p:spPr>
                <a:xfrm>
                  <a:off x="6639658" y="2681838"/>
                  <a:ext cx="361950" cy="361950"/>
                </a:xfrm>
                <a:prstGeom prst="rect">
                  <a:avLst/>
                </a:prstGeom>
                <a:noFill/>
                <a:ln w="19050" cap="flat" cmpd="sng">
                  <a:solidFill>
                    <a:schemeClr val="lt1"/>
                  </a:solidFill>
                  <a:prstDash val="solid"/>
                  <a:round/>
                  <a:headEnd type="none" w="sm" len="sm"/>
                  <a:tailEnd type="none" w="sm" len="sm"/>
                </a:ln>
              </p:spPr>
            </p:pic>
            <p:pic>
              <p:nvPicPr>
                <p:cNvPr id="19" name="Google Shape;37;p30">
                  <a:extLst>
                    <a:ext uri="{FF2B5EF4-FFF2-40B4-BE49-F238E27FC236}">
                      <a16:creationId xmlns:a16="http://schemas.microsoft.com/office/drawing/2014/main" id="{BE6626BA-B849-4598-68FF-D8E234D742FD}"/>
                    </a:ext>
                  </a:extLst>
                </p:cNvPr>
                <p:cNvPicPr preferRelativeResize="0"/>
                <p:nvPr userDrawn="1"/>
              </p:nvPicPr>
              <p:blipFill rotWithShape="1">
                <a:blip r:embed="rId5">
                  <a:alphaModFix/>
                </a:blip>
                <a:srcRect/>
                <a:stretch/>
              </p:blipFill>
              <p:spPr>
                <a:xfrm>
                  <a:off x="6639658" y="3235790"/>
                  <a:ext cx="361950" cy="361950"/>
                </a:xfrm>
                <a:prstGeom prst="rect">
                  <a:avLst/>
                </a:prstGeom>
                <a:noFill/>
                <a:ln w="19050" cap="flat" cmpd="sng">
                  <a:solidFill>
                    <a:schemeClr val="lt1"/>
                  </a:solidFill>
                  <a:prstDash val="solid"/>
                  <a:round/>
                  <a:headEnd type="none" w="sm" len="sm"/>
                  <a:tailEnd type="none" w="sm" len="sm"/>
                </a:ln>
              </p:spPr>
            </p:pic>
            <p:sp>
              <p:nvSpPr>
                <p:cNvPr id="20" name="Google Shape;39;p30">
                  <a:extLst>
                    <a:ext uri="{FF2B5EF4-FFF2-40B4-BE49-F238E27FC236}">
                      <a16:creationId xmlns:a16="http://schemas.microsoft.com/office/drawing/2014/main" id="{6121FF27-7C37-AF4B-AF17-B21F2A65ADF6}"/>
                    </a:ext>
                  </a:extLst>
                </p:cNvPr>
                <p:cNvSpPr txBox="1"/>
                <p:nvPr userDrawn="1"/>
              </p:nvSpPr>
              <p:spPr>
                <a:xfrm>
                  <a:off x="7128387" y="2688351"/>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err="1">
                      <a:solidFill>
                        <a:schemeClr val="lt1"/>
                      </a:solidFill>
                      <a:latin typeface="Calibri"/>
                      <a:ea typeface="Calibri"/>
                      <a:cs typeface="Calibri"/>
                      <a:sym typeface="Calibri"/>
                    </a:rPr>
                    <a:t>usgcrp</a:t>
                  </a:r>
                  <a:endParaRPr sz="1200" b="0" i="0" u="none" strike="noStrike" cap="none" dirty="0">
                    <a:solidFill>
                      <a:schemeClr val="lt1"/>
                    </a:solidFill>
                    <a:latin typeface="Calibri"/>
                    <a:ea typeface="Calibri"/>
                    <a:cs typeface="Calibri"/>
                    <a:sym typeface="Calibri"/>
                  </a:endParaRPr>
                </a:p>
              </p:txBody>
            </p:sp>
            <p:sp>
              <p:nvSpPr>
                <p:cNvPr id="21" name="Google Shape;40;p30">
                  <a:extLst>
                    <a:ext uri="{FF2B5EF4-FFF2-40B4-BE49-F238E27FC236}">
                      <a16:creationId xmlns:a16="http://schemas.microsoft.com/office/drawing/2014/main" id="{07E26245-E765-4DAB-9FBE-B088797AB1E9}"/>
                    </a:ext>
                  </a:extLst>
                </p:cNvPr>
                <p:cNvSpPr txBox="1"/>
                <p:nvPr userDrawn="1"/>
              </p:nvSpPr>
              <p:spPr>
                <a:xfrm>
                  <a:off x="7128387" y="3235790"/>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err="1">
                      <a:solidFill>
                        <a:schemeClr val="lt1"/>
                      </a:solidFill>
                      <a:latin typeface="Calibri"/>
                      <a:ea typeface="Calibri"/>
                      <a:cs typeface="Calibri"/>
                      <a:sym typeface="Calibri"/>
                    </a:rPr>
                    <a:t>GlobalChange.gov</a:t>
                  </a:r>
                  <a:endParaRPr sz="1800" b="0" i="0" u="none" strike="noStrike" cap="none" dirty="0">
                    <a:solidFill>
                      <a:srgbClr val="000000"/>
                    </a:solidFill>
                    <a:latin typeface="Arial"/>
                    <a:ea typeface="Arial"/>
                    <a:cs typeface="Arial"/>
                    <a:sym typeface="Arial"/>
                  </a:endParaRPr>
                </a:p>
              </p:txBody>
            </p:sp>
          </p:grpSp>
        </p:grpSp>
        <p:sp>
          <p:nvSpPr>
            <p:cNvPr id="8" name="Google Shape;41;p30">
              <a:extLst>
                <a:ext uri="{FF2B5EF4-FFF2-40B4-BE49-F238E27FC236}">
                  <a16:creationId xmlns:a16="http://schemas.microsoft.com/office/drawing/2014/main" id="{25BE891C-2FDA-A1E6-D557-BFCA4DB28923}"/>
                </a:ext>
              </a:extLst>
            </p:cNvPr>
            <p:cNvSpPr txBox="1"/>
            <p:nvPr userDrawn="1"/>
          </p:nvSpPr>
          <p:spPr>
            <a:xfrm>
              <a:off x="6282811" y="1524772"/>
              <a:ext cx="2861189" cy="41655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Connect with USGCRP:</a:t>
              </a:r>
              <a:endParaRPr sz="1800" b="0" i="0" u="none" strike="noStrike" cap="none" dirty="0">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19098662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530860-5D58-5042-BB93-C7592BB8BF8A}"/>
              </a:ext>
            </a:extLst>
          </p:cNvPr>
          <p:cNvSpPr/>
          <p:nvPr userDrawn="1"/>
        </p:nvSpPr>
        <p:spPr>
          <a:xfrm>
            <a:off x="-1" y="296289"/>
            <a:ext cx="9144001" cy="1982454"/>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prstClr val="white"/>
              </a:solidFill>
            </a:endParaRP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404555"/>
            <a:ext cx="6397487" cy="461665"/>
          </a:xfrm>
          <a:prstGeom prst="rect">
            <a:avLst/>
          </a:prstGeom>
        </p:spPr>
        <p:txBody>
          <a:bodyPr wrap="square">
            <a:spAutoFit/>
          </a:bodyPr>
          <a:lstStyle/>
          <a:p>
            <a:r>
              <a:rPr lang="en-US" sz="2400" b="1" dirty="0">
                <a:solidFill>
                  <a:prstClr val="white"/>
                </a:solidFill>
                <a:cs typeface="Calibri" panose="020F0502020204030204" pitchFamily="34" charset="0"/>
              </a:rPr>
              <a:t>FIFTH NATIONAL CLIMATE ASSESSMENT</a:t>
            </a:r>
          </a:p>
        </p:txBody>
      </p:sp>
      <p:sp>
        <p:nvSpPr>
          <p:cNvPr id="11" name="Text Placeholder 10"/>
          <p:cNvSpPr>
            <a:spLocks noGrp="1"/>
          </p:cNvSpPr>
          <p:nvPr>
            <p:ph type="body" sz="quarter" idx="15" hasCustomPrompt="1"/>
          </p:nvPr>
        </p:nvSpPr>
        <p:spPr>
          <a:xfrm>
            <a:off x="307975" y="938205"/>
            <a:ext cx="6070600" cy="384175"/>
          </a:xfrm>
        </p:spPr>
        <p:txBody>
          <a:bodyPr anchor="ctr">
            <a:normAutofit/>
          </a:bodyPr>
          <a:lstStyle>
            <a:lvl1pPr marL="0" indent="0">
              <a:buNone/>
              <a:defRPr sz="1800" b="1" i="1" baseline="0">
                <a:solidFill>
                  <a:schemeClr val="bg1"/>
                </a:solidFill>
              </a:defRPr>
            </a:lvl1pPr>
          </a:lstStyle>
          <a:p>
            <a:pPr lvl="0"/>
            <a:r>
              <a:rPr lang="en-US" dirty="0"/>
              <a:t>Click to enter Chapter # | Chapter Title</a:t>
            </a:r>
          </a:p>
        </p:txBody>
      </p:sp>
      <p:sp>
        <p:nvSpPr>
          <p:cNvPr id="3" name="Subtitle 2"/>
          <p:cNvSpPr>
            <a:spLocks noGrp="1"/>
          </p:cNvSpPr>
          <p:nvPr>
            <p:ph type="subTitle" idx="1" hasCustomPrompt="1"/>
          </p:nvPr>
        </p:nvSpPr>
        <p:spPr>
          <a:xfrm>
            <a:off x="307975" y="1497134"/>
            <a:ext cx="6070600" cy="497082"/>
          </a:xfrm>
        </p:spPr>
        <p:txBody>
          <a:bodyPr>
            <a:normAutofit/>
          </a:bodyPr>
          <a:lstStyle>
            <a:lvl1pPr marL="0" indent="0" algn="l">
              <a:buNone/>
              <a:defRPr sz="16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enter Presenter’s Name |  Affiliation |  Date</a:t>
            </a:r>
          </a:p>
        </p:txBody>
      </p:sp>
      <p:pic>
        <p:nvPicPr>
          <p:cNvPr id="4" name="Picture 3" descr="A person carrying a solar panel&#10;&#10;Description automatically generated">
            <a:extLst>
              <a:ext uri="{FF2B5EF4-FFF2-40B4-BE49-F238E27FC236}">
                <a16:creationId xmlns:a16="http://schemas.microsoft.com/office/drawing/2014/main" id="{3187A6B5-3669-BC92-7F1C-77899804C888}"/>
              </a:ext>
            </a:extLst>
          </p:cNvPr>
          <p:cNvPicPr>
            <a:picLocks noChangeAspect="1"/>
          </p:cNvPicPr>
          <p:nvPr userDrawn="1"/>
        </p:nvPicPr>
        <p:blipFill rotWithShape="1">
          <a:blip r:embed="rId2"/>
          <a:srcRect t="16464" b="6598"/>
          <a:stretch/>
        </p:blipFill>
        <p:spPr>
          <a:xfrm>
            <a:off x="2" y="2168972"/>
            <a:ext cx="9143999" cy="4689025"/>
          </a:xfrm>
          <a:prstGeom prst="rect">
            <a:avLst/>
          </a:prstGeom>
        </p:spPr>
      </p:pic>
      <p:pic>
        <p:nvPicPr>
          <p:cNvPr id="6" name="Picture 5">
            <a:extLst>
              <a:ext uri="{FF2B5EF4-FFF2-40B4-BE49-F238E27FC236}">
                <a16:creationId xmlns:a16="http://schemas.microsoft.com/office/drawing/2014/main" id="{1255BB0F-115A-A44B-010A-C9F2EAB9F186}"/>
              </a:ext>
            </a:extLst>
          </p:cNvPr>
          <p:cNvPicPr>
            <a:picLocks noChangeAspect="1"/>
          </p:cNvPicPr>
          <p:nvPr userDrawn="1"/>
        </p:nvPicPr>
        <p:blipFill rotWithShape="1">
          <a:blip r:embed="rId3"/>
          <a:srcRect t="12065"/>
          <a:stretch/>
        </p:blipFill>
        <p:spPr>
          <a:xfrm>
            <a:off x="-3" y="1"/>
            <a:ext cx="9143999" cy="317176"/>
          </a:xfrm>
          <a:prstGeom prst="rect">
            <a:avLst/>
          </a:prstGeom>
        </p:spPr>
      </p:pic>
    </p:spTree>
    <p:extLst>
      <p:ext uri="{BB962C8B-B14F-4D97-AF65-F5344CB8AC3E}">
        <p14:creationId xmlns:p14="http://schemas.microsoft.com/office/powerpoint/2010/main" val="2290240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9"/>
          <p:cNvSpPr>
            <a:spLocks noGrp="1"/>
          </p:cNvSpPr>
          <p:nvPr>
            <p:ph type="body" sz="quarter" idx="10" hasCustomPrompt="1"/>
          </p:nvPr>
        </p:nvSpPr>
        <p:spPr>
          <a:xfrm>
            <a:off x="2938272" y="582895"/>
            <a:ext cx="5577078" cy="1302101"/>
          </a:xfrm>
        </p:spPr>
        <p:txBody>
          <a:bodyPr anchor="ctr">
            <a:normAutofit/>
          </a:bodyPr>
          <a:lstStyle>
            <a:lvl1pPr marL="0" indent="0">
              <a:buNone/>
              <a:defRPr sz="3600" baseline="0">
                <a:solidFill>
                  <a:srgbClr val="026393"/>
                </a:solidFill>
                <a:latin typeface="+mj-lt"/>
              </a:defRPr>
            </a:lvl1pPr>
          </a:lstStyle>
          <a:p>
            <a:pPr lvl="0"/>
            <a:r>
              <a:rPr lang="en-US" dirty="0"/>
              <a:t>Click to edit Key Message Title</a:t>
            </a:r>
          </a:p>
        </p:txBody>
      </p:sp>
      <p:sp>
        <p:nvSpPr>
          <p:cNvPr id="9" name="Content Placeholder 2"/>
          <p:cNvSpPr>
            <a:spLocks noGrp="1"/>
          </p:cNvSpPr>
          <p:nvPr>
            <p:ph idx="13" hasCustomPrompt="1"/>
          </p:nvPr>
        </p:nvSpPr>
        <p:spPr>
          <a:xfrm>
            <a:off x="628650" y="2441359"/>
            <a:ext cx="7886700" cy="3735603"/>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grpSp>
        <p:nvGrpSpPr>
          <p:cNvPr id="12" name="Group 11">
            <a:extLst>
              <a:ext uri="{FF2B5EF4-FFF2-40B4-BE49-F238E27FC236}">
                <a16:creationId xmlns:a16="http://schemas.microsoft.com/office/drawing/2014/main" id="{CB411764-5EC6-0641-F9FB-DE1C4B9A54B6}"/>
              </a:ext>
            </a:extLst>
          </p:cNvPr>
          <p:cNvGrpSpPr/>
          <p:nvPr userDrawn="1"/>
        </p:nvGrpSpPr>
        <p:grpSpPr>
          <a:xfrm>
            <a:off x="365760" y="413691"/>
            <a:ext cx="2182368" cy="1221956"/>
            <a:chOff x="365760" y="413691"/>
            <a:chExt cx="2182368" cy="1221956"/>
          </a:xfrm>
        </p:grpSpPr>
        <p:sp>
          <p:nvSpPr>
            <p:cNvPr id="3" name="Rectangle 2">
              <a:extLst>
                <a:ext uri="{FF2B5EF4-FFF2-40B4-BE49-F238E27FC236}">
                  <a16:creationId xmlns:a16="http://schemas.microsoft.com/office/drawing/2014/main" id="{49D71220-2A86-9D8E-68EC-22A0032909C9}"/>
                </a:ext>
              </a:extLst>
            </p:cNvPr>
            <p:cNvSpPr/>
            <p:nvPr userDrawn="1"/>
          </p:nvSpPr>
          <p:spPr>
            <a:xfrm>
              <a:off x="426720" y="1370471"/>
              <a:ext cx="2121408" cy="265176"/>
            </a:xfrm>
            <a:prstGeom prst="rect">
              <a:avLst/>
            </a:prstGeom>
            <a:solidFill>
              <a:srgbClr val="0263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Rectangle 3">
              <a:extLst>
                <a:ext uri="{FF2B5EF4-FFF2-40B4-BE49-F238E27FC236}">
                  <a16:creationId xmlns:a16="http://schemas.microsoft.com/office/drawing/2014/main" id="{603999E0-E9D3-1B41-49E7-12A96378E65F}"/>
                </a:ext>
              </a:extLst>
            </p:cNvPr>
            <p:cNvSpPr/>
            <p:nvPr userDrawn="1"/>
          </p:nvSpPr>
          <p:spPr>
            <a:xfrm>
              <a:off x="426720" y="1092494"/>
              <a:ext cx="1414272" cy="265176"/>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TextBox 5">
              <a:extLst>
                <a:ext uri="{FF2B5EF4-FFF2-40B4-BE49-F238E27FC236}">
                  <a16:creationId xmlns:a16="http://schemas.microsoft.com/office/drawing/2014/main" id="{D029613D-3C8A-8794-8D2A-5AF946E76795}"/>
                </a:ext>
              </a:extLst>
            </p:cNvPr>
            <p:cNvSpPr txBox="1"/>
            <p:nvPr userDrawn="1"/>
          </p:nvSpPr>
          <p:spPr>
            <a:xfrm>
              <a:off x="365760" y="413691"/>
              <a:ext cx="1487424" cy="707886"/>
            </a:xfrm>
            <a:prstGeom prst="rect">
              <a:avLst/>
            </a:prstGeom>
            <a:noFill/>
          </p:spPr>
          <p:txBody>
            <a:bodyPr wrap="square" rtlCol="0">
              <a:spAutoFit/>
            </a:bodyPr>
            <a:lstStyle/>
            <a:p>
              <a:pPr algn="l"/>
              <a:r>
                <a:rPr lang="en-US" sz="2000" b="0" dirty="0">
                  <a:solidFill>
                    <a:srgbClr val="026393"/>
                  </a:solidFill>
                </a:rPr>
                <a:t>KEY </a:t>
              </a:r>
            </a:p>
            <a:p>
              <a:pPr algn="l"/>
              <a:r>
                <a:rPr lang="en-US" sz="2000" b="0" dirty="0">
                  <a:solidFill>
                    <a:srgbClr val="026393"/>
                  </a:solidFill>
                </a:rPr>
                <a:t>MESSAGE</a:t>
              </a:r>
            </a:p>
          </p:txBody>
        </p:sp>
      </p:grpSp>
      <p:sp>
        <p:nvSpPr>
          <p:cNvPr id="14" name="Content Placeholder 13">
            <a:extLst>
              <a:ext uri="{FF2B5EF4-FFF2-40B4-BE49-F238E27FC236}">
                <a16:creationId xmlns:a16="http://schemas.microsoft.com/office/drawing/2014/main" id="{0EADC9E4-3C3D-8C39-9C39-DF210A13A2B5}"/>
              </a:ext>
            </a:extLst>
          </p:cNvPr>
          <p:cNvSpPr>
            <a:spLocks noGrp="1"/>
          </p:cNvSpPr>
          <p:nvPr>
            <p:ph sz="quarter" idx="14" hasCustomPrompt="1"/>
          </p:nvPr>
        </p:nvSpPr>
        <p:spPr>
          <a:xfrm>
            <a:off x="1920144" y="501478"/>
            <a:ext cx="573088" cy="774700"/>
          </a:xfrm>
        </p:spPr>
        <p:txBody>
          <a:bodyPr>
            <a:noAutofit/>
          </a:bodyPr>
          <a:lstStyle>
            <a:lvl1pPr marL="0" indent="0" algn="ctr">
              <a:buNone/>
              <a:defRPr sz="7200">
                <a:solidFill>
                  <a:srgbClr val="02639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14  |  Fifth National Climate Assessment  |  nca2023.globalchange.gov</a:t>
            </a:r>
          </a:p>
        </p:txBody>
      </p:sp>
    </p:spTree>
    <p:extLst>
      <p:ext uri="{BB962C8B-B14F-4D97-AF65-F5344CB8AC3E}">
        <p14:creationId xmlns:p14="http://schemas.microsoft.com/office/powerpoint/2010/main" val="1051106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628650" y="432122"/>
            <a:ext cx="7886700" cy="4636918"/>
          </a:xfrm>
        </p:spPr>
        <p:txBody>
          <a:bodyPr anchor="t"/>
          <a:lstStyle>
            <a:lvl1pPr marL="0" indent="0" algn="l">
              <a:buNone/>
              <a:defRPr>
                <a:solidFill>
                  <a:schemeClr val="bg1"/>
                </a:solidFill>
              </a:defRPr>
            </a:lvl1pPr>
          </a:lstStyle>
          <a:p>
            <a:pPr lvl="0"/>
            <a:r>
              <a:rPr lang="en-US" dirty="0"/>
              <a:t>Edit Master text styles</a:t>
            </a:r>
          </a:p>
        </p:txBody>
      </p:sp>
      <p:sp>
        <p:nvSpPr>
          <p:cNvPr id="2" name="Title 1"/>
          <p:cNvSpPr>
            <a:spLocks noGrp="1"/>
          </p:cNvSpPr>
          <p:nvPr>
            <p:ph type="title" hasCustomPrompt="1"/>
          </p:nvPr>
        </p:nvSpPr>
        <p:spPr>
          <a:xfrm>
            <a:off x="628650" y="5221422"/>
            <a:ext cx="7886700" cy="918121"/>
          </a:xfrm>
          <a:noFill/>
          <a:ln w="19050">
            <a:noFill/>
          </a:ln>
        </p:spPr>
        <p:txBody>
          <a:bodyPr anchor="b">
            <a:normAutofit/>
          </a:bodyPr>
          <a:lstStyle>
            <a:lvl1pPr algn="ctr">
              <a:defRPr sz="2400" b="1" baseline="0">
                <a:solidFill>
                  <a:schemeClr val="tx1"/>
                </a:solidFill>
                <a:latin typeface="+mn-lt"/>
              </a:defRPr>
            </a:lvl1pPr>
          </a:lstStyle>
          <a:p>
            <a:r>
              <a:rPr lang="en-US" dirty="0"/>
              <a:t>Click to edit figure intent</a:t>
            </a:r>
          </a:p>
        </p:txBody>
      </p:sp>
      <p:sp>
        <p:nvSpPr>
          <p:cNvPr id="8" name="Rectangle 7">
            <a:extLst>
              <a:ext uri="{FF2B5EF4-FFF2-40B4-BE49-F238E27FC236}">
                <a16:creationId xmlns:a16="http://schemas.microsoft.com/office/drawing/2014/main" id="{8E431342-E439-F90A-192E-1C8A823E5A4C}"/>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09B0279-6CDB-1330-A56E-B3CDAB4AE4F9}"/>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14  |  Fifth National Climate Assessment  |  nca2023.globalchange.gov</a:t>
            </a:r>
          </a:p>
        </p:txBody>
      </p:sp>
    </p:spTree>
    <p:extLst>
      <p:ext uri="{BB962C8B-B14F-4D97-AF65-F5344CB8AC3E}">
        <p14:creationId xmlns:p14="http://schemas.microsoft.com/office/powerpoint/2010/main" val="4120928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tic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3633848" y="457200"/>
            <a:ext cx="5225143" cy="5741719"/>
          </a:xfrm>
        </p:spPr>
        <p:txBody>
          <a:bodyPr anchor="t"/>
          <a:lstStyle>
            <a:lvl1pPr marL="0" indent="0" algn="l">
              <a:buNone/>
              <a:defRPr>
                <a:solidFill>
                  <a:schemeClr val="bg1"/>
                </a:solidFill>
              </a:defRPr>
            </a:lvl1pPr>
          </a:lstStyle>
          <a:p>
            <a:pPr lvl="0"/>
            <a:r>
              <a:rPr lang="en-US"/>
              <a:t>Edit Master text styles</a:t>
            </a:r>
          </a:p>
        </p:txBody>
      </p:sp>
      <p:sp>
        <p:nvSpPr>
          <p:cNvPr id="2" name="Title 1"/>
          <p:cNvSpPr>
            <a:spLocks noGrp="1"/>
          </p:cNvSpPr>
          <p:nvPr>
            <p:ph type="title" hasCustomPrompt="1"/>
          </p:nvPr>
        </p:nvSpPr>
        <p:spPr>
          <a:xfrm>
            <a:off x="446961" y="457200"/>
            <a:ext cx="2949178" cy="1600200"/>
          </a:xfrm>
          <a:noFill/>
          <a:ln w="19050">
            <a:noFill/>
          </a:ln>
        </p:spPr>
        <p:txBody>
          <a:bodyPr anchor="b">
            <a:normAutofit/>
          </a:bodyPr>
          <a:lstStyle>
            <a:lvl1pPr>
              <a:defRPr sz="2400" b="1" baseline="0">
                <a:solidFill>
                  <a:schemeClr val="tx1"/>
                </a:solidFill>
                <a:latin typeface="+mn-lt"/>
              </a:defRPr>
            </a:lvl1pPr>
          </a:lstStyle>
          <a:p>
            <a:r>
              <a:rPr lang="en-US" dirty="0"/>
              <a:t>Click to edit figure intent</a:t>
            </a:r>
          </a:p>
        </p:txBody>
      </p:sp>
      <p:sp>
        <p:nvSpPr>
          <p:cNvPr id="7" name="Rectangle 6">
            <a:extLst>
              <a:ext uri="{FF2B5EF4-FFF2-40B4-BE49-F238E27FC236}">
                <a16:creationId xmlns:a16="http://schemas.microsoft.com/office/drawing/2014/main" id="{3285F582-D022-5B56-437E-4C8EB2A796D2}"/>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2AFEDEC-877C-393A-6DD7-DA9E10454877}"/>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a:t>
            </a:r>
            <a:r>
              <a:rPr lang="en-US" sz="1200" b="1" dirty="0">
                <a:solidFill>
                  <a:schemeClr val="bg1"/>
                </a:solidFill>
              </a:rPr>
              <a:t>14</a:t>
            </a:r>
            <a:r>
              <a:rPr lang="en-US" sz="1200" dirty="0">
                <a:solidFill>
                  <a:schemeClr val="bg1"/>
                </a:solidFill>
              </a:rPr>
              <a:t>  |  Fifth National Climate Assessment  |  nca2023.globalchange.gov</a:t>
            </a:r>
          </a:p>
        </p:txBody>
      </p:sp>
    </p:spTree>
    <p:extLst>
      <p:ext uri="{BB962C8B-B14F-4D97-AF65-F5344CB8AC3E}">
        <p14:creationId xmlns:p14="http://schemas.microsoft.com/office/powerpoint/2010/main" val="2522371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Team">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353313"/>
            <a:ext cx="7886700" cy="4762690"/>
          </a:xfrm>
        </p:spPr>
        <p:txBody>
          <a:bodyPr numCol="2" spcCol="182880">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a:t>
            </a:r>
            <a:r>
              <a:rPr lang="en-US" sz="1200" b="1" dirty="0">
                <a:solidFill>
                  <a:schemeClr val="bg1"/>
                </a:solidFill>
              </a:rPr>
              <a:t>14</a:t>
            </a:r>
            <a:r>
              <a:rPr lang="en-US" sz="1200" dirty="0">
                <a:solidFill>
                  <a:schemeClr val="bg1"/>
                </a:solidFill>
              </a:rPr>
              <a:t>  |  Fifth National Climate Assessment  |  nca2023.globalchange.gov</a:t>
            </a:r>
          </a:p>
        </p:txBody>
      </p:sp>
      <p:sp>
        <p:nvSpPr>
          <p:cNvPr id="15" name="TextBox 14">
            <a:extLst>
              <a:ext uri="{FF2B5EF4-FFF2-40B4-BE49-F238E27FC236}">
                <a16:creationId xmlns:a16="http://schemas.microsoft.com/office/drawing/2014/main" id="{616A732D-BBB5-511D-0133-CD4B8C1AB67C}"/>
              </a:ext>
            </a:extLst>
          </p:cNvPr>
          <p:cNvSpPr txBox="1"/>
          <p:nvPr userDrawn="1"/>
        </p:nvSpPr>
        <p:spPr>
          <a:xfrm>
            <a:off x="628650" y="377952"/>
            <a:ext cx="7886700" cy="707886"/>
          </a:xfrm>
          <a:prstGeom prst="rect">
            <a:avLst/>
          </a:prstGeom>
          <a:noFill/>
        </p:spPr>
        <p:txBody>
          <a:bodyPr wrap="square" rtlCol="0">
            <a:spAutoFit/>
          </a:bodyPr>
          <a:lstStyle/>
          <a:p>
            <a:r>
              <a:rPr lang="en-US" sz="4000" b="0" dirty="0">
                <a:solidFill>
                  <a:srgbClr val="026393"/>
                </a:solidFill>
                <a:latin typeface="+mj-lt"/>
              </a:rPr>
              <a:t>Chapter Team</a:t>
            </a:r>
          </a:p>
        </p:txBody>
      </p:sp>
    </p:spTree>
    <p:extLst>
      <p:ext uri="{BB962C8B-B14F-4D97-AF65-F5344CB8AC3E}">
        <p14:creationId xmlns:p14="http://schemas.microsoft.com/office/powerpoint/2010/main" val="2474721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14  |  Fifth National Climate Assessment  |  nca2023.globalchange.gov</a:t>
            </a:r>
          </a:p>
        </p:txBody>
      </p:sp>
      <p:sp>
        <p:nvSpPr>
          <p:cNvPr id="2" name="Text Placeholder 9">
            <a:extLst>
              <a:ext uri="{FF2B5EF4-FFF2-40B4-BE49-F238E27FC236}">
                <a16:creationId xmlns:a16="http://schemas.microsoft.com/office/drawing/2014/main" id="{BC10BA22-F939-CDBA-450C-BE7FBC46CC01}"/>
              </a:ext>
            </a:extLst>
          </p:cNvPr>
          <p:cNvSpPr>
            <a:spLocks noGrp="1"/>
          </p:cNvSpPr>
          <p:nvPr>
            <p:ph type="body" sz="quarter" idx="10" hasCustomPrompt="1"/>
          </p:nvPr>
        </p:nvSpPr>
        <p:spPr>
          <a:xfrm>
            <a:off x="409074" y="3843453"/>
            <a:ext cx="7793455" cy="1302101"/>
          </a:xfrm>
        </p:spPr>
        <p:txBody>
          <a:bodyPr anchor="ctr">
            <a:normAutofit/>
          </a:bodyPr>
          <a:lstStyle>
            <a:lvl1pPr marL="0" indent="0">
              <a:buNone/>
              <a:defRPr sz="4400" baseline="0">
                <a:solidFill>
                  <a:srgbClr val="026393"/>
                </a:solidFill>
                <a:latin typeface="+mj-lt"/>
              </a:defRPr>
            </a:lvl1pPr>
          </a:lstStyle>
          <a:p>
            <a:pPr lvl="0"/>
            <a:r>
              <a:rPr lang="en-US" dirty="0"/>
              <a:t>Click to edit Section Header</a:t>
            </a:r>
          </a:p>
        </p:txBody>
      </p:sp>
    </p:spTree>
    <p:extLst>
      <p:ext uri="{BB962C8B-B14F-4D97-AF65-F5344CB8AC3E}">
        <p14:creationId xmlns:p14="http://schemas.microsoft.com/office/powerpoint/2010/main" val="1665485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9"/>
          <p:cNvSpPr>
            <a:spLocks noGrp="1"/>
          </p:cNvSpPr>
          <p:nvPr>
            <p:ph type="body" sz="quarter" idx="10" hasCustomPrompt="1"/>
          </p:nvPr>
        </p:nvSpPr>
        <p:spPr>
          <a:xfrm>
            <a:off x="628650" y="582895"/>
            <a:ext cx="7886700" cy="1302101"/>
          </a:xfrm>
        </p:spPr>
        <p:txBody>
          <a:bodyPr anchor="ctr">
            <a:normAutofit/>
          </a:bodyPr>
          <a:lstStyle>
            <a:lvl1pPr marL="0" indent="0">
              <a:buNone/>
              <a:defRPr sz="3600" baseline="0">
                <a:solidFill>
                  <a:srgbClr val="026393"/>
                </a:solidFill>
                <a:latin typeface="+mj-lt"/>
              </a:defRPr>
            </a:lvl1pPr>
          </a:lstStyle>
          <a:p>
            <a:pPr lvl="0"/>
            <a:r>
              <a:rPr lang="en-US" dirty="0"/>
              <a:t>Click to edit title</a:t>
            </a:r>
          </a:p>
        </p:txBody>
      </p:sp>
      <p:sp>
        <p:nvSpPr>
          <p:cNvPr id="9" name="Content Placeholder 2"/>
          <p:cNvSpPr>
            <a:spLocks noGrp="1"/>
          </p:cNvSpPr>
          <p:nvPr>
            <p:ph idx="13" hasCustomPrompt="1"/>
          </p:nvPr>
        </p:nvSpPr>
        <p:spPr>
          <a:xfrm>
            <a:off x="628650" y="2105527"/>
            <a:ext cx="7886700" cy="4071436"/>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14  |  Fifth National Climate Assessment  |  nca2023.globalchange.gov</a:t>
            </a:r>
          </a:p>
        </p:txBody>
      </p:sp>
    </p:spTree>
    <p:extLst>
      <p:ext uri="{BB962C8B-B14F-4D97-AF65-F5344CB8AC3E}">
        <p14:creationId xmlns:p14="http://schemas.microsoft.com/office/powerpoint/2010/main" val="15748041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2672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0" hasCustomPrompt="1"/>
          </p:nvPr>
        </p:nvSpPr>
        <p:spPr>
          <a:xfrm>
            <a:off x="426720" y="413691"/>
            <a:ext cx="8088630" cy="1221956"/>
          </a:xfrm>
        </p:spPr>
        <p:txBody>
          <a:bodyPr anchor="ctr">
            <a:normAutofit/>
          </a:bodyPr>
          <a:lstStyle>
            <a:lvl1pPr marL="0" indent="0">
              <a:buNone/>
              <a:defRPr sz="3600">
                <a:solidFill>
                  <a:srgbClr val="026393"/>
                </a:solidFill>
                <a:latin typeface="+mj-lt"/>
              </a:defRPr>
            </a:lvl1pPr>
          </a:lstStyle>
          <a:p>
            <a:pPr lvl="0"/>
            <a:r>
              <a:rPr lang="en-US" dirty="0"/>
              <a:t>Click to edit title</a:t>
            </a:r>
          </a:p>
        </p:txBody>
      </p:sp>
      <p:sp>
        <p:nvSpPr>
          <p:cNvPr id="15" name="Rectangle 14">
            <a:extLst>
              <a:ext uri="{FF2B5EF4-FFF2-40B4-BE49-F238E27FC236}">
                <a16:creationId xmlns:a16="http://schemas.microsoft.com/office/drawing/2014/main" id="{79D0DD83-D4ED-FB6B-AC6B-701A8FA57511}"/>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28A5234-F013-5CF0-FBAD-852AC47C504A}"/>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14  |  Fifth National Climate Assessment  |  nca2023.globalchange.gov</a:t>
            </a:r>
          </a:p>
        </p:txBody>
      </p:sp>
    </p:spTree>
    <p:extLst>
      <p:ext uri="{BB962C8B-B14F-4D97-AF65-F5344CB8AC3E}">
        <p14:creationId xmlns:p14="http://schemas.microsoft.com/office/powerpoint/2010/main" val="301666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hape 14">
            <a:extLst>
              <a:ext uri="{FF2B5EF4-FFF2-40B4-BE49-F238E27FC236}">
                <a16:creationId xmlns:a16="http://schemas.microsoft.com/office/drawing/2014/main" id="{6DB39B50-A37F-8D49-8561-48BB1F8AA68E}"/>
              </a:ext>
            </a:extLst>
          </p:cNvPr>
          <p:cNvSpPr txBox="1"/>
          <p:nvPr userDrawn="1"/>
        </p:nvSpPr>
        <p:spPr>
          <a:xfrm>
            <a:off x="7337686" y="6543675"/>
            <a:ext cx="1745990" cy="244474"/>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200" b="0" i="0" u="none" strike="noStrike" cap="none" baseline="0">
                <a:solidFill>
                  <a:schemeClr val="bg1"/>
                </a:solidFill>
                <a:latin typeface="Calibri"/>
                <a:ea typeface="Calibri"/>
                <a:cs typeface="Calibri"/>
                <a:sym typeface="Calibri"/>
              </a:rPr>
              <a:pPr marL="0" marR="0" lvl="0" indent="0" algn="r" rtl="0">
                <a:spcBef>
                  <a:spcPts val="0"/>
                </a:spcBef>
                <a:spcAft>
                  <a:spcPts val="0"/>
                </a:spcAft>
                <a:buSzPct val="25000"/>
                <a:buNone/>
              </a:pPr>
              <a:t>‹#›</a:t>
            </a:fld>
            <a:endParaRPr lang="en-US" sz="1200" b="0" i="0" u="none" strike="noStrike" cap="none" baseline="0" dirty="0">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3187566361"/>
      </p:ext>
    </p:extLst>
  </p:cSld>
  <p:clrMap bg1="lt1" tx1="dk1" bg2="lt2" tx2="dk2" accent1="accent1" accent2="accent2" accent3="accent3" accent4="accent4" accent5="accent5" accent6="accent6" hlink="hlink" folHlink="folHlink"/>
  <p:sldLayoutIdLst>
    <p:sldLayoutId id="2147483683" r:id="rId1"/>
    <p:sldLayoutId id="2147483682" r:id="rId2"/>
    <p:sldLayoutId id="2147483677" r:id="rId3"/>
    <p:sldLayoutId id="2147483675" r:id="rId4"/>
    <p:sldLayoutId id="2147483669" r:id="rId5"/>
    <p:sldLayoutId id="2147483680" r:id="rId6"/>
    <p:sldLayoutId id="2147483685" r:id="rId7"/>
    <p:sldLayoutId id="2147483686" r:id="rId8"/>
    <p:sldLayoutId id="2147483664" r:id="rId9"/>
    <p:sldLayoutId id="2147483687"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nca2023.globalchange.gov/chapter/23/" TargetMode="External"/><Relationship Id="rId2" Type="http://schemas.openxmlformats.org/officeDocument/2006/relationships/hyperlink" Target="https://nca2023.globalchange.gov/" TargetMode="Externa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hyperlink" Target="https://atlas.globalchange.gov/"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hyperlink" Target="https://doi.org/10.7930/NCA5.2023.CH14" TargetMode="Externa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EAC55B-356A-F75D-DF88-CB5D886650FE}"/>
              </a:ext>
            </a:extLst>
          </p:cNvPr>
          <p:cNvSpPr>
            <a:spLocks noGrp="1"/>
          </p:cNvSpPr>
          <p:nvPr>
            <p:ph idx="13"/>
          </p:nvPr>
        </p:nvSpPr>
        <p:spPr>
          <a:xfrm>
            <a:off x="628649" y="1698171"/>
            <a:ext cx="5298621" cy="4478792"/>
          </a:xfrm>
        </p:spPr>
        <p:txBody>
          <a:bodyPr/>
          <a:lstStyle/>
          <a:p>
            <a:pPr marL="285750" indent="-285750">
              <a:buFont typeface="Arial" panose="020B0604020202020204" pitchFamily="34" charset="0"/>
              <a:buChar char="•"/>
            </a:pPr>
            <a:r>
              <a:rPr lang="en-US" sz="2000" dirty="0"/>
              <a:t>NCA5 Website: </a:t>
            </a:r>
            <a:r>
              <a:rPr lang="en-US" sz="2000" dirty="0">
                <a:hlinkClick r:id="rId2"/>
              </a:rPr>
              <a:t>https://nca2023.globalchange.gov</a:t>
            </a:r>
            <a:endParaRPr lang="en-US" sz="2000" dirty="0"/>
          </a:p>
          <a:p>
            <a:pPr marL="285750" indent="-285750">
              <a:buFont typeface="Arial" panose="020B0604020202020204" pitchFamily="34" charset="0"/>
              <a:buChar char="•"/>
            </a:pPr>
            <a:r>
              <a:rPr lang="en-US" sz="2000" dirty="0"/>
              <a:t>Chapter Website: </a:t>
            </a:r>
            <a:r>
              <a:rPr lang="en-US" sz="2000" dirty="0">
                <a:hlinkClick r:id="rId3"/>
              </a:rPr>
              <a:t>https://nca2023.globalchange.gov/chapter/14</a:t>
            </a:r>
            <a:endParaRPr lang="en-US" sz="2000" dirty="0"/>
          </a:p>
          <a:p>
            <a:pPr marL="285750" indent="-285750">
              <a:buFont typeface="Arial" panose="020B0604020202020204" pitchFamily="34" charset="0"/>
              <a:buChar char="•"/>
            </a:pPr>
            <a:r>
              <a:rPr lang="en-US" sz="2000" dirty="0"/>
              <a:t>NCA5 Atlas: </a:t>
            </a:r>
            <a:r>
              <a:rPr lang="en-US" sz="2000" dirty="0">
                <a:hlinkClick r:id="rId4"/>
              </a:rPr>
              <a:t>https://atlas.globalchange.gov</a:t>
            </a:r>
            <a:endParaRPr lang="en-US" sz="2000" dirty="0"/>
          </a:p>
          <a:p>
            <a:pPr marL="285750" indent="-285750">
              <a:buFont typeface="Arial" panose="020B0604020202020204" pitchFamily="34" charset="0"/>
              <a:buChar char="•"/>
            </a:pPr>
            <a:r>
              <a:rPr lang="en-US" sz="2000" dirty="0"/>
              <a:t>Figure captions: Captions can be found in the slide notes of this deck</a:t>
            </a:r>
          </a:p>
          <a:p>
            <a:pPr marL="285750" indent="-285750">
              <a:buFont typeface="Arial" panose="020B0604020202020204" pitchFamily="34" charset="0"/>
              <a:buChar char="•"/>
            </a:pPr>
            <a:r>
              <a:rPr lang="en-US" sz="2000" dirty="0"/>
              <a:t>Social media: @</a:t>
            </a:r>
            <a:r>
              <a:rPr lang="en-US" sz="2000" dirty="0" err="1"/>
              <a:t>usgcrp</a:t>
            </a:r>
            <a:r>
              <a:rPr lang="en-US" sz="2000" dirty="0"/>
              <a:t>, #NCA5</a:t>
            </a:r>
          </a:p>
        </p:txBody>
      </p:sp>
      <p:pic>
        <p:nvPicPr>
          <p:cNvPr id="1026" name="Picture 2">
            <a:extLst>
              <a:ext uri="{FF2B5EF4-FFF2-40B4-BE49-F238E27FC236}">
                <a16:creationId xmlns:a16="http://schemas.microsoft.com/office/drawing/2014/main" id="{E383D3FD-A815-F0DC-1357-FC40ECA2E63E}"/>
              </a:ext>
            </a:extLst>
          </p:cNvPr>
          <p:cNvPicPr>
            <a:picLocks noGrp="1" noChangeAspect="1" noChangeArrowheads="1"/>
          </p:cNvPicPr>
          <p:nvPr>
            <p:ph sz="quarter" idx="14"/>
          </p:nvPr>
        </p:nvPicPr>
        <p:blipFill>
          <a:blip r:embed="rId5">
            <a:extLst>
              <a:ext uri="{28A0092B-C50C-407E-A947-70E740481C1C}">
                <a14:useLocalDpi xmlns:a14="http://schemas.microsoft.com/office/drawing/2010/main" val="0"/>
              </a:ext>
            </a:extLst>
          </a:blip>
          <a:srcRect/>
          <a:stretch>
            <a:fillRect/>
          </a:stretch>
        </p:blipFill>
        <p:spPr bwMode="auto">
          <a:xfrm>
            <a:off x="6400800" y="2305050"/>
            <a:ext cx="2054225" cy="2054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341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map of a fire&#10;&#10;Description automatically generated">
            <a:extLst>
              <a:ext uri="{FF2B5EF4-FFF2-40B4-BE49-F238E27FC236}">
                <a16:creationId xmlns:a16="http://schemas.microsoft.com/office/drawing/2014/main" id="{C0D29410-04D8-6BEC-C2B3-C8DDD1A8C9B8}"/>
              </a:ext>
            </a:extLst>
          </p:cNvPr>
          <p:cNvPicPr>
            <a:picLocks noGrp="1" noChangeAspect="1"/>
          </p:cNvPicPr>
          <p:nvPr>
            <p:ph sz="quarter" idx="10"/>
          </p:nvPr>
        </p:nvPicPr>
        <p:blipFill>
          <a:blip r:embed="rId3"/>
          <a:stretch>
            <a:fillRect/>
          </a:stretch>
        </p:blipFill>
        <p:spPr>
          <a:xfrm>
            <a:off x="1423388" y="252677"/>
            <a:ext cx="6297224" cy="4816211"/>
          </a:xfrm>
        </p:spPr>
      </p:pic>
      <p:sp>
        <p:nvSpPr>
          <p:cNvPr id="3" name="Title 2">
            <a:extLst>
              <a:ext uri="{FF2B5EF4-FFF2-40B4-BE49-F238E27FC236}">
                <a16:creationId xmlns:a16="http://schemas.microsoft.com/office/drawing/2014/main" id="{C01FD66D-36E4-6851-1EDF-560B0F3388F0}"/>
              </a:ext>
            </a:extLst>
          </p:cNvPr>
          <p:cNvSpPr>
            <a:spLocks noGrp="1"/>
          </p:cNvSpPr>
          <p:nvPr>
            <p:ph type="title"/>
          </p:nvPr>
        </p:nvSpPr>
        <p:spPr/>
        <p:txBody>
          <a:bodyPr/>
          <a:lstStyle/>
          <a:p>
            <a:r>
              <a:rPr lang="en-US" dirty="0"/>
              <a:t>Figure 14.3. Wildfire smoke affects air quality</a:t>
            </a:r>
            <a:br>
              <a:rPr lang="en-US" dirty="0"/>
            </a:br>
            <a:r>
              <a:rPr lang="en-US" dirty="0"/>
              <a:t>across the country.</a:t>
            </a:r>
          </a:p>
        </p:txBody>
      </p:sp>
    </p:spTree>
    <p:extLst>
      <p:ext uri="{BB962C8B-B14F-4D97-AF65-F5344CB8AC3E}">
        <p14:creationId xmlns:p14="http://schemas.microsoft.com/office/powerpoint/2010/main" val="32468070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yard with trees and a building at night&#10;&#10;Description automatically generated">
            <a:extLst>
              <a:ext uri="{FF2B5EF4-FFF2-40B4-BE49-F238E27FC236}">
                <a16:creationId xmlns:a16="http://schemas.microsoft.com/office/drawing/2014/main" id="{E9478364-5958-4AEB-86CB-D2A2F68F3DB7}"/>
              </a:ext>
            </a:extLst>
          </p:cNvPr>
          <p:cNvPicPr>
            <a:picLocks noGrp="1" noChangeAspect="1"/>
          </p:cNvPicPr>
          <p:nvPr>
            <p:ph sz="quarter" idx="10"/>
          </p:nvPr>
        </p:nvPicPr>
        <p:blipFill>
          <a:blip r:embed="rId3"/>
          <a:stretch>
            <a:fillRect/>
          </a:stretch>
        </p:blipFill>
        <p:spPr>
          <a:xfrm>
            <a:off x="1300032" y="183284"/>
            <a:ext cx="6543935" cy="4730373"/>
          </a:xfrm>
        </p:spPr>
      </p:pic>
      <p:sp>
        <p:nvSpPr>
          <p:cNvPr id="3" name="Title 2">
            <a:extLst>
              <a:ext uri="{FF2B5EF4-FFF2-40B4-BE49-F238E27FC236}">
                <a16:creationId xmlns:a16="http://schemas.microsoft.com/office/drawing/2014/main" id="{DB81E159-BC6B-51F5-07A1-CC249A694060}"/>
              </a:ext>
            </a:extLst>
          </p:cNvPr>
          <p:cNvSpPr>
            <a:spLocks noGrp="1"/>
          </p:cNvSpPr>
          <p:nvPr>
            <p:ph type="title"/>
          </p:nvPr>
        </p:nvSpPr>
        <p:spPr/>
        <p:txBody>
          <a:bodyPr>
            <a:normAutofit fontScale="90000"/>
          </a:bodyPr>
          <a:lstStyle/>
          <a:p>
            <a:r>
              <a:rPr lang="en-US" dirty="0"/>
              <a:t>Figure 14.4. Industries expose people living near the Ship Channel—often African American, Latino, and low-income residents—to harmful air pollution.</a:t>
            </a:r>
          </a:p>
        </p:txBody>
      </p:sp>
    </p:spTree>
    <p:extLst>
      <p:ext uri="{BB962C8B-B14F-4D97-AF65-F5344CB8AC3E}">
        <p14:creationId xmlns:p14="http://schemas.microsoft.com/office/powerpoint/2010/main" val="31401090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lose-up of a map&#10;&#10;Description automatically generated">
            <a:extLst>
              <a:ext uri="{FF2B5EF4-FFF2-40B4-BE49-F238E27FC236}">
                <a16:creationId xmlns:a16="http://schemas.microsoft.com/office/drawing/2014/main" id="{CBEF2331-5202-C3B9-0B1E-4383AE2F7D1D}"/>
              </a:ext>
            </a:extLst>
          </p:cNvPr>
          <p:cNvPicPr>
            <a:picLocks noGrp="1" noChangeAspect="1"/>
          </p:cNvPicPr>
          <p:nvPr>
            <p:ph sz="quarter" idx="10"/>
          </p:nvPr>
        </p:nvPicPr>
        <p:blipFill>
          <a:blip r:embed="rId3"/>
          <a:stretch>
            <a:fillRect/>
          </a:stretch>
        </p:blipFill>
        <p:spPr>
          <a:xfrm>
            <a:off x="311513" y="718457"/>
            <a:ext cx="8520974" cy="3282153"/>
          </a:xfrm>
        </p:spPr>
      </p:pic>
      <p:sp>
        <p:nvSpPr>
          <p:cNvPr id="3" name="Title 2">
            <a:extLst>
              <a:ext uri="{FF2B5EF4-FFF2-40B4-BE49-F238E27FC236}">
                <a16:creationId xmlns:a16="http://schemas.microsoft.com/office/drawing/2014/main" id="{EC7B0CEE-2CEE-1B76-E2DB-7F86E6210E31}"/>
              </a:ext>
            </a:extLst>
          </p:cNvPr>
          <p:cNvSpPr>
            <a:spLocks noGrp="1"/>
          </p:cNvSpPr>
          <p:nvPr>
            <p:ph type="title"/>
          </p:nvPr>
        </p:nvSpPr>
        <p:spPr/>
        <p:txBody>
          <a:bodyPr>
            <a:normAutofit fontScale="90000"/>
          </a:bodyPr>
          <a:lstStyle/>
          <a:p>
            <a:r>
              <a:rPr lang="en-US" dirty="0"/>
              <a:t>Figure 14.5. Air pollution, its health impacts, and temperatures are unequally distributed across Houston, Texas.</a:t>
            </a:r>
          </a:p>
        </p:txBody>
      </p:sp>
    </p:spTree>
    <p:extLst>
      <p:ext uri="{BB962C8B-B14F-4D97-AF65-F5344CB8AC3E}">
        <p14:creationId xmlns:p14="http://schemas.microsoft.com/office/powerpoint/2010/main" val="286265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map of the united states&#10;&#10;Description automatically generated">
            <a:extLst>
              <a:ext uri="{FF2B5EF4-FFF2-40B4-BE49-F238E27FC236}">
                <a16:creationId xmlns:a16="http://schemas.microsoft.com/office/drawing/2014/main" id="{48DEFCD8-08E2-D4E3-2285-5B9AFADBF21F}"/>
              </a:ext>
            </a:extLst>
          </p:cNvPr>
          <p:cNvPicPr>
            <a:picLocks noGrp="1" noChangeAspect="1"/>
          </p:cNvPicPr>
          <p:nvPr>
            <p:ph sz="quarter" idx="10"/>
          </p:nvPr>
        </p:nvPicPr>
        <p:blipFill>
          <a:blip r:embed="rId3"/>
          <a:stretch>
            <a:fillRect/>
          </a:stretch>
        </p:blipFill>
        <p:spPr>
          <a:xfrm>
            <a:off x="758112" y="240409"/>
            <a:ext cx="7627776" cy="4830925"/>
          </a:xfrm>
        </p:spPr>
      </p:pic>
      <p:sp>
        <p:nvSpPr>
          <p:cNvPr id="3" name="Title 2">
            <a:extLst>
              <a:ext uri="{FF2B5EF4-FFF2-40B4-BE49-F238E27FC236}">
                <a16:creationId xmlns:a16="http://schemas.microsoft.com/office/drawing/2014/main" id="{A475CA39-4715-79EB-38F6-894314BC5524}"/>
              </a:ext>
            </a:extLst>
          </p:cNvPr>
          <p:cNvSpPr>
            <a:spLocks noGrp="1"/>
          </p:cNvSpPr>
          <p:nvPr>
            <p:ph type="title"/>
          </p:nvPr>
        </p:nvSpPr>
        <p:spPr/>
        <p:txBody>
          <a:bodyPr/>
          <a:lstStyle/>
          <a:p>
            <a:r>
              <a:rPr lang="en-US" dirty="0"/>
              <a:t>Figure 14.6. Pollen has been increasing in many US regions and is projected to continue to increase as climate changes. </a:t>
            </a:r>
          </a:p>
        </p:txBody>
      </p:sp>
    </p:spTree>
    <p:extLst>
      <p:ext uri="{BB962C8B-B14F-4D97-AF65-F5344CB8AC3E}">
        <p14:creationId xmlns:p14="http://schemas.microsoft.com/office/powerpoint/2010/main" val="40711944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diagram of a health benefits&#10;&#10;Description automatically generated">
            <a:extLst>
              <a:ext uri="{FF2B5EF4-FFF2-40B4-BE49-F238E27FC236}">
                <a16:creationId xmlns:a16="http://schemas.microsoft.com/office/drawing/2014/main" id="{102A01AB-9FD0-177B-7FC1-19D0BAAB16E2}"/>
              </a:ext>
            </a:extLst>
          </p:cNvPr>
          <p:cNvPicPr>
            <a:picLocks noGrp="1" noChangeAspect="1"/>
          </p:cNvPicPr>
          <p:nvPr>
            <p:ph sz="quarter" idx="10"/>
          </p:nvPr>
        </p:nvPicPr>
        <p:blipFill>
          <a:blip r:embed="rId3"/>
          <a:stretch>
            <a:fillRect/>
          </a:stretch>
        </p:blipFill>
        <p:spPr>
          <a:xfrm>
            <a:off x="1105231" y="170346"/>
            <a:ext cx="6933537" cy="5051076"/>
          </a:xfrm>
        </p:spPr>
      </p:pic>
      <p:sp>
        <p:nvSpPr>
          <p:cNvPr id="3" name="Title 2">
            <a:extLst>
              <a:ext uri="{FF2B5EF4-FFF2-40B4-BE49-F238E27FC236}">
                <a16:creationId xmlns:a16="http://schemas.microsoft.com/office/drawing/2014/main" id="{1FC74271-B1B6-81A3-8939-767936D9128B}"/>
              </a:ext>
            </a:extLst>
          </p:cNvPr>
          <p:cNvSpPr>
            <a:spLocks noGrp="1"/>
          </p:cNvSpPr>
          <p:nvPr>
            <p:ph type="title"/>
          </p:nvPr>
        </p:nvSpPr>
        <p:spPr/>
        <p:txBody>
          <a:bodyPr/>
          <a:lstStyle/>
          <a:p>
            <a:r>
              <a:rPr lang="en-US" dirty="0"/>
              <a:t>Figure 14.7. Many emissions-reduction actions can achieve multiple benefits for climate, air quality, and health.</a:t>
            </a:r>
          </a:p>
        </p:txBody>
      </p:sp>
    </p:spTree>
    <p:extLst>
      <p:ext uri="{BB962C8B-B14F-4D97-AF65-F5344CB8AC3E}">
        <p14:creationId xmlns:p14="http://schemas.microsoft.com/office/powerpoint/2010/main" val="30699036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diagram of health benefits&#10;&#10;Description automatically generated">
            <a:extLst>
              <a:ext uri="{FF2B5EF4-FFF2-40B4-BE49-F238E27FC236}">
                <a16:creationId xmlns:a16="http://schemas.microsoft.com/office/drawing/2014/main" id="{B176C302-98ED-8201-B5E9-DC702462786C}"/>
              </a:ext>
            </a:extLst>
          </p:cNvPr>
          <p:cNvPicPr>
            <a:picLocks noGrp="1" noChangeAspect="1"/>
          </p:cNvPicPr>
          <p:nvPr>
            <p:ph sz="quarter" idx="10"/>
          </p:nvPr>
        </p:nvPicPr>
        <p:blipFill>
          <a:blip r:embed="rId3"/>
          <a:stretch>
            <a:fillRect/>
          </a:stretch>
        </p:blipFill>
        <p:spPr>
          <a:xfrm>
            <a:off x="338363" y="979714"/>
            <a:ext cx="8467273" cy="3349690"/>
          </a:xfrm>
        </p:spPr>
      </p:pic>
      <p:sp>
        <p:nvSpPr>
          <p:cNvPr id="3" name="Title 2">
            <a:extLst>
              <a:ext uri="{FF2B5EF4-FFF2-40B4-BE49-F238E27FC236}">
                <a16:creationId xmlns:a16="http://schemas.microsoft.com/office/drawing/2014/main" id="{003C3112-CC35-82C6-6947-5F49BDBC95B2}"/>
              </a:ext>
            </a:extLst>
          </p:cNvPr>
          <p:cNvSpPr>
            <a:spLocks noGrp="1"/>
          </p:cNvSpPr>
          <p:nvPr>
            <p:ph type="title"/>
          </p:nvPr>
        </p:nvSpPr>
        <p:spPr/>
        <p:txBody>
          <a:bodyPr/>
          <a:lstStyle/>
          <a:p>
            <a:r>
              <a:rPr lang="en-US" dirty="0"/>
              <a:t>Figure 14.8. Air quality health benefits alone exceed or significantly offset the costs of greenhouse gas reductions.</a:t>
            </a:r>
          </a:p>
        </p:txBody>
      </p:sp>
    </p:spTree>
    <p:extLst>
      <p:ext uri="{BB962C8B-B14F-4D97-AF65-F5344CB8AC3E}">
        <p14:creationId xmlns:p14="http://schemas.microsoft.com/office/powerpoint/2010/main" val="40354523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0EA15DF-A33A-FD45-8496-D61E09E08F05}"/>
              </a:ext>
            </a:extLst>
          </p:cNvPr>
          <p:cNvSpPr>
            <a:spLocks noGrp="1"/>
          </p:cNvSpPr>
          <p:nvPr>
            <p:ph idx="13"/>
          </p:nvPr>
        </p:nvSpPr>
        <p:spPr>
          <a:xfrm>
            <a:off x="628650" y="1297459"/>
            <a:ext cx="7886700" cy="4900200"/>
          </a:xfrm>
        </p:spPr>
        <p:txBody>
          <a:bodyPr spcCol="457200">
            <a:normAutofit fontScale="25000" lnSpcReduction="20000"/>
          </a:bodyPr>
          <a:lstStyle/>
          <a:p>
            <a:pPr marL="12700">
              <a:lnSpc>
                <a:spcPct val="110000"/>
              </a:lnSpc>
              <a:spcAft>
                <a:spcPts val="300"/>
              </a:spcAft>
            </a:pPr>
            <a:r>
              <a:rPr lang="en-US" sz="4800" b="1" dirty="0">
                <a:solidFill>
                  <a:srgbClr val="209DBC"/>
                </a:solidFill>
              </a:rPr>
              <a:t>Federal Coordinating Lead Author</a:t>
            </a:r>
          </a:p>
          <a:p>
            <a:pPr marL="12700">
              <a:lnSpc>
                <a:spcPct val="110000"/>
              </a:lnSpc>
              <a:spcAft>
                <a:spcPts val="300"/>
              </a:spcAft>
            </a:pPr>
            <a:r>
              <a:rPr lang="en-US" sz="4800" b="1" dirty="0"/>
              <a:t>Christopher G. Nolte</a:t>
            </a:r>
            <a:r>
              <a:rPr lang="en-US" sz="4800" dirty="0"/>
              <a:t>, US Environmental Protection Agency</a:t>
            </a:r>
          </a:p>
          <a:p>
            <a:pPr marL="12700">
              <a:lnSpc>
                <a:spcPct val="110000"/>
              </a:lnSpc>
              <a:spcAft>
                <a:spcPts val="300"/>
              </a:spcAft>
            </a:pPr>
            <a:endParaRPr lang="en-US" sz="4800" dirty="0"/>
          </a:p>
          <a:p>
            <a:pPr marL="12700">
              <a:lnSpc>
                <a:spcPct val="110000"/>
              </a:lnSpc>
              <a:spcAft>
                <a:spcPts val="300"/>
              </a:spcAft>
            </a:pPr>
            <a:r>
              <a:rPr lang="en-US" sz="4800" b="1" dirty="0">
                <a:solidFill>
                  <a:srgbClr val="209DBC"/>
                </a:solidFill>
              </a:rPr>
              <a:t>Chapter Lead	</a:t>
            </a:r>
          </a:p>
          <a:p>
            <a:pPr marL="12700">
              <a:lnSpc>
                <a:spcPct val="110000"/>
              </a:lnSpc>
              <a:spcAft>
                <a:spcPts val="300"/>
              </a:spcAft>
            </a:pPr>
            <a:r>
              <a:rPr lang="en-US" sz="4800" b="1" dirty="0"/>
              <a:t>J. Jason West</a:t>
            </a:r>
            <a:r>
              <a:rPr lang="en-US" sz="4800" dirty="0"/>
              <a:t>, University of North Carolina at Chapel Hill</a:t>
            </a:r>
          </a:p>
          <a:p>
            <a:pPr marL="12700">
              <a:lnSpc>
                <a:spcPct val="110000"/>
              </a:lnSpc>
              <a:spcAft>
                <a:spcPts val="300"/>
              </a:spcAft>
            </a:pPr>
            <a:endParaRPr lang="en-US" sz="4800" dirty="0"/>
          </a:p>
          <a:p>
            <a:pPr marL="12700">
              <a:lnSpc>
                <a:spcPct val="110000"/>
              </a:lnSpc>
              <a:spcAft>
                <a:spcPts val="300"/>
              </a:spcAft>
            </a:pPr>
            <a:r>
              <a:rPr lang="en-US" sz="4800" b="1" dirty="0">
                <a:solidFill>
                  <a:srgbClr val="209DBC"/>
                </a:solidFill>
              </a:rPr>
              <a:t>Chapter Authors	</a:t>
            </a:r>
          </a:p>
          <a:p>
            <a:pPr marL="12700">
              <a:lnSpc>
                <a:spcPct val="110000"/>
              </a:lnSpc>
              <a:spcAft>
                <a:spcPts val="300"/>
              </a:spcAft>
            </a:pPr>
            <a:r>
              <a:rPr lang="en-US" sz="4800" b="1" dirty="0"/>
              <a:t>Michelle L. Bell</a:t>
            </a:r>
            <a:r>
              <a:rPr lang="en-US" sz="4800" dirty="0"/>
              <a:t>, Yale University</a:t>
            </a:r>
          </a:p>
          <a:p>
            <a:pPr marL="12700">
              <a:lnSpc>
                <a:spcPct val="110000"/>
              </a:lnSpc>
              <a:spcAft>
                <a:spcPts val="300"/>
              </a:spcAft>
            </a:pPr>
            <a:r>
              <a:rPr lang="en-US" sz="4800" b="1" dirty="0"/>
              <a:t>Arlene M. Fiore</a:t>
            </a:r>
            <a:r>
              <a:rPr lang="en-US" sz="4800" dirty="0"/>
              <a:t>, Massachusetts Institute of Technology, Department of Earth, Atmospheric, and Planetary Sciences</a:t>
            </a:r>
          </a:p>
          <a:p>
            <a:pPr marL="12700">
              <a:lnSpc>
                <a:spcPct val="110000"/>
              </a:lnSpc>
              <a:spcAft>
                <a:spcPts val="300"/>
              </a:spcAft>
            </a:pPr>
            <a:r>
              <a:rPr lang="en-US" sz="4800" b="1" dirty="0" err="1"/>
              <a:t>Panos</a:t>
            </a:r>
            <a:r>
              <a:rPr lang="en-US" sz="4800" b="1" dirty="0"/>
              <a:t> G. Georgopoulos</a:t>
            </a:r>
            <a:r>
              <a:rPr lang="en-US" sz="4800" dirty="0"/>
              <a:t>, Rutgers University</a:t>
            </a:r>
          </a:p>
          <a:p>
            <a:pPr marL="12700">
              <a:lnSpc>
                <a:spcPct val="110000"/>
              </a:lnSpc>
              <a:spcAft>
                <a:spcPts val="300"/>
              </a:spcAft>
            </a:pPr>
            <a:r>
              <a:rPr lang="en-US" sz="4800" b="1" dirty="0"/>
              <a:t>Jeremy J. Hess</a:t>
            </a:r>
            <a:r>
              <a:rPr lang="en-US" sz="4800" dirty="0"/>
              <a:t>, University of Washington</a:t>
            </a:r>
          </a:p>
          <a:p>
            <a:pPr marL="12700">
              <a:lnSpc>
                <a:spcPct val="110000"/>
              </a:lnSpc>
              <a:spcAft>
                <a:spcPts val="300"/>
              </a:spcAft>
            </a:pPr>
            <a:r>
              <a:rPr lang="en-US" sz="4800" b="1" dirty="0"/>
              <a:t>Loretta J. </a:t>
            </a:r>
            <a:r>
              <a:rPr lang="en-US" sz="4800" b="1" dirty="0" err="1"/>
              <a:t>Mickley</a:t>
            </a:r>
            <a:r>
              <a:rPr lang="en-US" sz="4800" dirty="0"/>
              <a:t>, Harvard University</a:t>
            </a:r>
          </a:p>
          <a:p>
            <a:pPr marL="12700">
              <a:lnSpc>
                <a:spcPct val="110000"/>
              </a:lnSpc>
              <a:spcAft>
                <a:spcPts val="300"/>
              </a:spcAft>
            </a:pPr>
            <a:r>
              <a:rPr lang="en-US" sz="4800" b="1" dirty="0"/>
              <a:t>Susan M. O'Neill</a:t>
            </a:r>
            <a:r>
              <a:rPr lang="en-US" sz="4800" dirty="0"/>
              <a:t>, USDA Forest Service, Pacific Northwest Research Station</a:t>
            </a:r>
          </a:p>
          <a:p>
            <a:pPr marL="12700">
              <a:lnSpc>
                <a:spcPct val="110000"/>
              </a:lnSpc>
              <a:spcAft>
                <a:spcPts val="300"/>
              </a:spcAft>
            </a:pPr>
            <a:r>
              <a:rPr lang="en-US" sz="4800" b="1" dirty="0"/>
              <a:t>Jeffrey R. Pierce</a:t>
            </a:r>
            <a:r>
              <a:rPr lang="en-US" sz="4800" dirty="0"/>
              <a:t>, Colorado State University</a:t>
            </a:r>
          </a:p>
          <a:p>
            <a:pPr marL="12700">
              <a:lnSpc>
                <a:spcPct val="110000"/>
              </a:lnSpc>
              <a:spcAft>
                <a:spcPts val="300"/>
              </a:spcAft>
            </a:pPr>
            <a:r>
              <a:rPr lang="en-US" sz="4800" b="1" dirty="0"/>
              <a:t>Robert W. Pinder</a:t>
            </a:r>
            <a:r>
              <a:rPr lang="en-US" sz="4800" dirty="0"/>
              <a:t>, US Environmental Protection Agency</a:t>
            </a:r>
          </a:p>
          <a:p>
            <a:pPr marL="12700">
              <a:lnSpc>
                <a:spcPct val="110000"/>
              </a:lnSpc>
              <a:spcAft>
                <a:spcPts val="300"/>
              </a:spcAft>
            </a:pPr>
            <a:r>
              <a:rPr lang="en-US" sz="4800" b="1" dirty="0"/>
              <a:t>Sally </a:t>
            </a:r>
            <a:r>
              <a:rPr lang="en-US" sz="4800" b="1" dirty="0" err="1"/>
              <a:t>Pusede</a:t>
            </a:r>
            <a:r>
              <a:rPr lang="en-US" sz="4800" dirty="0"/>
              <a:t>, University of Virginia</a:t>
            </a:r>
          </a:p>
          <a:p>
            <a:pPr marL="12700">
              <a:lnSpc>
                <a:spcPct val="110000"/>
              </a:lnSpc>
              <a:spcAft>
                <a:spcPts val="300"/>
              </a:spcAft>
            </a:pPr>
            <a:r>
              <a:rPr lang="en-US" sz="4800" b="1" dirty="0"/>
              <a:t>Drew T. </a:t>
            </a:r>
            <a:r>
              <a:rPr lang="en-US" sz="4800" b="1" dirty="0" err="1"/>
              <a:t>Shindell</a:t>
            </a:r>
            <a:r>
              <a:rPr lang="en-US" sz="4800" dirty="0"/>
              <a:t>, Duke University</a:t>
            </a:r>
          </a:p>
          <a:p>
            <a:pPr marL="12700">
              <a:lnSpc>
                <a:spcPct val="110000"/>
              </a:lnSpc>
              <a:spcAft>
                <a:spcPts val="300"/>
              </a:spcAft>
            </a:pPr>
            <a:r>
              <a:rPr lang="en-US" sz="4800" b="1" dirty="0" err="1"/>
              <a:t>Sacoby</a:t>
            </a:r>
            <a:r>
              <a:rPr lang="en-US" sz="4800" b="1" dirty="0"/>
              <a:t> M. Wilson</a:t>
            </a:r>
            <a:r>
              <a:rPr lang="en-US" sz="4800" dirty="0"/>
              <a:t>, University of Maryland</a:t>
            </a:r>
            <a:endParaRPr lang="en-US" sz="4800" dirty="0">
              <a:solidFill>
                <a:srgbClr val="209DBC"/>
              </a:solidFill>
            </a:endParaRPr>
          </a:p>
          <a:p>
            <a:pPr marL="12700">
              <a:lnSpc>
                <a:spcPct val="110000"/>
              </a:lnSpc>
              <a:spcAft>
                <a:spcPts val="300"/>
              </a:spcAft>
            </a:pPr>
            <a:endParaRPr lang="en-US" sz="4800" b="1" dirty="0">
              <a:solidFill>
                <a:srgbClr val="209DBC"/>
              </a:solidFill>
            </a:endParaRPr>
          </a:p>
          <a:p>
            <a:pPr marL="12700">
              <a:lnSpc>
                <a:spcPct val="110000"/>
              </a:lnSpc>
              <a:spcAft>
                <a:spcPts val="300"/>
              </a:spcAft>
            </a:pPr>
            <a:endParaRPr lang="en-US" sz="4800" b="1" dirty="0">
              <a:solidFill>
                <a:srgbClr val="209DBC"/>
              </a:solidFill>
            </a:endParaRPr>
          </a:p>
          <a:p>
            <a:pPr marL="12700">
              <a:lnSpc>
                <a:spcPct val="110000"/>
              </a:lnSpc>
              <a:spcAft>
                <a:spcPts val="300"/>
              </a:spcAft>
            </a:pPr>
            <a:r>
              <a:rPr lang="en-US" sz="4800" b="1" dirty="0">
                <a:solidFill>
                  <a:srgbClr val="209DBC"/>
                </a:solidFill>
              </a:rPr>
              <a:t>Technical Contributors </a:t>
            </a:r>
          </a:p>
          <a:p>
            <a:pPr marL="12700">
              <a:lnSpc>
                <a:spcPct val="110000"/>
              </a:lnSpc>
              <a:spcAft>
                <a:spcPts val="300"/>
              </a:spcAft>
            </a:pPr>
            <a:r>
              <a:rPr lang="en-US" sz="4800" b="1" dirty="0"/>
              <a:t>William R. L. Anderegg</a:t>
            </a:r>
            <a:r>
              <a:rPr lang="en-US" sz="4800" dirty="0"/>
              <a:t>, University of Utah</a:t>
            </a:r>
          </a:p>
          <a:p>
            <a:pPr marL="12700">
              <a:lnSpc>
                <a:spcPct val="110000"/>
              </a:lnSpc>
              <a:spcAft>
                <a:spcPts val="300"/>
              </a:spcAft>
            </a:pPr>
            <a:r>
              <a:rPr lang="en-US" sz="4800" b="1" dirty="0"/>
              <a:t>Bhargavi </a:t>
            </a:r>
            <a:r>
              <a:rPr lang="en-US" sz="4800" b="1" dirty="0" err="1"/>
              <a:t>Chekuri</a:t>
            </a:r>
            <a:r>
              <a:rPr lang="en-US" sz="4800" dirty="0"/>
              <a:t>, University of Colorado School of Medicine</a:t>
            </a:r>
          </a:p>
          <a:p>
            <a:pPr marL="12700">
              <a:lnSpc>
                <a:spcPct val="110000"/>
              </a:lnSpc>
              <a:spcAft>
                <a:spcPts val="300"/>
              </a:spcAft>
            </a:pPr>
            <a:r>
              <a:rPr lang="en-US" sz="4800" b="1" dirty="0"/>
              <a:t>Nina Gabrielle G. Domingo</a:t>
            </a:r>
            <a:r>
              <a:rPr lang="en-US" sz="4800" dirty="0"/>
              <a:t>, Yale University</a:t>
            </a:r>
          </a:p>
          <a:p>
            <a:pPr marL="12700">
              <a:lnSpc>
                <a:spcPct val="110000"/>
              </a:lnSpc>
              <a:spcAft>
                <a:spcPts val="300"/>
              </a:spcAft>
            </a:pPr>
            <a:r>
              <a:rPr lang="en-US" sz="4800" b="1" dirty="0"/>
              <a:t>Isabella M. Dresse</a:t>
            </a:r>
            <a:r>
              <a:rPr lang="en-US" sz="4800" dirty="0"/>
              <a:t>l, University of Virginia</a:t>
            </a:r>
          </a:p>
          <a:p>
            <a:pPr marL="12700">
              <a:lnSpc>
                <a:spcPct val="110000"/>
              </a:lnSpc>
              <a:spcAft>
                <a:spcPts val="300"/>
              </a:spcAft>
            </a:pPr>
            <a:r>
              <a:rPr lang="en-US" sz="4800" b="1" dirty="0"/>
              <a:t>Stuart </a:t>
            </a:r>
            <a:r>
              <a:rPr lang="en-US" sz="4800" b="1" dirty="0" err="1"/>
              <a:t>Illson</a:t>
            </a:r>
            <a:r>
              <a:rPr lang="en-US" sz="4800" dirty="0"/>
              <a:t>, University of Washington</a:t>
            </a:r>
          </a:p>
          <a:p>
            <a:pPr marL="12700">
              <a:lnSpc>
                <a:spcPct val="110000"/>
              </a:lnSpc>
              <a:spcAft>
                <a:spcPts val="300"/>
              </a:spcAft>
            </a:pPr>
            <a:r>
              <a:rPr lang="en-US" sz="4800" b="1" dirty="0"/>
              <a:t>Jean-Francois </a:t>
            </a:r>
            <a:r>
              <a:rPr lang="en-US" sz="4800" b="1" dirty="0" err="1"/>
              <a:t>Lamarque</a:t>
            </a:r>
            <a:r>
              <a:rPr lang="en-US" sz="4800" dirty="0"/>
              <a:t>, National Center for Atmospheric Research</a:t>
            </a:r>
          </a:p>
          <a:p>
            <a:pPr marL="12700">
              <a:lnSpc>
                <a:spcPct val="110000"/>
              </a:lnSpc>
              <a:spcAft>
                <a:spcPts val="300"/>
              </a:spcAft>
            </a:pPr>
            <a:r>
              <a:rPr lang="en-US" sz="4800" b="1" dirty="0" err="1"/>
              <a:t>Yuhao</a:t>
            </a:r>
            <a:r>
              <a:rPr lang="en-US" sz="4800" b="1" dirty="0"/>
              <a:t> Pan</a:t>
            </a:r>
            <a:r>
              <a:rPr lang="en-US" sz="4800" dirty="0"/>
              <a:t>, unaffiliated</a:t>
            </a:r>
          </a:p>
          <a:p>
            <a:pPr marL="12700">
              <a:lnSpc>
                <a:spcPct val="110000"/>
              </a:lnSpc>
              <a:spcAft>
                <a:spcPts val="300"/>
              </a:spcAft>
            </a:pPr>
            <a:r>
              <a:rPr lang="en-US" sz="4800" b="1" dirty="0"/>
              <a:t>Robbie M. Parks</a:t>
            </a:r>
            <a:r>
              <a:rPr lang="en-US" sz="4800" dirty="0"/>
              <a:t>, Columbia University</a:t>
            </a:r>
          </a:p>
          <a:p>
            <a:pPr marL="12700">
              <a:lnSpc>
                <a:spcPct val="110000"/>
              </a:lnSpc>
              <a:spcAft>
                <a:spcPts val="300"/>
              </a:spcAft>
            </a:pPr>
            <a:r>
              <a:rPr lang="en-US" sz="4800" b="1" dirty="0" err="1"/>
              <a:t>Muye</a:t>
            </a:r>
            <a:r>
              <a:rPr lang="en-US" sz="4800" b="1" dirty="0"/>
              <a:t> Ru</a:t>
            </a:r>
            <a:r>
              <a:rPr lang="en-US" sz="4800" dirty="0"/>
              <a:t>, Morgan Stanley</a:t>
            </a:r>
          </a:p>
          <a:p>
            <a:pPr marL="12700">
              <a:lnSpc>
                <a:spcPct val="110000"/>
              </a:lnSpc>
              <a:spcAft>
                <a:spcPts val="300"/>
              </a:spcAft>
            </a:pPr>
            <a:r>
              <a:rPr lang="en-US" sz="4800" b="1" dirty="0"/>
              <a:t>Cascade </a:t>
            </a:r>
            <a:r>
              <a:rPr lang="en-US" sz="4800" b="1" dirty="0" err="1"/>
              <a:t>Tuholske</a:t>
            </a:r>
            <a:r>
              <a:rPr lang="en-US" sz="4800" dirty="0"/>
              <a:t>, Montana State University</a:t>
            </a:r>
            <a:endParaRPr lang="en-US" sz="4800" dirty="0">
              <a:solidFill>
                <a:srgbClr val="209DBC"/>
              </a:solidFill>
            </a:endParaRPr>
          </a:p>
          <a:p>
            <a:pPr marL="12700">
              <a:lnSpc>
                <a:spcPct val="110000"/>
              </a:lnSpc>
              <a:spcAft>
                <a:spcPts val="300"/>
              </a:spcAft>
            </a:pPr>
            <a:endParaRPr lang="en-US" sz="4800" b="1" dirty="0">
              <a:solidFill>
                <a:srgbClr val="209DBC"/>
              </a:solidFill>
            </a:endParaRPr>
          </a:p>
          <a:p>
            <a:pPr marL="12700">
              <a:lnSpc>
                <a:spcPct val="110000"/>
              </a:lnSpc>
              <a:spcAft>
                <a:spcPts val="300"/>
              </a:spcAft>
            </a:pPr>
            <a:r>
              <a:rPr lang="en-US" sz="4800" b="1" dirty="0">
                <a:solidFill>
                  <a:srgbClr val="209DBC"/>
                </a:solidFill>
              </a:rPr>
              <a:t>Review Editor</a:t>
            </a:r>
          </a:p>
          <a:p>
            <a:pPr marL="12700">
              <a:lnSpc>
                <a:spcPct val="110000"/>
              </a:lnSpc>
              <a:spcAft>
                <a:spcPts val="300"/>
              </a:spcAft>
            </a:pPr>
            <a:r>
              <a:rPr lang="en-US" sz="4800" b="1" dirty="0"/>
              <a:t>Neal </a:t>
            </a:r>
            <a:r>
              <a:rPr lang="en-US" sz="4800" b="1" dirty="0" err="1"/>
              <a:t>Fann</a:t>
            </a:r>
            <a:r>
              <a:rPr lang="en-US" sz="4800" dirty="0"/>
              <a:t>, US Environmental Protection Agency</a:t>
            </a:r>
          </a:p>
          <a:p>
            <a:pPr marL="12700">
              <a:lnSpc>
                <a:spcPct val="110000"/>
              </a:lnSpc>
              <a:spcAft>
                <a:spcPts val="300"/>
              </a:spcAft>
            </a:pPr>
            <a:endParaRPr lang="en-US" sz="4800" dirty="0"/>
          </a:p>
          <a:p>
            <a:pPr marL="12700">
              <a:lnSpc>
                <a:spcPct val="110000"/>
              </a:lnSpc>
              <a:spcAft>
                <a:spcPts val="300"/>
              </a:spcAft>
            </a:pPr>
            <a:r>
              <a:rPr lang="en-US" sz="4800" b="1" dirty="0">
                <a:solidFill>
                  <a:srgbClr val="209DBC"/>
                </a:solidFill>
              </a:rPr>
              <a:t>USGCRP Coordinators</a:t>
            </a:r>
          </a:p>
          <a:p>
            <a:pPr marL="12700">
              <a:lnSpc>
                <a:spcPct val="110000"/>
              </a:lnSpc>
              <a:spcAft>
                <a:spcPts val="300"/>
              </a:spcAft>
            </a:pPr>
            <a:r>
              <a:rPr lang="en-US" sz="4800" b="1" dirty="0"/>
              <a:t>Leo Goldsmith</a:t>
            </a:r>
            <a:r>
              <a:rPr lang="en-US" sz="4800" dirty="0"/>
              <a:t>, US Global Change Research Program / ICF</a:t>
            </a:r>
          </a:p>
          <a:p>
            <a:pPr marL="12700">
              <a:lnSpc>
                <a:spcPct val="110000"/>
              </a:lnSpc>
              <a:spcAft>
                <a:spcPts val="300"/>
              </a:spcAft>
            </a:pPr>
            <a:r>
              <a:rPr lang="en-US" sz="4800" b="1" dirty="0"/>
              <a:t>Allyza R. Lustig</a:t>
            </a:r>
            <a:r>
              <a:rPr lang="en-US" sz="4800" dirty="0"/>
              <a:t>, US Global Change Research Program / ICF</a:t>
            </a:r>
            <a:endParaRPr lang="en-US" dirty="0"/>
          </a:p>
        </p:txBody>
      </p:sp>
    </p:spTree>
    <p:extLst>
      <p:ext uri="{BB962C8B-B14F-4D97-AF65-F5344CB8AC3E}">
        <p14:creationId xmlns:p14="http://schemas.microsoft.com/office/powerpoint/2010/main" val="33052691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29FB1389-2854-8214-3E5B-B5FCBB932AD6}"/>
              </a:ext>
            </a:extLst>
          </p:cNvPr>
          <p:cNvSpPr>
            <a:spLocks noGrp="1"/>
          </p:cNvSpPr>
          <p:nvPr>
            <p:ph type="subTitle" idx="1"/>
          </p:nvPr>
        </p:nvSpPr>
        <p:spPr/>
        <p:txBody>
          <a:bodyPr/>
          <a:lstStyle/>
          <a:p>
            <a:r>
              <a:rPr lang="en-US" sz="1400" kern="100" dirty="0">
                <a:effectLst/>
                <a:latin typeface="Calibri" panose="020F0502020204030204" pitchFamily="34" charset="0"/>
                <a:ea typeface="Calibri" panose="020F0502020204030204" pitchFamily="34" charset="0"/>
              </a:rPr>
              <a:t>West, J.J., C.G. Nolte, M.L. Bell, A.M. Fiore, P.G. Georgopoulos, J.J. Hess, L.J. </a:t>
            </a:r>
            <a:r>
              <a:rPr lang="en-US" sz="1400" kern="100" dirty="0" err="1">
                <a:effectLst/>
                <a:latin typeface="Calibri" panose="020F0502020204030204" pitchFamily="34" charset="0"/>
                <a:ea typeface="Calibri" panose="020F0502020204030204" pitchFamily="34" charset="0"/>
              </a:rPr>
              <a:t>Mickley</a:t>
            </a:r>
            <a:r>
              <a:rPr lang="en-US" sz="1400" kern="100" dirty="0">
                <a:effectLst/>
                <a:latin typeface="Calibri" panose="020F0502020204030204" pitchFamily="34" charset="0"/>
                <a:ea typeface="Calibri" panose="020F0502020204030204" pitchFamily="34" charset="0"/>
              </a:rPr>
              <a:t>, S.M. O'Neill, J.R. Pierce, R.W. Pinder, S. </a:t>
            </a:r>
            <a:r>
              <a:rPr lang="en-US" sz="1400" kern="100" dirty="0" err="1">
                <a:effectLst/>
                <a:latin typeface="Calibri" panose="020F0502020204030204" pitchFamily="34" charset="0"/>
                <a:ea typeface="Calibri" panose="020F0502020204030204" pitchFamily="34" charset="0"/>
              </a:rPr>
              <a:t>Pusede</a:t>
            </a:r>
            <a:r>
              <a:rPr lang="en-US" sz="1400" kern="100" dirty="0">
                <a:effectLst/>
                <a:latin typeface="Calibri" panose="020F0502020204030204" pitchFamily="34" charset="0"/>
                <a:ea typeface="Calibri" panose="020F0502020204030204" pitchFamily="34" charset="0"/>
              </a:rPr>
              <a:t>, D.T. </a:t>
            </a:r>
            <a:r>
              <a:rPr lang="en-US" sz="1400" kern="100" dirty="0" err="1">
                <a:effectLst/>
                <a:latin typeface="Calibri" panose="020F0502020204030204" pitchFamily="34" charset="0"/>
                <a:ea typeface="Calibri" panose="020F0502020204030204" pitchFamily="34" charset="0"/>
              </a:rPr>
              <a:t>Shindell</a:t>
            </a:r>
            <a:r>
              <a:rPr lang="en-US" sz="1400" kern="100" dirty="0">
                <a:effectLst/>
                <a:latin typeface="Calibri" panose="020F0502020204030204" pitchFamily="34" charset="0"/>
                <a:ea typeface="Calibri" panose="020F0502020204030204" pitchFamily="34" charset="0"/>
              </a:rPr>
              <a:t>, and S.M. Wilson, 2023: Ch. 14. Air quality. In: </a:t>
            </a:r>
            <a:r>
              <a:rPr lang="en-US" sz="1400" i="1" kern="100" dirty="0">
                <a:effectLst/>
                <a:latin typeface="Calibri" panose="020F0502020204030204" pitchFamily="34" charset="0"/>
                <a:ea typeface="Calibri" panose="020F0502020204030204" pitchFamily="34" charset="0"/>
              </a:rPr>
              <a:t>Fifth National Climate Assessment</a:t>
            </a:r>
            <a:r>
              <a:rPr lang="en-US" sz="1400" kern="100" dirty="0">
                <a:effectLst/>
                <a:latin typeface="Calibri" panose="020F0502020204030204" pitchFamily="34" charset="0"/>
                <a:ea typeface="Calibri" panose="020F0502020204030204" pitchFamily="34" charset="0"/>
              </a:rPr>
              <a:t>. Crimmins, A.R., C.W. Avery, D.R. Easterling, K.E. Kunkel, B.C. Stewart, and T.K. </a:t>
            </a:r>
            <a:r>
              <a:rPr lang="en-US" sz="1400" kern="100" dirty="0" err="1">
                <a:effectLst/>
                <a:latin typeface="Calibri" panose="020F0502020204030204" pitchFamily="34" charset="0"/>
                <a:ea typeface="Calibri" panose="020F0502020204030204" pitchFamily="34" charset="0"/>
              </a:rPr>
              <a:t>Maycock</a:t>
            </a:r>
            <a:r>
              <a:rPr lang="en-US" sz="1400" kern="100" dirty="0">
                <a:effectLst/>
                <a:latin typeface="Calibri" panose="020F0502020204030204" pitchFamily="34" charset="0"/>
                <a:ea typeface="Calibri" panose="020F0502020204030204" pitchFamily="34" charset="0"/>
              </a:rPr>
              <a:t>, Eds. U.S. Global Change Research Program, Washington, DC, USA. </a:t>
            </a:r>
            <a:r>
              <a:rPr lang="en-US" sz="1400" u="none" strike="noStrike" kern="100" dirty="0">
                <a:effectLst/>
                <a:latin typeface="Calibri" panose="020F0502020204030204" pitchFamily="34" charset="0"/>
                <a:ea typeface="Calibri" panose="020F0502020204030204" pitchFamily="34" charset="0"/>
                <a:hlinkClick r:id="rId2">
                  <a:extLst>
                    <a:ext uri="{A12FA001-AC4F-418D-AE19-62706E023703}">
                      <ahyp:hlinkClr xmlns:ahyp="http://schemas.microsoft.com/office/drawing/2018/hyperlinkcolor" val="tx"/>
                    </a:ext>
                  </a:extLst>
                </a:hlinkClick>
              </a:rPr>
              <a:t>https://doi.org/10.7930/NCA5.2023.CH14</a:t>
            </a:r>
            <a:endParaRPr lang="en-US" sz="1400" kern="100" dirty="0">
              <a:effectLst/>
              <a:latin typeface="Calibri" panose="020F0502020204030204" pitchFamily="34" charset="0"/>
              <a:ea typeface="Calibri" panose="020F0502020204030204" pitchFamily="34" charset="0"/>
            </a:endParaRPr>
          </a:p>
        </p:txBody>
      </p:sp>
      <p:sp>
        <p:nvSpPr>
          <p:cNvPr id="3" name="Text Placeholder 2">
            <a:extLst>
              <a:ext uri="{FF2B5EF4-FFF2-40B4-BE49-F238E27FC236}">
                <a16:creationId xmlns:a16="http://schemas.microsoft.com/office/drawing/2014/main" id="{572D1476-5BAA-7CB7-D172-5B8D5175BB2E}"/>
              </a:ext>
            </a:extLst>
          </p:cNvPr>
          <p:cNvSpPr>
            <a:spLocks noGrp="1"/>
          </p:cNvSpPr>
          <p:nvPr>
            <p:ph type="body" sz="quarter" idx="10"/>
          </p:nvPr>
        </p:nvSpPr>
        <p:spPr/>
        <p:txBody>
          <a:bodyPr/>
          <a:lstStyle/>
          <a:p>
            <a:r>
              <a:rPr lang="en-US" dirty="0"/>
              <a:t>https://nca2023.globalchange.gov/chapter/14</a:t>
            </a:r>
          </a:p>
          <a:p>
            <a:endParaRPr lang="en-US" dirty="0"/>
          </a:p>
        </p:txBody>
      </p:sp>
    </p:spTree>
    <p:extLst>
      <p:ext uri="{BB962C8B-B14F-4D97-AF65-F5344CB8AC3E}">
        <p14:creationId xmlns:p14="http://schemas.microsoft.com/office/powerpoint/2010/main" val="9354849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dirty="0"/>
          </a:p>
        </p:txBody>
      </p:sp>
      <p:sp>
        <p:nvSpPr>
          <p:cNvPr id="3" name="Text Placeholder 2"/>
          <p:cNvSpPr>
            <a:spLocks noGrp="1"/>
          </p:cNvSpPr>
          <p:nvPr>
            <p:ph type="body" sz="quarter" idx="15"/>
          </p:nvPr>
        </p:nvSpPr>
        <p:spPr/>
        <p:txBody>
          <a:bodyPr/>
          <a:lstStyle/>
          <a:p>
            <a:r>
              <a:rPr lang="en-US" dirty="0"/>
              <a:t>Chapter 14 | Air Quality</a:t>
            </a:r>
          </a:p>
        </p:txBody>
      </p:sp>
    </p:spTree>
    <p:extLst>
      <p:ext uri="{BB962C8B-B14F-4D97-AF65-F5344CB8AC3E}">
        <p14:creationId xmlns:p14="http://schemas.microsoft.com/office/powerpoint/2010/main" val="325204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8D2249-4A9B-0D42-B282-88BA05D795A7}"/>
              </a:ext>
            </a:extLst>
          </p:cNvPr>
          <p:cNvSpPr>
            <a:spLocks noGrp="1"/>
          </p:cNvSpPr>
          <p:nvPr>
            <p:ph type="body" sz="quarter" idx="10"/>
          </p:nvPr>
        </p:nvSpPr>
        <p:spPr/>
        <p:txBody>
          <a:bodyPr>
            <a:normAutofit fontScale="85000" lnSpcReduction="10000"/>
          </a:bodyPr>
          <a:lstStyle/>
          <a:p>
            <a:pPr>
              <a:lnSpc>
                <a:spcPct val="110000"/>
              </a:lnSpc>
            </a:pPr>
            <a:r>
              <a:rPr lang="en-US" dirty="0"/>
              <a:t>Climate Change Will Hamper Efforts to Improve US Air Quality</a:t>
            </a:r>
          </a:p>
        </p:txBody>
      </p:sp>
      <p:sp>
        <p:nvSpPr>
          <p:cNvPr id="5" name="Content Placeholder 4">
            <a:extLst>
              <a:ext uri="{FF2B5EF4-FFF2-40B4-BE49-F238E27FC236}">
                <a16:creationId xmlns:a16="http://schemas.microsoft.com/office/drawing/2014/main" id="{A8549770-0508-D34D-8368-46B8FA348F13}"/>
              </a:ext>
            </a:extLst>
          </p:cNvPr>
          <p:cNvSpPr>
            <a:spLocks noGrp="1"/>
          </p:cNvSpPr>
          <p:nvPr>
            <p:ph idx="13"/>
          </p:nvPr>
        </p:nvSpPr>
        <p:spPr>
          <a:xfrm>
            <a:off x="628650" y="2121817"/>
            <a:ext cx="7886700" cy="4055146"/>
          </a:xfrm>
        </p:spPr>
        <p:txBody>
          <a:bodyPr>
            <a:normAutofit/>
          </a:bodyPr>
          <a:lstStyle/>
          <a:p>
            <a:pPr marL="11113" marR="0">
              <a:spcBef>
                <a:spcPts val="0"/>
              </a:spcBef>
              <a:spcAft>
                <a:spcPts val="0"/>
              </a:spcAft>
            </a:pP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Climate change is projected to worsen air quality in many US regions (</a:t>
            </a:r>
            <a:r>
              <a:rPr lang="en-US" i="1"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medium confidence</a:t>
            </a: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thereby harming human health and increasing premature death (</a:t>
            </a:r>
            <a:r>
              <a:rPr lang="en-US" i="1"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very likely</a:t>
            </a: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r>
              <a:rPr lang="en-US" i="1"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 high confidence</a:t>
            </a: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Extreme heat events, which can lead to high concentrations of air pollution, are projected to increase in severity and frequency (</a:t>
            </a:r>
            <a:r>
              <a:rPr lang="en-US" i="1"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very likely</a:t>
            </a: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r>
              <a:rPr lang="en-US" i="1"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 very high confidence</a:t>
            </a: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the risk of exposure to airborne dust and wildfire smoke will increase with warmer and drier conditions in some regions (</a:t>
            </a:r>
            <a:r>
              <a:rPr lang="en-US" i="1"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very likely</a:t>
            </a: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r>
              <a:rPr lang="en-US" i="1"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high confidence</a:t>
            </a: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 Reducing air pollution concentrations will unequivocally help protect human health in a changing climate.</a:t>
            </a:r>
          </a:p>
        </p:txBody>
      </p:sp>
      <p:sp>
        <p:nvSpPr>
          <p:cNvPr id="13" name="Content Placeholder 12">
            <a:extLst>
              <a:ext uri="{FF2B5EF4-FFF2-40B4-BE49-F238E27FC236}">
                <a16:creationId xmlns:a16="http://schemas.microsoft.com/office/drawing/2014/main" id="{67DDF8A3-2A95-184F-F481-292D540D6DCF}"/>
              </a:ext>
            </a:extLst>
          </p:cNvPr>
          <p:cNvSpPr>
            <a:spLocks noGrp="1"/>
          </p:cNvSpPr>
          <p:nvPr>
            <p:ph sz="quarter" idx="14"/>
          </p:nvPr>
        </p:nvSpPr>
        <p:spPr>
          <a:xfrm>
            <a:off x="1920144" y="480973"/>
            <a:ext cx="573088" cy="774700"/>
          </a:xfrm>
        </p:spPr>
        <p:txBody>
          <a:bodyPr/>
          <a:lstStyle/>
          <a:p>
            <a:r>
              <a:rPr lang="en-US" dirty="0"/>
              <a:t>1</a:t>
            </a:r>
          </a:p>
        </p:txBody>
      </p:sp>
    </p:spTree>
    <p:extLst>
      <p:ext uri="{BB962C8B-B14F-4D97-AF65-F5344CB8AC3E}">
        <p14:creationId xmlns:p14="http://schemas.microsoft.com/office/powerpoint/2010/main" val="394394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89C0CC-17BD-504B-A122-66639327E9BA}"/>
              </a:ext>
            </a:extLst>
          </p:cNvPr>
          <p:cNvSpPr>
            <a:spLocks noGrp="1"/>
          </p:cNvSpPr>
          <p:nvPr>
            <p:ph type="body" sz="quarter" idx="10"/>
          </p:nvPr>
        </p:nvSpPr>
        <p:spPr/>
        <p:txBody>
          <a:bodyPr>
            <a:normAutofit fontScale="77500" lnSpcReduction="20000"/>
          </a:bodyPr>
          <a:lstStyle/>
          <a:p>
            <a:pPr>
              <a:lnSpc>
                <a:spcPct val="110000"/>
              </a:lnSpc>
            </a:pPr>
            <a:r>
              <a:rPr lang="en-US" dirty="0"/>
              <a:t>Increasing Wildfire Smoke Is Harming Human Health and Catalyzing New Protection Strategies</a:t>
            </a:r>
          </a:p>
        </p:txBody>
      </p:sp>
      <p:sp>
        <p:nvSpPr>
          <p:cNvPr id="5" name="Content Placeholder 4">
            <a:extLst>
              <a:ext uri="{FF2B5EF4-FFF2-40B4-BE49-F238E27FC236}">
                <a16:creationId xmlns:a16="http://schemas.microsoft.com/office/drawing/2014/main" id="{5EB8CC15-8FB1-2545-851E-0CE24D6C077D}"/>
              </a:ext>
            </a:extLst>
          </p:cNvPr>
          <p:cNvSpPr>
            <a:spLocks noGrp="1"/>
          </p:cNvSpPr>
          <p:nvPr>
            <p:ph idx="13"/>
          </p:nvPr>
        </p:nvSpPr>
        <p:spPr>
          <a:xfrm>
            <a:off x="628650" y="2121817"/>
            <a:ext cx="7886700" cy="4055146"/>
          </a:xfrm>
        </p:spPr>
        <p:txBody>
          <a:bodyPr>
            <a:normAutofit/>
          </a:bodyPr>
          <a:lstStyle/>
          <a:p>
            <a:pPr marL="11113" marR="0">
              <a:spcBef>
                <a:spcPts val="0"/>
              </a:spcBef>
              <a:spcAft>
                <a:spcPts val="0"/>
              </a:spcAft>
            </a:pP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Wildfires emit gases and fine particles that are harmful to human health, contributing to premature mortality, asthma, and other health problems (</a:t>
            </a:r>
            <a:r>
              <a:rPr lang="en-US" i="1"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very high confidence</a:t>
            </a: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 Climate change is contributing to increases in the frequency and severity of wildfires, thereby worsening air quality in many regions of the contiguous US and Alaska (</a:t>
            </a:r>
            <a:r>
              <a:rPr lang="en-US" i="1"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likely</a:t>
            </a: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r>
              <a:rPr lang="en-US" i="1"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 high confidence</a:t>
            </a: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Although large challenges remain, new communication and mitigation measures are reducing a portion of the dangers of wildfire smoke (</a:t>
            </a:r>
            <a:r>
              <a:rPr lang="en-US" i="1"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medium confidence</a:t>
            </a: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p>
        </p:txBody>
      </p:sp>
      <p:sp>
        <p:nvSpPr>
          <p:cNvPr id="7" name="Content Placeholder 4">
            <a:extLst>
              <a:ext uri="{FF2B5EF4-FFF2-40B4-BE49-F238E27FC236}">
                <a16:creationId xmlns:a16="http://schemas.microsoft.com/office/drawing/2014/main" id="{DFCCDE7A-AFB1-35B5-ED58-60431C95AF41}"/>
              </a:ext>
            </a:extLst>
          </p:cNvPr>
          <p:cNvSpPr>
            <a:spLocks noGrp="1"/>
          </p:cNvSpPr>
          <p:nvPr>
            <p:ph sz="quarter" idx="14"/>
          </p:nvPr>
        </p:nvSpPr>
        <p:spPr>
          <a:xfrm>
            <a:off x="1944592" y="471324"/>
            <a:ext cx="573088" cy="774700"/>
          </a:xfrm>
        </p:spPr>
        <p:txBody>
          <a:bodyPr/>
          <a:lstStyle/>
          <a:p>
            <a:r>
              <a:rPr lang="en-US" dirty="0"/>
              <a:t>2</a:t>
            </a:r>
          </a:p>
        </p:txBody>
      </p:sp>
    </p:spTree>
    <p:extLst>
      <p:ext uri="{BB962C8B-B14F-4D97-AF65-F5344CB8AC3E}">
        <p14:creationId xmlns:p14="http://schemas.microsoft.com/office/powerpoint/2010/main" val="1186620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normAutofit fontScale="77500" lnSpcReduction="20000"/>
          </a:bodyPr>
          <a:lstStyle/>
          <a:p>
            <a:pPr>
              <a:lnSpc>
                <a:spcPct val="110000"/>
              </a:lnSpc>
            </a:pPr>
            <a:r>
              <a:rPr lang="en-US" dirty="0"/>
              <a:t>Air Pollution Is Often Worse in Communities of Color and Low-Income Communities </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a:bodyPr>
          <a:lstStyle/>
          <a:p>
            <a:pPr marL="457200" marR="0" indent="-228600">
              <a:spcBef>
                <a:spcPts val="0"/>
              </a:spcBef>
              <a:spcAft>
                <a:spcPts val="0"/>
              </a:spcAft>
            </a:pP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Communities of color, people with low socioeconomic status, and other</a:t>
            </a:r>
          </a:p>
          <a:p>
            <a:pPr marL="457200" marR="0" indent="-228600">
              <a:spcBef>
                <a:spcPts val="0"/>
              </a:spcBef>
              <a:spcAft>
                <a:spcPts val="0"/>
              </a:spcAft>
            </a:pP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marginalized populations are disproportionately harmed by poor air</a:t>
            </a:r>
          </a:p>
          <a:p>
            <a:pPr marL="457200" marR="0" indent="-228600">
              <a:spcBef>
                <a:spcPts val="0"/>
              </a:spcBef>
              <a:spcAft>
                <a:spcPts val="0"/>
              </a:spcAft>
            </a:pP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quality (</a:t>
            </a:r>
            <a:r>
              <a:rPr lang="en-US" i="1"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very high confidence</a:t>
            </a: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 In the coming decades, these same</a:t>
            </a:r>
          </a:p>
          <a:p>
            <a:pPr marL="457200" marR="0" indent="-228600">
              <a:spcBef>
                <a:spcPts val="0"/>
              </a:spcBef>
              <a:spcAft>
                <a:spcPts val="0"/>
              </a:spcAft>
            </a:pP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communities will, on average, face worsened cumulative air pollution</a:t>
            </a:r>
          </a:p>
          <a:p>
            <a:pPr marL="457200" marR="0" indent="-228600">
              <a:spcBef>
                <a:spcPts val="0"/>
              </a:spcBef>
              <a:spcAft>
                <a:spcPts val="0"/>
              </a:spcAft>
            </a:pP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burdens from climate change–driven hazards (</a:t>
            </a:r>
            <a:r>
              <a:rPr lang="en-US" i="1"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very likely</a:t>
            </a: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r>
              <a:rPr lang="en-US" i="1"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 high</a:t>
            </a:r>
          </a:p>
          <a:p>
            <a:pPr marL="457200" marR="0" indent="-228600">
              <a:spcBef>
                <a:spcPts val="0"/>
              </a:spcBef>
              <a:spcAft>
                <a:spcPts val="0"/>
              </a:spcAft>
            </a:pPr>
            <a:r>
              <a:rPr lang="en-US" i="1"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confidence</a:t>
            </a: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 Decision-making focused on the fair distribution of air</a:t>
            </a:r>
          </a:p>
          <a:p>
            <a:pPr marL="457200" marR="0" indent="-228600">
              <a:spcBef>
                <a:spcPts val="0"/>
              </a:spcBef>
              <a:spcAft>
                <a:spcPts val="0"/>
              </a:spcAft>
            </a:pP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quality improvements, rather than on overall emissions reductions</a:t>
            </a:r>
          </a:p>
          <a:p>
            <a:pPr marL="457200" marR="0" indent="-228600">
              <a:spcBef>
                <a:spcPts val="0"/>
              </a:spcBef>
              <a:spcAft>
                <a:spcPts val="0"/>
              </a:spcAft>
            </a:pP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alone, is critical for reducing air pollution inequities (</a:t>
            </a:r>
            <a:r>
              <a:rPr lang="en-US" i="1"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high confidence</a:t>
            </a: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3</a:t>
            </a:r>
          </a:p>
        </p:txBody>
      </p:sp>
    </p:spTree>
    <p:extLst>
      <p:ext uri="{BB962C8B-B14F-4D97-AF65-F5344CB8AC3E}">
        <p14:creationId xmlns:p14="http://schemas.microsoft.com/office/powerpoint/2010/main" val="1048250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normAutofit fontScale="77500" lnSpcReduction="20000"/>
          </a:bodyPr>
          <a:lstStyle/>
          <a:p>
            <a:pPr>
              <a:lnSpc>
                <a:spcPct val="110000"/>
              </a:lnSpc>
            </a:pPr>
            <a:r>
              <a:rPr lang="en-US" dirty="0"/>
              <a:t>Climate Change Is Worsening Pollen Exposures and Adversely Impacting Health</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a:bodyPr>
          <a:lstStyle/>
          <a:p>
            <a:pPr marL="457200" marR="0" indent="-228600">
              <a:spcBef>
                <a:spcPts val="0"/>
              </a:spcBef>
              <a:spcAft>
                <a:spcPts val="0"/>
              </a:spcAft>
            </a:pP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Increased allergen exposure damages the health of people who suffer</a:t>
            </a:r>
          </a:p>
          <a:p>
            <a:pPr marL="457200" marR="0" indent="-228600">
              <a:spcBef>
                <a:spcPts val="0"/>
              </a:spcBef>
              <a:spcAft>
                <a:spcPts val="0"/>
              </a:spcAft>
            </a:pP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from allergies, asthma, and chronic obstructive pulmonary disease</a:t>
            </a:r>
          </a:p>
          <a:p>
            <a:pPr marL="457200" marR="0" indent="-228600">
              <a:spcBef>
                <a:spcPts val="0"/>
              </a:spcBef>
              <a:spcAft>
                <a:spcPts val="0"/>
              </a:spcAft>
            </a:pP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(COPD) (</a:t>
            </a:r>
            <a:r>
              <a:rPr lang="en-US" i="1"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very high confidence</a:t>
            </a: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 Human-caused climate change has</a:t>
            </a:r>
          </a:p>
          <a:p>
            <a:pPr marL="457200" marR="0" indent="-228600">
              <a:spcBef>
                <a:spcPts val="0"/>
              </a:spcBef>
              <a:spcAft>
                <a:spcPts val="0"/>
              </a:spcAft>
            </a:pP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already caused some regions to experience longer pollen seasons and</a:t>
            </a:r>
          </a:p>
          <a:p>
            <a:pPr marL="457200" marR="0" indent="-228600">
              <a:spcBef>
                <a:spcPts val="0"/>
              </a:spcBef>
              <a:spcAft>
                <a:spcPts val="0"/>
              </a:spcAft>
            </a:pP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higher pollen concentrations (</a:t>
            </a:r>
            <a:r>
              <a:rPr lang="en-US" i="1"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very likely</a:t>
            </a: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r>
              <a:rPr lang="en-US" i="1"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 high confidence</a:t>
            </a: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these</a:t>
            </a:r>
          </a:p>
          <a:p>
            <a:pPr marL="457200" marR="0" indent="-228600">
              <a:spcBef>
                <a:spcPts val="0"/>
              </a:spcBef>
              <a:spcAft>
                <a:spcPts val="0"/>
              </a:spcAft>
            </a:pP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trends are expected to continue as climate changes (</a:t>
            </a:r>
            <a:r>
              <a:rPr lang="en-US" i="1"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very likely</a:t>
            </a: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r>
              <a:rPr lang="en-US" i="1"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 high</a:t>
            </a:r>
          </a:p>
          <a:p>
            <a:pPr marL="457200" marR="0" indent="-228600">
              <a:spcBef>
                <a:spcPts val="0"/>
              </a:spcBef>
              <a:spcAft>
                <a:spcPts val="0"/>
              </a:spcAft>
            </a:pPr>
            <a:r>
              <a:rPr lang="en-US" i="1"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confidence</a:t>
            </a: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 Increasing access to allergists, improved diagnosis and</a:t>
            </a:r>
          </a:p>
          <a:p>
            <a:pPr marL="457200" marR="0" indent="-228600">
              <a:spcBef>
                <a:spcPts val="0"/>
              </a:spcBef>
              <a:spcAft>
                <a:spcPts val="0"/>
              </a:spcAft>
            </a:pP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disease management, and allergy early warning systems may counteract</a:t>
            </a:r>
          </a:p>
          <a:p>
            <a:pPr marL="457200" marR="0" indent="-228600">
              <a:spcBef>
                <a:spcPts val="0"/>
              </a:spcBef>
              <a:spcAft>
                <a:spcPts val="0"/>
              </a:spcAft>
            </a:pP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the health impacts of increasing pollen exposure (</a:t>
            </a:r>
            <a:r>
              <a:rPr lang="en-US" i="1"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high confidence</a:t>
            </a: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4</a:t>
            </a:r>
          </a:p>
        </p:txBody>
      </p:sp>
    </p:spTree>
    <p:extLst>
      <p:ext uri="{BB962C8B-B14F-4D97-AF65-F5344CB8AC3E}">
        <p14:creationId xmlns:p14="http://schemas.microsoft.com/office/powerpoint/2010/main" val="26500403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normAutofit fontScale="85000" lnSpcReduction="20000"/>
          </a:bodyPr>
          <a:lstStyle/>
          <a:p>
            <a:pPr>
              <a:lnSpc>
                <a:spcPct val="100000"/>
              </a:lnSpc>
            </a:pPr>
            <a:r>
              <a:rPr lang="en-US" dirty="0"/>
              <a:t>Policies Can Reduce Greenhouse Gas Emissions and Improve Air Quality Simultaneously </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a:bodyPr>
          <a:lstStyle/>
          <a:p>
            <a:pPr marL="457200" marR="0" indent="-228600">
              <a:spcBef>
                <a:spcPts val="0"/>
              </a:spcBef>
              <a:spcAft>
                <a:spcPts val="0"/>
              </a:spcAft>
            </a:pP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Substantial reductions in economy-wide greenhouse gas emissions</a:t>
            </a:r>
          </a:p>
          <a:p>
            <a:pPr marL="457200" marR="0" indent="-228600">
              <a:spcBef>
                <a:spcPts val="0"/>
              </a:spcBef>
              <a:spcAft>
                <a:spcPts val="0"/>
              </a:spcAft>
            </a:pP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would result in improved air quality and significant public health </a:t>
            </a:r>
          </a:p>
          <a:p>
            <a:pPr marL="457200" marR="0" indent="-228600">
              <a:spcBef>
                <a:spcPts val="0"/>
              </a:spcBef>
              <a:spcAft>
                <a:spcPts val="0"/>
              </a:spcAft>
            </a:pP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benefits (</a:t>
            </a:r>
            <a:r>
              <a:rPr lang="en-US" i="1"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very likely</a:t>
            </a: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r>
              <a:rPr lang="en-US" i="1"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 high confidence</a:t>
            </a: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 For many actions, these benefits</a:t>
            </a:r>
          </a:p>
          <a:p>
            <a:pPr marL="457200" marR="0" indent="-228600">
              <a:spcBef>
                <a:spcPts val="0"/>
              </a:spcBef>
              <a:spcAft>
                <a:spcPts val="0"/>
              </a:spcAft>
            </a:pP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exceed the cost of greenhouse gas emission controls (</a:t>
            </a:r>
            <a:r>
              <a:rPr lang="en-US" i="1"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likely</a:t>
            </a: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r>
              <a:rPr lang="en-US" i="1"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 high </a:t>
            </a:r>
          </a:p>
          <a:p>
            <a:pPr marL="457200" marR="0" indent="-228600">
              <a:spcBef>
                <a:spcPts val="0"/>
              </a:spcBef>
              <a:spcAft>
                <a:spcPts val="0"/>
              </a:spcAft>
            </a:pPr>
            <a:r>
              <a:rPr lang="en-US" i="1"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confidence</a:t>
            </a: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Through coordinated actions emphasizing reduced fossil</a:t>
            </a:r>
          </a:p>
          <a:p>
            <a:pPr marL="457200" marR="0" indent="-228600">
              <a:spcBef>
                <a:spcPts val="0"/>
              </a:spcBef>
              <a:spcAft>
                <a:spcPts val="0"/>
              </a:spcAft>
            </a:pP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fuel use, improved energy efficiency, and reductions in short-lived</a:t>
            </a:r>
          </a:p>
          <a:p>
            <a:pPr marL="457200" marR="0" indent="-228600">
              <a:spcBef>
                <a:spcPts val="0"/>
              </a:spcBef>
              <a:spcAft>
                <a:spcPts val="0"/>
              </a:spcAft>
            </a:pP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climate pollutants, the US has an opportunity to greatly improve air</a:t>
            </a:r>
          </a:p>
          <a:p>
            <a:pPr marL="457200" marR="0" indent="-228600">
              <a:spcBef>
                <a:spcPts val="0"/>
              </a:spcBef>
              <a:spcAft>
                <a:spcPts val="0"/>
              </a:spcAft>
            </a:pP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quality while substantially reducing its climate impact, approaching net-</a:t>
            </a:r>
          </a:p>
          <a:p>
            <a:pPr marL="457200" marR="0" indent="-228600">
              <a:spcBef>
                <a:spcPts val="0"/>
              </a:spcBef>
              <a:spcAft>
                <a:spcPts val="0"/>
              </a:spcAft>
            </a:pP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zero CO</a:t>
            </a:r>
            <a:r>
              <a:rPr lang="en-US" kern="100" baseline="-25000" dirty="0">
                <a:solidFill>
                  <a:srgbClr val="000000"/>
                </a:solidFill>
                <a:effectLst/>
                <a:latin typeface="Calibri" panose="020F0502020204030204" pitchFamily="34" charset="0"/>
                <a:ea typeface="Arial" panose="020B0604020202020204" pitchFamily="34" charset="0"/>
                <a:cs typeface="Arial" panose="020B0604020202020204" pitchFamily="34" charset="0"/>
              </a:rPr>
              <a:t>2</a:t>
            </a: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emissions (</a:t>
            </a:r>
            <a:r>
              <a:rPr lang="en-US" i="1"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high confidence</a:t>
            </a: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5</a:t>
            </a:r>
          </a:p>
        </p:txBody>
      </p:sp>
    </p:spTree>
    <p:extLst>
      <p:ext uri="{BB962C8B-B14F-4D97-AF65-F5344CB8AC3E}">
        <p14:creationId xmlns:p14="http://schemas.microsoft.com/office/powerpoint/2010/main" val="4206380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diagram of climate change impacts on ozone and fine particulate matter&#10;&#10;Description automatically generated">
            <a:extLst>
              <a:ext uri="{FF2B5EF4-FFF2-40B4-BE49-F238E27FC236}">
                <a16:creationId xmlns:a16="http://schemas.microsoft.com/office/drawing/2014/main" id="{A1741B45-81E8-D70C-2C5C-781E4B8532D0}"/>
              </a:ext>
            </a:extLst>
          </p:cNvPr>
          <p:cNvPicPr>
            <a:picLocks noGrp="1" noChangeAspect="1"/>
          </p:cNvPicPr>
          <p:nvPr>
            <p:ph sz="quarter" idx="10"/>
          </p:nvPr>
        </p:nvPicPr>
        <p:blipFill>
          <a:blip r:embed="rId3"/>
          <a:stretch>
            <a:fillRect/>
          </a:stretch>
        </p:blipFill>
        <p:spPr>
          <a:xfrm>
            <a:off x="1129769" y="261956"/>
            <a:ext cx="6884462" cy="4819124"/>
          </a:xfrm>
        </p:spPr>
      </p:pic>
      <p:sp>
        <p:nvSpPr>
          <p:cNvPr id="3" name="Title 2">
            <a:extLst>
              <a:ext uri="{FF2B5EF4-FFF2-40B4-BE49-F238E27FC236}">
                <a16:creationId xmlns:a16="http://schemas.microsoft.com/office/drawing/2014/main" id="{507DFFE8-FB25-411A-1686-9069BD21544F}"/>
              </a:ext>
            </a:extLst>
          </p:cNvPr>
          <p:cNvSpPr>
            <a:spLocks noGrp="1"/>
          </p:cNvSpPr>
          <p:nvPr>
            <p:ph type="title"/>
          </p:nvPr>
        </p:nvSpPr>
        <p:spPr/>
        <p:txBody>
          <a:bodyPr>
            <a:normAutofit fontScale="90000"/>
          </a:bodyPr>
          <a:lstStyle/>
          <a:p>
            <a:r>
              <a:rPr lang="en-US" dirty="0"/>
              <a:t>Figure 14.1. Climate change will have varying effects on ozone and fine particulate matter (PM2.5) concentrations, including through impacts on weather-sensitive emissions.</a:t>
            </a:r>
          </a:p>
        </p:txBody>
      </p:sp>
    </p:spTree>
    <p:extLst>
      <p:ext uri="{BB962C8B-B14F-4D97-AF65-F5344CB8AC3E}">
        <p14:creationId xmlns:p14="http://schemas.microsoft.com/office/powerpoint/2010/main" val="26937255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graph of different colored lines&#10;&#10;Description automatically generated">
            <a:extLst>
              <a:ext uri="{FF2B5EF4-FFF2-40B4-BE49-F238E27FC236}">
                <a16:creationId xmlns:a16="http://schemas.microsoft.com/office/drawing/2014/main" id="{46AD3A32-AFCE-CB15-736F-67A56E148E14}"/>
              </a:ext>
            </a:extLst>
          </p:cNvPr>
          <p:cNvPicPr>
            <a:picLocks noGrp="1" noChangeAspect="1"/>
          </p:cNvPicPr>
          <p:nvPr>
            <p:ph sz="quarter" idx="10"/>
          </p:nvPr>
        </p:nvPicPr>
        <p:blipFill>
          <a:blip r:embed="rId3"/>
          <a:stretch>
            <a:fillRect/>
          </a:stretch>
        </p:blipFill>
        <p:spPr>
          <a:xfrm>
            <a:off x="3819018" y="227744"/>
            <a:ext cx="5047880" cy="6057456"/>
          </a:xfrm>
        </p:spPr>
      </p:pic>
      <p:sp>
        <p:nvSpPr>
          <p:cNvPr id="3" name="Title 2">
            <a:extLst>
              <a:ext uri="{FF2B5EF4-FFF2-40B4-BE49-F238E27FC236}">
                <a16:creationId xmlns:a16="http://schemas.microsoft.com/office/drawing/2014/main" id="{AED1038F-667F-8CBC-8518-E87CD0AC9AE5}"/>
              </a:ext>
            </a:extLst>
          </p:cNvPr>
          <p:cNvSpPr>
            <a:spLocks noGrp="1"/>
          </p:cNvSpPr>
          <p:nvPr>
            <p:ph type="title"/>
          </p:nvPr>
        </p:nvSpPr>
        <p:spPr>
          <a:xfrm>
            <a:off x="446961" y="457200"/>
            <a:ext cx="2949178" cy="2971800"/>
          </a:xfrm>
        </p:spPr>
        <p:txBody>
          <a:bodyPr>
            <a:normAutofit fontScale="90000"/>
          </a:bodyPr>
          <a:lstStyle/>
          <a:p>
            <a:r>
              <a:rPr lang="en-US" dirty="0"/>
              <a:t>Figure 14.2. Reductions in human-caused emissions that contribute to ozone and fine particulate matter (PM2.5) are expected to improve air quality in a changing climate.</a:t>
            </a:r>
          </a:p>
        </p:txBody>
      </p:sp>
    </p:spTree>
    <p:extLst>
      <p:ext uri="{BB962C8B-B14F-4D97-AF65-F5344CB8AC3E}">
        <p14:creationId xmlns:p14="http://schemas.microsoft.com/office/powerpoint/2010/main" val="55125437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B9C8E70C-1032-8747-A046-548402C5172B}" vid="{6A8C401A-7EE4-7A48-906C-36A885B8D2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9088</TotalTime>
  <Words>2300</Words>
  <Application>Microsoft Macintosh PowerPoint</Application>
  <PresentationFormat>On-screen Show (4:3)</PresentationFormat>
  <Paragraphs>109</Paragraphs>
  <Slides>17</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Figure 14.1. Climate change will have varying effects on ozone and fine particulate matter (PM2.5) concentrations, including through impacts on weather-sensitive emissions.</vt:lpstr>
      <vt:lpstr>Figure 14.2. Reductions in human-caused emissions that contribute to ozone and fine particulate matter (PM2.5) are expected to improve air quality in a changing climate.</vt:lpstr>
      <vt:lpstr>Figure 14.3. Wildfire smoke affects air quality across the country.</vt:lpstr>
      <vt:lpstr>Figure 14.4. Industries expose people living near the Ship Channel—often African American, Latino, and low-income residents—to harmful air pollution.</vt:lpstr>
      <vt:lpstr>Figure 14.5. Air pollution, its health impacts, and temperatures are unequally distributed across Houston, Texas.</vt:lpstr>
      <vt:lpstr>Figure 14.6. Pollen has been increasing in many US regions and is projected to continue to increase as climate changes. </vt:lpstr>
      <vt:lpstr>Figure 14.7. Many emissions-reduction actions can achieve multiple benefits for climate, air quality, and health.</vt:lpstr>
      <vt:lpstr>Figure 14.8. Air quality health benefits alone exceed or significantly offset the costs of greenhouse gas reductions.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Bennett, Natalie</dc:creator>
  <cp:lastModifiedBy>Jay, Alexa</cp:lastModifiedBy>
  <cp:revision>102</cp:revision>
  <dcterms:created xsi:type="dcterms:W3CDTF">2018-11-06T19:06:29Z</dcterms:created>
  <dcterms:modified xsi:type="dcterms:W3CDTF">2023-10-17T17:15:38Z</dcterms:modified>
</cp:coreProperties>
</file>