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5"/>
  </p:notesMasterIdLst>
  <p:sldIdLst>
    <p:sldId id="282" r:id="rId2"/>
    <p:sldId id="256" r:id="rId3"/>
    <p:sldId id="257" r:id="rId4"/>
    <p:sldId id="258" r:id="rId5"/>
    <p:sldId id="259" r:id="rId6"/>
    <p:sldId id="283" r:id="rId7"/>
    <p:sldId id="284" r:id="rId8"/>
    <p:sldId id="285" r:id="rId9"/>
    <p:sldId id="286" r:id="rId10"/>
    <p:sldId id="287" r:id="rId11"/>
    <p:sldId id="288" r:id="rId12"/>
    <p:sldId id="263" r:id="rId13"/>
    <p:sldId id="28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96" autoAdjust="0"/>
    <p:restoredTop sz="83256" autoAdjust="0"/>
  </p:normalViewPr>
  <p:slideViewPr>
    <p:cSldViewPr snapToGrid="0" snapToObjects="1" showGuides="1">
      <p:cViewPr varScale="1">
        <p:scale>
          <a:sx n="125" d="100"/>
          <a:sy n="125" d="100"/>
        </p:scale>
        <p:origin x="2224"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11/3/23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oolkit.climate.gov/content/louisiana-tribes-are-adapting-climate-change-while-upholding-sovereignt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a:p>
        </p:txBody>
      </p:sp>
    </p:spTree>
    <p:extLst>
      <p:ext uri="{BB962C8B-B14F-4D97-AF65-F5344CB8AC3E}">
        <p14:creationId xmlns:p14="http://schemas.microsoft.com/office/powerpoint/2010/main" val="2853394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While anyone can be impacted by heat, location, economics, compound risks, and social and racial factors influence who is most at risk. These impacts disproportionately affect BIPOC (Black, Indigenous, and People of Color) communities as well as communities with low wealth. Figure credit: CDC, University of Colorado, NOAA NCEI, and CISESS NC. Image credits (clockwise from top left): NIEHS/Kelly Government Solutions and USGS/ASRC Federal Data Solutions; FG Trade/E+ via Getty Images;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YinYang</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/E+ via Getty Images; Marc Dufresne/iStock via Getty Images.</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6</a:t>
            </a:fld>
            <a:endParaRPr lang="en-US"/>
          </a:p>
        </p:txBody>
      </p:sp>
    </p:spTree>
    <p:extLst>
      <p:ext uri="{BB962C8B-B14F-4D97-AF65-F5344CB8AC3E}">
        <p14:creationId xmlns:p14="http://schemas.microsoft.com/office/powerpoint/2010/main" val="162913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map shows select examples of regional climate-sensitive infectious diseases, based on recent changes in geographic range or incidence. Some regions will experience increases in tick- and mosquito-borne diseases, zoonotic diseases, and pathogens, both in geographic area and extended seasonality. Figure credit: Los Alamos National Laboratory, CDC, Columbia University, University of Arizona, and University of Colorado.</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7</a:t>
            </a:fld>
            <a:endParaRPr lang="en-US"/>
          </a:p>
        </p:txBody>
      </p:sp>
    </p:spTree>
    <p:extLst>
      <p:ext uri="{BB962C8B-B14F-4D97-AF65-F5344CB8AC3E}">
        <p14:creationId xmlns:p14="http://schemas.microsoft.com/office/powerpoint/2010/main" val="342607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shows the level of worry about climate change among young people ages 16–25. In the US, 46% of respondents said they were “very” or “extremely” worried about climate change, and 26% of respondents indicated that their feelings about climate change negatively affected their daily life and functioning, including at least one of the following: eating, concentrating, work, school, sleeping, spending time in nature, playing, having fun, and relationships.</a:t>
            </a:r>
            <a:r>
              <a:rPr lang="en-US" sz="1800" baseline="30000" dirty="0">
                <a:solidFill>
                  <a:srgbClr val="000000"/>
                </a:solidFill>
                <a:effectLst/>
                <a:latin typeface="Calibri" panose="020F0502020204030204" pitchFamily="34" charset="0"/>
                <a:ea typeface="Arial" panose="020B0604020202020204" pitchFamily="34" charset="0"/>
                <a:cs typeface="Arial" panose="020B0604020202020204" pitchFamily="34" charset="0"/>
              </a:rPr>
              <a:t>132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Figure credit: Boston Children’s Hospital,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a:p>
        </p:txBody>
      </p:sp>
    </p:spTree>
    <p:extLst>
      <p:ext uri="{BB962C8B-B14F-4D97-AF65-F5344CB8AC3E}">
        <p14:creationId xmlns:p14="http://schemas.microsoft.com/office/powerpoint/2010/main" val="14150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People born in North America in 2020, on average, will be exposed to more climate-related hazards compared to people born in 1965, an indication of intergenerational inequity. Figure credit: Boston Children’s Hospital, NOAA NCEI, and CISESS NC. </a:t>
            </a:r>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370416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maps counties based on their Social Vulnerability Index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SoVI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scores for the period 2015–2019.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SoVI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uses 29 different inputs that characterize underlying socioeconomic and demographic factors, and the index is classified (high, medium, low) using standard deviations. Panel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shows counties with an increasing trend in climate-sensitive hazard losses (2000–2019) based on data from the Arizona State University/ASU Spatial Hazard Events and Losses Database for the US (SHELDUS). The data is based on property losses and excludes injuries and fatalities from climate-sensitive hazard losses. Exclusion of fatality (especially from heat) explains why some areas of the Southwest appear to have a seemingly decreasing loss trend. The composite map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identifies counties with high social vulnerability that have less capacity to prepare for, respond to, and rebound from increasing climate-related losses. </a:t>
            </a:r>
            <a:r>
              <a:rPr lang="en-US" sz="1800" dirty="0" err="1">
                <a:solidFill>
                  <a:srgbClr val="000000"/>
                </a:solidFill>
                <a:effectLst/>
                <a:latin typeface="Calibri" panose="020F0502020204030204" pitchFamily="34" charset="0"/>
                <a:ea typeface="Arial" panose="020B0604020202020204" pitchFamily="34" charset="0"/>
                <a:cs typeface="Arial" panose="020B0604020202020204" pitchFamily="34" charset="0"/>
              </a:rPr>
              <a:t>SoVI</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does not fully capture the disproportionate impacts of climate hazards in specific neighborhoods, populations, and cultural groups within a county, nor does it account for risk created by historic marginalization. Figure credit: University of Central Florida, Arizona State University,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a:p>
        </p:txBody>
      </p:sp>
    </p:spTree>
    <p:extLst>
      <p:ext uri="{BB962C8B-B14F-4D97-AF65-F5344CB8AC3E}">
        <p14:creationId xmlns:p14="http://schemas.microsoft.com/office/powerpoint/2010/main" val="398597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t>
            </a:r>
            <a:r>
              <a:rPr lang="en-US" sz="1800" kern="100" dirty="0">
                <a:effectLst/>
                <a:latin typeface="Calibri" panose="020F0502020204030204" pitchFamily="34" charset="0"/>
                <a:ea typeface="Calibri" panose="020F0502020204030204" pitchFamily="34" charset="0"/>
                <a:cs typeface="Arial" panose="020B0604020202020204" pitchFamily="34" charset="0"/>
              </a:rPr>
              <a:t>Tribal leaders from coastal Louisiana shared Indigenous and local knowledge, wisdom, and experiences of the health impacts and resilience-building recovery actions following Hurricane Ida, which made landfall in coastal Louisiana in August 2021. Interviews were recorded during a convening where the Tribal leaders came together to share how Louisiana Tribes are adapting to climate change while upholding sovereignty and working to improve health outcomes. </a:t>
            </a:r>
            <a:r>
              <a:rPr lang="en-US" sz="1800" u="sng" kern="1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Link to videos</a:t>
            </a:r>
            <a:r>
              <a:rPr lang="en-US" sz="1800" kern="100" dirty="0">
                <a:effectLst/>
                <a:latin typeface="Calibri" panose="020F0502020204030204" pitchFamily="34" charset="0"/>
                <a:ea typeface="Calibri" panose="020F0502020204030204" pitchFamily="34" charset="0"/>
                <a:cs typeface="Arial" panose="020B0604020202020204" pitchFamily="34" charset="0"/>
              </a:rPr>
              <a:t>. Image credit: ©Craig Richard and Unitarian Universalist Service Committee, in collaboration with the First People's Conservation Council of Louisiana, Lowlander Center, Livelihoods Knowledge Exchange Network, and Disaster Justice Network, July 2022.</a:t>
            </a:r>
            <a:r>
              <a:rPr lang="en-US" sz="2800" dirty="0">
                <a:effectLst/>
              </a:rPr>
              <a:t> </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a:p>
        </p:txBody>
      </p:sp>
    </p:spTree>
    <p:extLst>
      <p:ext uri="{BB962C8B-B14F-4D97-AF65-F5344CB8AC3E}">
        <p14:creationId xmlns:p14="http://schemas.microsoft.com/office/powerpoint/2010/main" val="306588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Tree>
    <p:extLst>
      <p:ext uri="{BB962C8B-B14F-4D97-AF65-F5344CB8AC3E}">
        <p14:creationId xmlns:p14="http://schemas.microsoft.com/office/powerpoint/2010/main" val="83290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a:t>
                </a:r>
                <a:r>
                  <a:rPr lang="en-US" sz="1600" b="0" i="0" u="none" strike="noStrike" cap="none" dirty="0" err="1">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err="1">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45264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432122"/>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667074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Tree>
    <p:extLst>
      <p:ext uri="{BB962C8B-B14F-4D97-AF65-F5344CB8AC3E}">
        <p14:creationId xmlns:p14="http://schemas.microsoft.com/office/powerpoint/2010/main" val="30166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15  |  Fifth National Climate Assessment  |  nca2023.globalchange.gov</a:t>
            </a:r>
          </a:p>
        </p:txBody>
      </p:sp>
    </p:spTree>
    <p:extLst>
      <p:ext uri="{BB962C8B-B14F-4D97-AF65-F5344CB8AC3E}">
        <p14:creationId xmlns:p14="http://schemas.microsoft.com/office/powerpoint/2010/main" val="265619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5" r:id="rId7"/>
    <p:sldLayoutId id="2147483664" r:id="rId8"/>
    <p:sldLayoutId id="2147483686" r:id="rId9"/>
    <p:sldLayoutId id="2147483687"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15"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7930/NCA5.2023.CH15"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a:t>NCA5 Website: </a:t>
            </a:r>
            <a:r>
              <a:rPr lang="en-US" sz="2000">
                <a:hlinkClick r:id="rId2"/>
              </a:rPr>
              <a:t>https://nca2023.globalchange.gov</a:t>
            </a:r>
            <a:endParaRPr lang="en-US" sz="2000"/>
          </a:p>
          <a:p>
            <a:pPr marL="285750" indent="-285750">
              <a:buFont typeface="Arial" panose="020B0604020202020204" pitchFamily="34" charset="0"/>
              <a:buChar char="•"/>
            </a:pPr>
            <a:r>
              <a:rPr lang="en-US" sz="2000"/>
              <a:t>Chapter Website: </a:t>
            </a:r>
            <a:r>
              <a:rPr lang="en-US" sz="2000">
                <a:hlinkClick r:id="rId3"/>
              </a:rPr>
              <a:t>https://nca2023.globalchange.gov/chapter/15</a:t>
            </a:r>
            <a:endParaRPr lang="en-US" sz="2000"/>
          </a:p>
          <a:p>
            <a:pPr marL="285750" indent="-285750">
              <a:buFont typeface="Arial" panose="020B0604020202020204" pitchFamily="34" charset="0"/>
              <a:buChar char="•"/>
            </a:pPr>
            <a:r>
              <a:rPr lang="en-US" sz="2000"/>
              <a:t>NCA5 Atlas: </a:t>
            </a:r>
            <a:r>
              <a:rPr lang="en-US" sz="2000">
                <a:hlinkClick r:id="rId4"/>
              </a:rPr>
              <a:t>https://atlas.globalchange.gov</a:t>
            </a:r>
            <a:endParaRPr lang="en-US" sz="2000"/>
          </a:p>
          <a:p>
            <a:pPr marL="285750" indent="-285750">
              <a:buFont typeface="Arial" panose="020B0604020202020204" pitchFamily="34" charset="0"/>
              <a:buChar char="•"/>
            </a:pPr>
            <a:r>
              <a:rPr lang="en-US" sz="2000"/>
              <a:t>Figure captions: Captions can be found in the slide notes of this deck</a:t>
            </a:r>
          </a:p>
          <a:p>
            <a:pPr marL="285750" indent="-285750">
              <a:buFont typeface="Arial" panose="020B0604020202020204" pitchFamily="34" charset="0"/>
              <a:buChar char="•"/>
            </a:pPr>
            <a:r>
              <a:rPr lang="en-US" sz="2000"/>
              <a:t>Social media: @usgcrp, #NCA5</a:t>
            </a:r>
            <a:endParaRPr lang="en-US" sz="2000" dirty="0"/>
          </a:p>
        </p:txBody>
      </p:sp>
      <p:pic>
        <p:nvPicPr>
          <p:cNvPr id="1026" name="Picture 2">
            <a:extLst>
              <a:ext uri="{FF2B5EF4-FFF2-40B4-BE49-F238E27FC236}">
                <a16:creationId xmlns:a16="http://schemas.microsoft.com/office/drawing/2014/main" id="{DB986DE0-B697-367E-BC66-6701FAAB7ECC}"/>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rcRect/>
          <a:stretch>
            <a:fillRect/>
          </a:stretch>
        </p:blipFill>
        <p:spPr bwMode="auto">
          <a:xfrm>
            <a:off x="6400800" y="2305050"/>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the united states&#10;&#10;Description automatically generated">
            <a:extLst>
              <a:ext uri="{FF2B5EF4-FFF2-40B4-BE49-F238E27FC236}">
                <a16:creationId xmlns:a16="http://schemas.microsoft.com/office/drawing/2014/main" id="{57746CC7-C743-9254-2353-D158EFFCFC42}"/>
              </a:ext>
            </a:extLst>
          </p:cNvPr>
          <p:cNvPicPr>
            <a:picLocks noGrp="1" noChangeAspect="1"/>
          </p:cNvPicPr>
          <p:nvPr>
            <p:ph sz="quarter" idx="10"/>
          </p:nvPr>
        </p:nvPicPr>
        <p:blipFill>
          <a:blip r:embed="rId3"/>
          <a:stretch>
            <a:fillRect/>
          </a:stretch>
        </p:blipFill>
        <p:spPr>
          <a:xfrm>
            <a:off x="1480684" y="302011"/>
            <a:ext cx="6182631" cy="5073790"/>
          </a:xfrm>
        </p:spPr>
      </p:pic>
      <p:sp>
        <p:nvSpPr>
          <p:cNvPr id="3" name="Title 2">
            <a:extLst>
              <a:ext uri="{FF2B5EF4-FFF2-40B4-BE49-F238E27FC236}">
                <a16:creationId xmlns:a16="http://schemas.microsoft.com/office/drawing/2014/main" id="{A08403F7-D3AD-1CAF-133F-9B8983D45F6D}"/>
              </a:ext>
            </a:extLst>
          </p:cNvPr>
          <p:cNvSpPr>
            <a:spLocks noGrp="1"/>
          </p:cNvSpPr>
          <p:nvPr>
            <p:ph type="title"/>
          </p:nvPr>
        </p:nvSpPr>
        <p:spPr>
          <a:xfrm>
            <a:off x="628650" y="5375801"/>
            <a:ext cx="7886700" cy="918121"/>
          </a:xfrm>
        </p:spPr>
        <p:txBody>
          <a:bodyPr/>
          <a:lstStyle/>
          <a:p>
            <a:r>
              <a:rPr lang="en-US" dirty="0"/>
              <a:t>Figure 15.5. Some highly vulnerable areas also have high economic losses from climate hazards. </a:t>
            </a:r>
          </a:p>
        </p:txBody>
      </p:sp>
    </p:spTree>
    <p:extLst>
      <p:ext uri="{BB962C8B-B14F-4D97-AF65-F5344CB8AC3E}">
        <p14:creationId xmlns:p14="http://schemas.microsoft.com/office/powerpoint/2010/main" val="356803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with her hands out&#10;&#10;Description automatically generated">
            <a:extLst>
              <a:ext uri="{FF2B5EF4-FFF2-40B4-BE49-F238E27FC236}">
                <a16:creationId xmlns:a16="http://schemas.microsoft.com/office/drawing/2014/main" id="{DD8131BA-E808-24F3-655C-1E1160635ADA}"/>
              </a:ext>
            </a:extLst>
          </p:cNvPr>
          <p:cNvPicPr>
            <a:picLocks noGrp="1" noChangeAspect="1"/>
          </p:cNvPicPr>
          <p:nvPr>
            <p:ph sz="quarter" idx="10"/>
          </p:nvPr>
        </p:nvPicPr>
        <p:blipFill>
          <a:blip r:embed="rId3"/>
          <a:stretch>
            <a:fillRect/>
          </a:stretch>
        </p:blipFill>
        <p:spPr>
          <a:xfrm>
            <a:off x="1770495" y="127365"/>
            <a:ext cx="5603009" cy="4941115"/>
          </a:xfrm>
        </p:spPr>
      </p:pic>
      <p:sp>
        <p:nvSpPr>
          <p:cNvPr id="3" name="Title 2">
            <a:extLst>
              <a:ext uri="{FF2B5EF4-FFF2-40B4-BE49-F238E27FC236}">
                <a16:creationId xmlns:a16="http://schemas.microsoft.com/office/drawing/2014/main" id="{CDBB78DC-5078-5335-E833-051B9907ECAE}"/>
              </a:ext>
            </a:extLst>
          </p:cNvPr>
          <p:cNvSpPr>
            <a:spLocks noGrp="1"/>
          </p:cNvSpPr>
          <p:nvPr>
            <p:ph type="title"/>
          </p:nvPr>
        </p:nvSpPr>
        <p:spPr>
          <a:xfrm>
            <a:off x="628649" y="5399551"/>
            <a:ext cx="7886700" cy="918121"/>
          </a:xfrm>
        </p:spPr>
        <p:txBody>
          <a:bodyPr>
            <a:normAutofit fontScale="90000"/>
          </a:bodyPr>
          <a:lstStyle/>
          <a:p>
            <a:r>
              <a:rPr lang="en-US" dirty="0"/>
              <a:t>Figure 15.6. Louisiana Tribal leaders are upholding sovereignty and self-determination in their climate adaptation actions following hurricane damage. </a:t>
            </a:r>
          </a:p>
        </p:txBody>
      </p:sp>
    </p:spTree>
    <p:extLst>
      <p:ext uri="{BB962C8B-B14F-4D97-AF65-F5344CB8AC3E}">
        <p14:creationId xmlns:p14="http://schemas.microsoft.com/office/powerpoint/2010/main" val="81921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00200"/>
          </a:xfrm>
        </p:spPr>
        <p:txBody>
          <a:bodyPr spcCol="457200">
            <a:normAutofit fontScale="550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Paul J. Schramm</a:t>
            </a:r>
            <a:r>
              <a:rPr lang="en-US" dirty="0"/>
              <a:t>, Centers for Disease Control and Prevention </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Mary H. Hayden</a:t>
            </a:r>
            <a:r>
              <a:rPr lang="en-US" dirty="0"/>
              <a:t>, University of Colorado, </a:t>
            </a:r>
            <a:r>
              <a:rPr lang="en-US" dirty="0" err="1"/>
              <a:t>Lyda</a:t>
            </a:r>
            <a:r>
              <a:rPr lang="en-US" dirty="0"/>
              <a:t> Hill Institute for Human Resilience </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Charles B. Beard</a:t>
            </a:r>
            <a:r>
              <a:rPr lang="en-US" dirty="0"/>
              <a:t>, Centers for Disease Control and Prevention, Division of Vector-Borne Diseases</a:t>
            </a:r>
          </a:p>
          <a:p>
            <a:pPr marL="12700">
              <a:lnSpc>
                <a:spcPct val="110000"/>
              </a:lnSpc>
              <a:spcAft>
                <a:spcPts val="300"/>
              </a:spcAft>
            </a:pPr>
            <a:r>
              <a:rPr lang="en-US" b="1" dirty="0"/>
              <a:t>Jesse E. Bell</a:t>
            </a:r>
            <a:r>
              <a:rPr lang="en-US" dirty="0"/>
              <a:t>, University of Nebraska Medical Center</a:t>
            </a:r>
          </a:p>
          <a:p>
            <a:pPr marL="12700">
              <a:lnSpc>
                <a:spcPct val="110000"/>
              </a:lnSpc>
              <a:spcAft>
                <a:spcPts val="300"/>
              </a:spcAft>
            </a:pPr>
            <a:r>
              <a:rPr lang="en-US" b="1" dirty="0"/>
              <a:t>Aaron S. Bernstein</a:t>
            </a:r>
            <a:r>
              <a:rPr lang="en-US" dirty="0"/>
              <a:t>, Boston Children’s Hospital</a:t>
            </a:r>
          </a:p>
          <a:p>
            <a:pPr marL="12700">
              <a:lnSpc>
                <a:spcPct val="110000"/>
              </a:lnSpc>
              <a:spcAft>
                <a:spcPts val="300"/>
              </a:spcAft>
            </a:pPr>
            <a:r>
              <a:rPr lang="en-US" b="1" dirty="0"/>
              <a:t>Ashley </a:t>
            </a:r>
            <a:r>
              <a:rPr lang="en-US" b="1" dirty="0" err="1"/>
              <a:t>Bieniek-Tobasco</a:t>
            </a:r>
            <a:r>
              <a:rPr lang="en-US" dirty="0"/>
              <a:t>, Occupational Safety and Health Administration</a:t>
            </a:r>
          </a:p>
          <a:p>
            <a:pPr marL="12700">
              <a:lnSpc>
                <a:spcPct val="110000"/>
              </a:lnSpc>
              <a:spcAft>
                <a:spcPts val="300"/>
              </a:spcAft>
            </a:pPr>
            <a:r>
              <a:rPr lang="en-US" b="1" dirty="0"/>
              <a:t>Nikki Cooley</a:t>
            </a:r>
            <a:r>
              <a:rPr lang="en-US" dirty="0"/>
              <a:t>, Institute for Tribal Environmental Professionals, Tribes &amp; Climate Change Program</a:t>
            </a:r>
          </a:p>
          <a:p>
            <a:pPr marL="12700">
              <a:lnSpc>
                <a:spcPct val="110000"/>
              </a:lnSpc>
              <a:spcAft>
                <a:spcPts val="300"/>
              </a:spcAft>
            </a:pPr>
            <a:r>
              <a:rPr lang="en-US" b="1" dirty="0"/>
              <a:t>Maria </a:t>
            </a:r>
            <a:r>
              <a:rPr lang="en-US" b="1" dirty="0" err="1"/>
              <a:t>Diuk</a:t>
            </a:r>
            <a:r>
              <a:rPr lang="en-US" b="1" dirty="0"/>
              <a:t>-Wasser</a:t>
            </a:r>
            <a:r>
              <a:rPr lang="en-US" dirty="0"/>
              <a:t>, Columbia University</a:t>
            </a:r>
          </a:p>
          <a:p>
            <a:pPr marL="12700">
              <a:lnSpc>
                <a:spcPct val="110000"/>
              </a:lnSpc>
              <a:spcAft>
                <a:spcPts val="300"/>
              </a:spcAft>
            </a:pPr>
            <a:r>
              <a:rPr lang="en-US" b="1" dirty="0"/>
              <a:t>Michael K. Dorsey</a:t>
            </a:r>
            <a:r>
              <a:rPr lang="en-US" dirty="0"/>
              <a:t>, Club of Rome</a:t>
            </a:r>
          </a:p>
          <a:p>
            <a:pPr marL="12700">
              <a:lnSpc>
                <a:spcPct val="110000"/>
              </a:lnSpc>
              <a:spcAft>
                <a:spcPts val="300"/>
              </a:spcAft>
            </a:pPr>
            <a:r>
              <a:rPr lang="en-US" b="1" dirty="0"/>
              <a:t>Kristie L. </a:t>
            </a:r>
            <a:r>
              <a:rPr lang="en-US" b="1" dirty="0" err="1"/>
              <a:t>Ebi</a:t>
            </a:r>
            <a:r>
              <a:rPr lang="en-US" dirty="0"/>
              <a:t>, University of Washington</a:t>
            </a:r>
          </a:p>
          <a:p>
            <a:pPr marL="12700">
              <a:lnSpc>
                <a:spcPct val="110000"/>
              </a:lnSpc>
              <a:spcAft>
                <a:spcPts val="300"/>
              </a:spcAft>
            </a:pPr>
            <a:r>
              <a:rPr lang="en-US" b="1" dirty="0"/>
              <a:t>Kacey C. Ernst</a:t>
            </a:r>
            <a:r>
              <a:rPr lang="en-US" dirty="0"/>
              <a:t>, University of Arizona</a:t>
            </a:r>
          </a:p>
          <a:p>
            <a:pPr marL="12700">
              <a:lnSpc>
                <a:spcPct val="110000"/>
              </a:lnSpc>
              <a:spcAft>
                <a:spcPts val="300"/>
              </a:spcAft>
            </a:pPr>
            <a:r>
              <a:rPr lang="en-US" b="1" dirty="0"/>
              <a:t>Morgan E. </a:t>
            </a:r>
            <a:r>
              <a:rPr lang="en-US" b="1" dirty="0" err="1"/>
              <a:t>Gorris</a:t>
            </a:r>
            <a:r>
              <a:rPr lang="en-US" dirty="0"/>
              <a:t>, Los Alamos National Laboratory</a:t>
            </a:r>
          </a:p>
          <a:p>
            <a:pPr marL="12700">
              <a:lnSpc>
                <a:spcPct val="110000"/>
              </a:lnSpc>
              <a:spcAft>
                <a:spcPts val="300"/>
              </a:spcAft>
            </a:pPr>
            <a:r>
              <a:rPr lang="en-US" b="1" dirty="0"/>
              <a:t>Peter D. Howe</a:t>
            </a:r>
            <a:r>
              <a:rPr lang="en-US" dirty="0"/>
              <a:t>, Utah State University</a:t>
            </a:r>
          </a:p>
          <a:p>
            <a:pPr marL="12700">
              <a:lnSpc>
                <a:spcPct val="110000"/>
              </a:lnSpc>
              <a:spcAft>
                <a:spcPts val="300"/>
              </a:spcAft>
            </a:pPr>
            <a:r>
              <a:rPr lang="en-US" b="1" dirty="0"/>
              <a:t>Ali S. Khan</a:t>
            </a:r>
            <a:r>
              <a:rPr lang="en-US" dirty="0"/>
              <a:t>, University of Nebraska Medical Center</a:t>
            </a:r>
          </a:p>
          <a:p>
            <a:pPr marL="12700">
              <a:lnSpc>
                <a:spcPct val="110000"/>
              </a:lnSpc>
              <a:spcAft>
                <a:spcPts val="300"/>
              </a:spcAft>
            </a:pPr>
            <a:r>
              <a:rPr lang="en-US" b="1" dirty="0"/>
              <a:t>Clarita Lefthand-Begay</a:t>
            </a:r>
            <a:r>
              <a:rPr lang="en-US" dirty="0"/>
              <a:t>, Navajo Nation and University of Washington</a:t>
            </a:r>
          </a:p>
          <a:p>
            <a:pPr marL="12700">
              <a:lnSpc>
                <a:spcPct val="110000"/>
              </a:lnSpc>
              <a:spcAft>
                <a:spcPts val="300"/>
              </a:spcAft>
            </a:pPr>
            <a:r>
              <a:rPr lang="en-US" b="1" dirty="0"/>
              <a:t>Julie Maldonado</a:t>
            </a:r>
            <a:r>
              <a:rPr lang="en-US" dirty="0"/>
              <a:t>, Livelihoods Knowledge Exchange Network</a:t>
            </a:r>
          </a:p>
          <a:p>
            <a:pPr marL="12700">
              <a:lnSpc>
                <a:spcPct val="110000"/>
              </a:lnSpc>
              <a:spcAft>
                <a:spcPts val="300"/>
              </a:spcAft>
            </a:pPr>
            <a:r>
              <a:rPr lang="en-US" b="1" dirty="0" err="1"/>
              <a:t>Shubhayu</a:t>
            </a:r>
            <a:r>
              <a:rPr lang="en-US" b="1" dirty="0"/>
              <a:t> </a:t>
            </a:r>
            <a:r>
              <a:rPr lang="en-US" b="1" dirty="0" err="1"/>
              <a:t>Saha</a:t>
            </a:r>
            <a:r>
              <a:rPr lang="en-US" dirty="0"/>
              <a:t>, Centers for Disease Control and Prevention</a:t>
            </a:r>
          </a:p>
          <a:p>
            <a:pPr marL="12700">
              <a:lnSpc>
                <a:spcPct val="110000"/>
              </a:lnSpc>
              <a:spcAft>
                <a:spcPts val="300"/>
              </a:spcAft>
            </a:pPr>
            <a:r>
              <a:rPr lang="en-US" b="1" dirty="0"/>
              <a:t>Fatemeh </a:t>
            </a:r>
            <a:r>
              <a:rPr lang="en-US" b="1" dirty="0" err="1"/>
              <a:t>Shafiei</a:t>
            </a:r>
            <a:r>
              <a:rPr lang="en-US" dirty="0"/>
              <a:t>, Spelman College</a:t>
            </a:r>
          </a:p>
          <a:p>
            <a:pPr marL="12700">
              <a:lnSpc>
                <a:spcPct val="110000"/>
              </a:lnSpc>
              <a:spcAft>
                <a:spcPts val="300"/>
              </a:spcAft>
            </a:pPr>
            <a:r>
              <a:rPr lang="en-US" b="1" dirty="0" err="1"/>
              <a:t>Ambarish</a:t>
            </a:r>
            <a:r>
              <a:rPr lang="en-US" b="1" dirty="0"/>
              <a:t> Vaidyanathan</a:t>
            </a:r>
            <a:r>
              <a:rPr lang="en-US" dirty="0"/>
              <a:t>, Centers for Disease Control and Prevention</a:t>
            </a:r>
          </a:p>
          <a:p>
            <a:pPr marL="12700">
              <a:lnSpc>
                <a:spcPct val="110000"/>
              </a:lnSpc>
              <a:spcAft>
                <a:spcPts val="300"/>
              </a:spcAft>
            </a:pPr>
            <a:r>
              <a:rPr lang="en-US" b="1" dirty="0"/>
              <a:t>Olga V. </a:t>
            </a:r>
            <a:r>
              <a:rPr lang="en-US" b="1" dirty="0" err="1"/>
              <a:t>Wilhelmi</a:t>
            </a:r>
            <a:r>
              <a:rPr lang="en-US" dirty="0"/>
              <a:t>, National Center for Atmospheric Research </a:t>
            </a:r>
            <a:endParaRPr lang="en-US" dirty="0">
              <a:solidFill>
                <a:srgbClr val="209DBC"/>
              </a:solidFill>
            </a:endParaRPr>
          </a:p>
          <a:p>
            <a:pPr marL="12700">
              <a:lnSpc>
                <a:spcPct val="110000"/>
              </a:lnSpc>
              <a:spcAft>
                <a:spcPts val="300"/>
              </a:spcAft>
            </a:pPr>
            <a:endParaRPr lang="en-US" dirty="0">
              <a:solidFill>
                <a:srgbClr val="209DBC"/>
              </a:solidFill>
            </a:endParaRPr>
          </a:p>
          <a:p>
            <a:pPr marL="12700">
              <a:lnSpc>
                <a:spcPct val="110000"/>
              </a:lnSpc>
              <a:spcAft>
                <a:spcPts val="300"/>
              </a:spcAft>
            </a:pPr>
            <a:r>
              <a:rPr lang="en-US" b="1" dirty="0">
                <a:solidFill>
                  <a:srgbClr val="209DBC"/>
                </a:solidFill>
              </a:rPr>
              <a:t>Technical Contributors </a:t>
            </a:r>
          </a:p>
          <a:p>
            <a:pPr marL="12700">
              <a:lnSpc>
                <a:spcPct val="110000"/>
              </a:lnSpc>
              <a:spcAft>
                <a:spcPts val="300"/>
              </a:spcAft>
            </a:pPr>
            <a:r>
              <a:rPr lang="en-US" b="1" dirty="0"/>
              <a:t>Rebecca L. </a:t>
            </a:r>
            <a:r>
              <a:rPr lang="en-US" b="1" dirty="0" err="1"/>
              <a:t>Achey</a:t>
            </a:r>
            <a:r>
              <a:rPr lang="en-US" dirty="0"/>
              <a:t>, University of Colorado</a:t>
            </a:r>
          </a:p>
          <a:p>
            <a:pPr marL="12700">
              <a:lnSpc>
                <a:spcPct val="110000"/>
              </a:lnSpc>
              <a:spcAft>
                <a:spcPts val="300"/>
              </a:spcAft>
            </a:pPr>
            <a:r>
              <a:rPr lang="en-US" b="1" dirty="0"/>
              <a:t>Bhargavi </a:t>
            </a:r>
            <a:r>
              <a:rPr lang="en-US" b="1" dirty="0" err="1"/>
              <a:t>Chekuri</a:t>
            </a:r>
            <a:r>
              <a:rPr lang="en-US" dirty="0"/>
              <a:t>, University of Colorado School of Medicine</a:t>
            </a:r>
          </a:p>
          <a:p>
            <a:pPr marL="12700">
              <a:lnSpc>
                <a:spcPct val="110000"/>
              </a:lnSpc>
              <a:spcAft>
                <a:spcPts val="300"/>
              </a:spcAft>
            </a:pPr>
            <a:r>
              <a:rPr lang="en-US" b="1" dirty="0"/>
              <a:t>Christopher T. </a:t>
            </a:r>
            <a:r>
              <a:rPr lang="en-US" b="1" dirty="0" err="1"/>
              <a:t>Emrich</a:t>
            </a:r>
            <a:r>
              <a:rPr lang="en-US" dirty="0"/>
              <a:t>, University of Central Florida</a:t>
            </a:r>
          </a:p>
          <a:p>
            <a:pPr marL="12700">
              <a:lnSpc>
                <a:spcPct val="110000"/>
              </a:lnSpc>
              <a:spcAft>
                <a:spcPts val="300"/>
              </a:spcAft>
            </a:pPr>
            <a:r>
              <a:rPr lang="en-US" b="1" dirty="0"/>
              <a:t>Melanie Gall</a:t>
            </a:r>
            <a:r>
              <a:rPr lang="en-US" dirty="0"/>
              <a:t>, Arizona State University</a:t>
            </a:r>
          </a:p>
          <a:p>
            <a:pPr marL="12700">
              <a:lnSpc>
                <a:spcPct val="110000"/>
              </a:lnSpc>
              <a:spcAft>
                <a:spcPts val="300"/>
              </a:spcAft>
            </a:pPr>
            <a:r>
              <a:rPr lang="en-US" b="1" dirty="0"/>
              <a:t>Leo Goldsmith</a:t>
            </a:r>
            <a:r>
              <a:rPr lang="en-US" dirty="0"/>
              <a:t>, US Global Change Research Program / ICF</a:t>
            </a:r>
          </a:p>
          <a:p>
            <a:pPr marL="12700">
              <a:lnSpc>
                <a:spcPct val="110000"/>
              </a:lnSpc>
              <a:spcAft>
                <a:spcPts val="300"/>
              </a:spcAft>
            </a:pPr>
            <a:r>
              <a:rPr lang="en-US" b="1" dirty="0"/>
              <a:t>Caitlin A. Gould</a:t>
            </a:r>
            <a:r>
              <a:rPr lang="en-US" dirty="0"/>
              <a:t>, US Environmental Protection Agency</a:t>
            </a:r>
          </a:p>
          <a:p>
            <a:pPr marL="12700">
              <a:lnSpc>
                <a:spcPct val="110000"/>
              </a:lnSpc>
              <a:spcAft>
                <a:spcPts val="300"/>
              </a:spcAft>
            </a:pPr>
            <a:r>
              <a:rPr lang="en-US" b="1" dirty="0"/>
              <a:t>Penelope Stein</a:t>
            </a:r>
            <a:r>
              <a:rPr lang="en-US" dirty="0"/>
              <a:t>, Harvard Law School Project on Disability</a:t>
            </a:r>
          </a:p>
          <a:p>
            <a:pPr marL="12700">
              <a:lnSpc>
                <a:spcPct val="110000"/>
              </a:lnSpc>
              <a:spcAft>
                <a:spcPts val="300"/>
              </a:spcAft>
            </a:pPr>
            <a:r>
              <a:rPr lang="en-US" b="1" dirty="0"/>
              <a:t>Michael Stein</a:t>
            </a:r>
            <a:r>
              <a:rPr lang="en-US" dirty="0"/>
              <a:t>, Harvard Law School Project on Disability</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Caroline </a:t>
            </a:r>
            <a:r>
              <a:rPr lang="en-US" b="1" dirty="0" err="1"/>
              <a:t>Anitha</a:t>
            </a:r>
            <a:r>
              <a:rPr lang="en-US" b="1" dirty="0"/>
              <a:t> </a:t>
            </a:r>
            <a:r>
              <a:rPr lang="en-US" b="1" dirty="0" err="1"/>
              <a:t>Devadason</a:t>
            </a:r>
            <a:r>
              <a:rPr lang="en-US" dirty="0"/>
              <a:t>, Harvard University</a:t>
            </a: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Leo Goldsmith</a:t>
            </a:r>
            <a:r>
              <a:rPr lang="en-US" dirty="0"/>
              <a:t>, US Global Change Research Program / ICF</a:t>
            </a:r>
          </a:p>
          <a:p>
            <a:pPr marL="12700">
              <a:lnSpc>
                <a:spcPct val="110000"/>
              </a:lnSpc>
              <a:spcAft>
                <a:spcPts val="300"/>
              </a:spcAft>
            </a:pPr>
            <a:r>
              <a:rPr lang="en-US" b="1" dirty="0"/>
              <a:t>Allyza R. Lustig</a:t>
            </a:r>
            <a:r>
              <a:rPr lang="en-US" dirty="0"/>
              <a:t>, US Global Change Research Program / ICF</a:t>
            </a:r>
            <a:endParaRPr lang="en-US" i="1" dirty="0"/>
          </a:p>
        </p:txBody>
      </p:sp>
    </p:spTree>
    <p:extLst>
      <p:ext uri="{BB962C8B-B14F-4D97-AF65-F5344CB8AC3E}">
        <p14:creationId xmlns:p14="http://schemas.microsoft.com/office/powerpoint/2010/main" val="330526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1765115-4530-2B06-C14F-C2198C575D16}"/>
              </a:ext>
            </a:extLst>
          </p:cNvPr>
          <p:cNvSpPr>
            <a:spLocks noGrp="1"/>
          </p:cNvSpPr>
          <p:nvPr>
            <p:ph type="subTitle" idx="1"/>
          </p:nvPr>
        </p:nvSpPr>
        <p:spPr/>
        <p:txBody>
          <a:bodyPr>
            <a:normAutofit lnSpcReduction="10000"/>
          </a:bodyPr>
          <a:lstStyle/>
          <a:p>
            <a:pPr marL="11113" indent="-11113"/>
            <a:r>
              <a:rPr lang="en-US" sz="1400" kern="100" dirty="0">
                <a:effectLst/>
                <a:latin typeface="Calibri" panose="020F0502020204030204" pitchFamily="34" charset="0"/>
                <a:ea typeface="Calibri" panose="020F0502020204030204" pitchFamily="34" charset="0"/>
              </a:rPr>
              <a:t>Hayden, M.H., P.J. Schramm, C.B. Beard, J.E. Bell, A.S. Bernstein, A. </a:t>
            </a:r>
            <a:r>
              <a:rPr lang="en-US" sz="1400" kern="100" dirty="0" err="1">
                <a:effectLst/>
                <a:latin typeface="Calibri" panose="020F0502020204030204" pitchFamily="34" charset="0"/>
                <a:ea typeface="Calibri" panose="020F0502020204030204" pitchFamily="34" charset="0"/>
              </a:rPr>
              <a:t>Bieniek-Tobasco</a:t>
            </a:r>
            <a:r>
              <a:rPr lang="en-US" sz="1400" kern="100" dirty="0">
                <a:effectLst/>
                <a:latin typeface="Calibri" panose="020F0502020204030204" pitchFamily="34" charset="0"/>
                <a:ea typeface="Calibri" panose="020F0502020204030204" pitchFamily="34" charset="0"/>
              </a:rPr>
              <a:t>, N. Cooley, M. </a:t>
            </a:r>
            <a:r>
              <a:rPr lang="en-US" sz="1400" kern="100" dirty="0" err="1">
                <a:effectLst/>
                <a:latin typeface="Calibri" panose="020F0502020204030204" pitchFamily="34" charset="0"/>
                <a:ea typeface="Calibri" panose="020F0502020204030204" pitchFamily="34" charset="0"/>
              </a:rPr>
              <a:t>Diuk</a:t>
            </a:r>
            <a:r>
              <a:rPr lang="en-US" sz="1400" kern="100" dirty="0">
                <a:effectLst/>
                <a:latin typeface="Calibri" panose="020F0502020204030204" pitchFamily="34" charset="0"/>
                <a:ea typeface="Calibri" panose="020F0502020204030204" pitchFamily="34" charset="0"/>
              </a:rPr>
              <a:t>-Wasser, Michael K. Dorsey, K.L. </a:t>
            </a:r>
            <a:r>
              <a:rPr lang="en-US" sz="1400" kern="100" dirty="0" err="1">
                <a:effectLst/>
                <a:latin typeface="Calibri" panose="020F0502020204030204" pitchFamily="34" charset="0"/>
                <a:ea typeface="Calibri" panose="020F0502020204030204" pitchFamily="34" charset="0"/>
              </a:rPr>
              <a:t>Ebi</a:t>
            </a:r>
            <a:r>
              <a:rPr lang="en-US" sz="1400" kern="100" dirty="0">
                <a:effectLst/>
                <a:latin typeface="Calibri" panose="020F0502020204030204" pitchFamily="34" charset="0"/>
                <a:ea typeface="Calibri" panose="020F0502020204030204" pitchFamily="34" charset="0"/>
              </a:rPr>
              <a:t>, K.C. Ernst, M.E. </a:t>
            </a:r>
            <a:r>
              <a:rPr lang="en-US" sz="1400" kern="100" dirty="0" err="1">
                <a:effectLst/>
                <a:latin typeface="Calibri" panose="020F0502020204030204" pitchFamily="34" charset="0"/>
                <a:ea typeface="Calibri" panose="020F0502020204030204" pitchFamily="34" charset="0"/>
              </a:rPr>
              <a:t>Gorris</a:t>
            </a:r>
            <a:r>
              <a:rPr lang="en-US" sz="1400" kern="100" dirty="0">
                <a:effectLst/>
                <a:latin typeface="Calibri" panose="020F0502020204030204" pitchFamily="34" charset="0"/>
                <a:ea typeface="Calibri" panose="020F0502020204030204" pitchFamily="34" charset="0"/>
              </a:rPr>
              <a:t>, P.D. Howe, A.S. Khan, C. Lefthand-Begay, J. Maldonado, S. </a:t>
            </a:r>
            <a:r>
              <a:rPr lang="en-US" sz="1400" kern="100" dirty="0" err="1">
                <a:effectLst/>
                <a:latin typeface="Calibri" panose="020F0502020204030204" pitchFamily="34" charset="0"/>
                <a:ea typeface="Calibri" panose="020F0502020204030204" pitchFamily="34" charset="0"/>
              </a:rPr>
              <a:t>Saha</a:t>
            </a:r>
            <a:r>
              <a:rPr lang="en-US" sz="1400" kern="100" dirty="0">
                <a:effectLst/>
                <a:latin typeface="Calibri" panose="020F0502020204030204" pitchFamily="34" charset="0"/>
                <a:ea typeface="Calibri" panose="020F0502020204030204" pitchFamily="34" charset="0"/>
              </a:rPr>
              <a:t>, F. </a:t>
            </a:r>
            <a:r>
              <a:rPr lang="en-US" sz="1400" kern="100" dirty="0" err="1">
                <a:effectLst/>
                <a:latin typeface="Calibri" panose="020F0502020204030204" pitchFamily="34" charset="0"/>
                <a:ea typeface="Calibri" panose="020F0502020204030204" pitchFamily="34" charset="0"/>
              </a:rPr>
              <a:t>Shafiei</a:t>
            </a:r>
            <a:r>
              <a:rPr lang="en-US" sz="1400" kern="100" dirty="0">
                <a:effectLst/>
                <a:latin typeface="Calibri" panose="020F0502020204030204" pitchFamily="34" charset="0"/>
                <a:ea typeface="Calibri" panose="020F0502020204030204" pitchFamily="34" charset="0"/>
              </a:rPr>
              <a:t>, A. Vaidyanathan, and O.V. </a:t>
            </a:r>
            <a:r>
              <a:rPr lang="en-US" sz="1400" kern="100" dirty="0" err="1">
                <a:effectLst/>
                <a:latin typeface="Calibri" panose="020F0502020204030204" pitchFamily="34" charset="0"/>
                <a:ea typeface="Calibri" panose="020F0502020204030204" pitchFamily="34" charset="0"/>
              </a:rPr>
              <a:t>Wilhelmi</a:t>
            </a:r>
            <a:r>
              <a:rPr lang="en-US" sz="1400" kern="100" dirty="0">
                <a:effectLst/>
                <a:latin typeface="Calibri" panose="020F0502020204030204" pitchFamily="34" charset="0"/>
                <a:ea typeface="Calibri" panose="020F0502020204030204" pitchFamily="34" charset="0"/>
              </a:rPr>
              <a:t>, 2023: Ch. 15. Human health. In: </a:t>
            </a:r>
            <a:r>
              <a:rPr lang="en-US" sz="1400" i="1" kern="100" dirty="0">
                <a:effectLst/>
                <a:latin typeface="Calibri" panose="020F0502020204030204" pitchFamily="34" charset="0"/>
                <a:ea typeface="Calibri" panose="020F0502020204030204" pitchFamily="34" charset="0"/>
              </a:rPr>
              <a:t>Fifth National Climate Assessment</a:t>
            </a:r>
            <a:r>
              <a:rPr lang="en-US" sz="1400" kern="100" dirty="0">
                <a:effectLst/>
                <a:latin typeface="Calibri" panose="020F0502020204030204" pitchFamily="34" charset="0"/>
                <a:ea typeface="Calibri" panose="020F0502020204030204" pitchFamily="34" charset="0"/>
              </a:rPr>
              <a:t>. Crimmins, A.R., C.W. Avery, D.R. Easterling, K.E. Kunkel, B.C. Stewart, and T.K. </a:t>
            </a:r>
            <a:r>
              <a:rPr lang="en-US" sz="1400" kern="100" dirty="0" err="1">
                <a:effectLst/>
                <a:latin typeface="Calibri" panose="020F0502020204030204" pitchFamily="34" charset="0"/>
                <a:ea typeface="Calibri" panose="020F0502020204030204" pitchFamily="34" charset="0"/>
              </a:rPr>
              <a:t>Maycock</a:t>
            </a:r>
            <a:r>
              <a:rPr lang="en-US" sz="1400" kern="100" dirty="0">
                <a:effectLst/>
                <a:latin typeface="Calibri" panose="020F0502020204030204" pitchFamily="34" charset="0"/>
                <a:ea typeface="Calibri" panose="020F0502020204030204" pitchFamily="34" charset="0"/>
              </a:rPr>
              <a:t>, Eds. U.S. Global Change Research Program, Washington, DC, USA. </a:t>
            </a:r>
            <a:r>
              <a:rPr lang="en-US" sz="1400" u="none" strike="noStrike" kern="100" dirty="0">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https://doi.org/10.7930/NCA5.2023.CH15</a:t>
            </a:r>
            <a:endParaRPr lang="en-US" sz="1400" kern="100" dirty="0">
              <a:effectLst/>
              <a:latin typeface="Calibri" panose="020F0502020204030204" pitchFamily="34" charset="0"/>
              <a:ea typeface="Calibri" panose="020F0502020204030204" pitchFamily="34" charset="0"/>
            </a:endParaRPr>
          </a:p>
          <a:p>
            <a:pPr marL="11113" marR="0" indent="-11113">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p:txBody>
      </p:sp>
      <p:sp>
        <p:nvSpPr>
          <p:cNvPr id="3" name="Text Placeholder 2">
            <a:extLst>
              <a:ext uri="{FF2B5EF4-FFF2-40B4-BE49-F238E27FC236}">
                <a16:creationId xmlns:a16="http://schemas.microsoft.com/office/drawing/2014/main" id="{0354846D-B6EC-C410-003C-32A00EF475D1}"/>
              </a:ext>
            </a:extLst>
          </p:cNvPr>
          <p:cNvSpPr>
            <a:spLocks noGrp="1"/>
          </p:cNvSpPr>
          <p:nvPr>
            <p:ph type="body" sz="quarter" idx="10"/>
          </p:nvPr>
        </p:nvSpPr>
        <p:spPr/>
        <p:txBody>
          <a:bodyPr/>
          <a:lstStyle/>
          <a:p>
            <a:r>
              <a:rPr lang="en-US" dirty="0"/>
              <a:t>https://nca2023.globalchange.gov/chapter/15</a:t>
            </a:r>
          </a:p>
          <a:p>
            <a:endParaRPr lang="en-US" dirty="0"/>
          </a:p>
        </p:txBody>
      </p:sp>
    </p:spTree>
    <p:extLst>
      <p:ext uri="{BB962C8B-B14F-4D97-AF65-F5344CB8AC3E}">
        <p14:creationId xmlns:p14="http://schemas.microsoft.com/office/powerpoint/2010/main" val="303718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15 | Human Health</a:t>
            </a:r>
          </a:p>
        </p:txBody>
      </p:sp>
    </p:spTree>
    <p:extLst>
      <p:ext uri="{BB962C8B-B14F-4D97-AF65-F5344CB8AC3E}">
        <p14:creationId xmlns:p14="http://schemas.microsoft.com/office/powerpoint/2010/main" val="32520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a:bodyPr>
          <a:lstStyle/>
          <a:p>
            <a:r>
              <a:rPr lang="en-US" dirty="0"/>
              <a:t>Climate Change Is Harming Human Health </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It is an established fact that climate change is harming physical, mental, spiritual, and community health and well-being through the increasing frequency and intensity of extreme events, increasing cases of infectious and vector-borne diseases, and declines in food and water quality and security. Climate-related hazards will continue to grow, increasing morbidity and mortality across all regions of the US (</a:t>
            </a:r>
            <a:r>
              <a:rPr lang="en-US" i="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very likely</a:t>
            </a:r>
            <a:r>
              <a:rPr lang="en-US"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i="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 very high confidence</a:t>
            </a:r>
            <a:r>
              <a:rPr lang="en-US"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fontScale="77500" lnSpcReduction="20000"/>
          </a:bodyPr>
          <a:lstStyle/>
          <a:p>
            <a:pPr>
              <a:lnSpc>
                <a:spcPct val="110000"/>
              </a:lnSpc>
            </a:pPr>
            <a:r>
              <a:rPr lang="en-US" dirty="0"/>
              <a:t>Systemic Racism and Discrimination Exacerbate Climate Impacts on Human Health </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Climate change unequivocally worsens physical, mental, spiritual, and community health and well-being, as well as social inequities. It is an established fact that </a:t>
            </a:r>
            <a:r>
              <a:rPr lang="en-US" kern="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climate-related impacts disproportionately harm communities and people who have been marginalized. These include BIPOC (Black, Indigenous, and People of Color), individuals and communities with low wealth, women, people with disabilities or chronic diseases, sexual and gender minorities, and children.</a:t>
            </a:r>
            <a:endParaRPr lang="en-US" kern="1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70000" lnSpcReduction="20000"/>
          </a:bodyPr>
          <a:lstStyle/>
          <a:p>
            <a:pPr>
              <a:lnSpc>
                <a:spcPct val="110000"/>
              </a:lnSpc>
            </a:pPr>
            <a:r>
              <a:rPr lang="en-US" dirty="0"/>
              <a:t>Timely, Effective, and Culturally Appropriate Adaptation and Mitigation Actions Protect Human Health</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a:lnSpc>
                <a:spcPct val="115000"/>
              </a:lnSpc>
              <a:spcAft>
                <a:spcPts val="600"/>
              </a:spcAft>
            </a:pPr>
            <a:r>
              <a:rPr lang="en-US" kern="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In every sector of society, implementing timely, effective, and culturally appropriate adaptation measures (</a:t>
            </a:r>
            <a:r>
              <a:rPr lang="en-US" i="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US" i="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kern="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creating climate-resilient health systems (</a:t>
            </a:r>
            <a:r>
              <a:rPr lang="en-US" i="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r>
              <a:rPr lang="en-US" i="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kern="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and preventing the release of greenhouse gases</a:t>
            </a:r>
            <a:r>
              <a:rPr lang="en-US" i="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r>
              <a:rPr lang="en-US" kern="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can protect human health and improve health equity (</a:t>
            </a:r>
            <a:r>
              <a:rPr lang="en-US" i="1" kern="100" dirty="0">
                <a:solidFill>
                  <a:srgbClr val="000000"/>
                </a:solidFill>
                <a:effectLst/>
                <a:latin typeface="Calibri" panose="020F0502020204030204" pitchFamily="34" charset="0"/>
                <a:ea typeface="Arial" panose="020B0604020202020204" pitchFamily="34" charset="0"/>
                <a:cs typeface="Arial" panose="020B0604020202020204" pitchFamily="34" charset="0"/>
              </a:rPr>
              <a:t>high confidence</a:t>
            </a:r>
            <a:r>
              <a:rPr lang="en-US" kern="1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t>
            </a:r>
            <a:endParaRPr lang="en-US" kern="1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pPr marL="11113" marR="0">
              <a:lnSpc>
                <a:spcPct val="115000"/>
              </a:lnSpc>
              <a:spcBef>
                <a:spcPts val="0"/>
              </a:spcBef>
              <a:spcAft>
                <a:spcPts val="600"/>
              </a:spcAft>
            </a:pPr>
            <a:endParaRPr lang="en-US" sz="24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health equity&#10;&#10;Description automatically generated">
            <a:extLst>
              <a:ext uri="{FF2B5EF4-FFF2-40B4-BE49-F238E27FC236}">
                <a16:creationId xmlns:a16="http://schemas.microsoft.com/office/drawing/2014/main" id="{B7AC8D47-5368-B1C4-F925-28855DB3AE5F}"/>
              </a:ext>
            </a:extLst>
          </p:cNvPr>
          <p:cNvPicPr>
            <a:picLocks noGrp="1" noChangeAspect="1"/>
          </p:cNvPicPr>
          <p:nvPr>
            <p:ph sz="quarter" idx="10"/>
          </p:nvPr>
        </p:nvPicPr>
        <p:blipFill>
          <a:blip r:embed="rId3"/>
          <a:stretch>
            <a:fillRect/>
          </a:stretch>
        </p:blipFill>
        <p:spPr>
          <a:xfrm>
            <a:off x="1187674" y="431800"/>
            <a:ext cx="6768652" cy="4637088"/>
          </a:xfrm>
        </p:spPr>
      </p:pic>
      <p:sp>
        <p:nvSpPr>
          <p:cNvPr id="3" name="Title 2">
            <a:extLst>
              <a:ext uri="{FF2B5EF4-FFF2-40B4-BE49-F238E27FC236}">
                <a16:creationId xmlns:a16="http://schemas.microsoft.com/office/drawing/2014/main" id="{166C809F-DAB3-96E1-591F-9FE27715E937}"/>
              </a:ext>
            </a:extLst>
          </p:cNvPr>
          <p:cNvSpPr>
            <a:spLocks noGrp="1"/>
          </p:cNvSpPr>
          <p:nvPr>
            <p:ph type="title"/>
          </p:nvPr>
        </p:nvSpPr>
        <p:spPr/>
        <p:txBody>
          <a:bodyPr/>
          <a:lstStyle/>
          <a:p>
            <a:r>
              <a:rPr lang="en-US" dirty="0"/>
              <a:t>Figure 15.1. Heat does not impact all communities equally. </a:t>
            </a:r>
          </a:p>
        </p:txBody>
      </p:sp>
    </p:spTree>
    <p:extLst>
      <p:ext uri="{BB962C8B-B14F-4D97-AF65-F5344CB8AC3E}">
        <p14:creationId xmlns:p14="http://schemas.microsoft.com/office/powerpoint/2010/main" val="333708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insects on a map&#10;&#10;Description automatically generated">
            <a:extLst>
              <a:ext uri="{FF2B5EF4-FFF2-40B4-BE49-F238E27FC236}">
                <a16:creationId xmlns:a16="http://schemas.microsoft.com/office/drawing/2014/main" id="{C879DCBE-E9D0-8959-6617-DB7B8888FE99}"/>
              </a:ext>
            </a:extLst>
          </p:cNvPr>
          <p:cNvPicPr>
            <a:picLocks noGrp="1" noChangeAspect="1"/>
          </p:cNvPicPr>
          <p:nvPr>
            <p:ph sz="quarter" idx="10"/>
          </p:nvPr>
        </p:nvPicPr>
        <p:blipFill>
          <a:blip r:embed="rId3"/>
          <a:stretch>
            <a:fillRect/>
          </a:stretch>
        </p:blipFill>
        <p:spPr>
          <a:xfrm>
            <a:off x="628651" y="718457"/>
            <a:ext cx="7886699" cy="4468184"/>
          </a:xfrm>
        </p:spPr>
      </p:pic>
      <p:sp>
        <p:nvSpPr>
          <p:cNvPr id="3" name="Title 2">
            <a:extLst>
              <a:ext uri="{FF2B5EF4-FFF2-40B4-BE49-F238E27FC236}">
                <a16:creationId xmlns:a16="http://schemas.microsoft.com/office/drawing/2014/main" id="{840B9C4A-253E-CF0A-F229-6D5E7DF37064}"/>
              </a:ext>
            </a:extLst>
          </p:cNvPr>
          <p:cNvSpPr>
            <a:spLocks noGrp="1"/>
          </p:cNvSpPr>
          <p:nvPr>
            <p:ph type="title"/>
          </p:nvPr>
        </p:nvSpPr>
        <p:spPr/>
        <p:txBody>
          <a:bodyPr>
            <a:normAutofit fontScale="90000"/>
          </a:bodyPr>
          <a:lstStyle/>
          <a:p>
            <a:r>
              <a:rPr lang="en-US" dirty="0"/>
              <a:t>Figure 15.2. Some climate-sensitive infectious diseases are expected to see expanded geographic range and extended seasonality. </a:t>
            </a:r>
          </a:p>
        </p:txBody>
      </p:sp>
    </p:spTree>
    <p:extLst>
      <p:ext uri="{BB962C8B-B14F-4D97-AF65-F5344CB8AC3E}">
        <p14:creationId xmlns:p14="http://schemas.microsoft.com/office/powerpoint/2010/main" val="2768188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hart of mental health&#10;&#10;Description automatically generated">
            <a:extLst>
              <a:ext uri="{FF2B5EF4-FFF2-40B4-BE49-F238E27FC236}">
                <a16:creationId xmlns:a16="http://schemas.microsoft.com/office/drawing/2014/main" id="{86BFB091-891B-2AB2-32CB-DF2C76353A50}"/>
              </a:ext>
            </a:extLst>
          </p:cNvPr>
          <p:cNvPicPr>
            <a:picLocks noGrp="1" noChangeAspect="1"/>
          </p:cNvPicPr>
          <p:nvPr>
            <p:ph sz="quarter" idx="10"/>
          </p:nvPr>
        </p:nvPicPr>
        <p:blipFill>
          <a:blip r:embed="rId3"/>
          <a:stretch>
            <a:fillRect/>
          </a:stretch>
        </p:blipFill>
        <p:spPr>
          <a:xfrm>
            <a:off x="1560327" y="158985"/>
            <a:ext cx="6023346" cy="4963372"/>
          </a:xfrm>
        </p:spPr>
      </p:pic>
      <p:sp>
        <p:nvSpPr>
          <p:cNvPr id="3" name="Title 2">
            <a:extLst>
              <a:ext uri="{FF2B5EF4-FFF2-40B4-BE49-F238E27FC236}">
                <a16:creationId xmlns:a16="http://schemas.microsoft.com/office/drawing/2014/main" id="{8E62943F-717D-EEB7-0F5D-A9CA6F9D1691}"/>
              </a:ext>
            </a:extLst>
          </p:cNvPr>
          <p:cNvSpPr>
            <a:spLocks noGrp="1"/>
          </p:cNvSpPr>
          <p:nvPr>
            <p:ph type="title"/>
          </p:nvPr>
        </p:nvSpPr>
        <p:spPr>
          <a:xfrm>
            <a:off x="628650" y="5447053"/>
            <a:ext cx="7886700" cy="918121"/>
          </a:xfrm>
        </p:spPr>
        <p:txBody>
          <a:bodyPr>
            <a:normAutofit fontScale="90000"/>
          </a:bodyPr>
          <a:lstStyle/>
          <a:p>
            <a:r>
              <a:rPr lang="en-US" dirty="0"/>
              <a:t>Figure 15.3. Out of 1,000 children and young people surveyed in the US, a majority expressed worry about climate change impacts to people and the planet. </a:t>
            </a:r>
          </a:p>
        </p:txBody>
      </p:sp>
    </p:spTree>
    <p:extLst>
      <p:ext uri="{BB962C8B-B14F-4D97-AF65-F5344CB8AC3E}">
        <p14:creationId xmlns:p14="http://schemas.microsoft.com/office/powerpoint/2010/main" val="334457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different colored bars&#10;&#10;Description automatically generated">
            <a:extLst>
              <a:ext uri="{FF2B5EF4-FFF2-40B4-BE49-F238E27FC236}">
                <a16:creationId xmlns:a16="http://schemas.microsoft.com/office/drawing/2014/main" id="{943A33CB-3657-B4AE-EECC-191DC1D71F66}"/>
              </a:ext>
            </a:extLst>
          </p:cNvPr>
          <p:cNvPicPr>
            <a:picLocks noGrp="1" noChangeAspect="1"/>
          </p:cNvPicPr>
          <p:nvPr>
            <p:ph sz="quarter" idx="10"/>
          </p:nvPr>
        </p:nvPicPr>
        <p:blipFill>
          <a:blip r:embed="rId3"/>
          <a:stretch>
            <a:fillRect/>
          </a:stretch>
        </p:blipFill>
        <p:spPr>
          <a:xfrm>
            <a:off x="1596530" y="304055"/>
            <a:ext cx="5950940" cy="4678768"/>
          </a:xfrm>
        </p:spPr>
      </p:pic>
      <p:sp>
        <p:nvSpPr>
          <p:cNvPr id="3" name="Title 2">
            <a:extLst>
              <a:ext uri="{FF2B5EF4-FFF2-40B4-BE49-F238E27FC236}">
                <a16:creationId xmlns:a16="http://schemas.microsoft.com/office/drawing/2014/main" id="{6421031E-C22C-59F0-B350-9739E61A3981}"/>
              </a:ext>
            </a:extLst>
          </p:cNvPr>
          <p:cNvSpPr>
            <a:spLocks noGrp="1"/>
          </p:cNvSpPr>
          <p:nvPr>
            <p:ph type="title"/>
          </p:nvPr>
        </p:nvSpPr>
        <p:spPr/>
        <p:txBody>
          <a:bodyPr>
            <a:normAutofit fontScale="90000"/>
          </a:bodyPr>
          <a:lstStyle/>
          <a:p>
            <a:r>
              <a:rPr lang="en-US" dirty="0"/>
              <a:t>Figure 15.4. The number of climate hazards a person born in North America will experience during their lifetime depends on how much Earth warms above preindustrial levels. </a:t>
            </a:r>
          </a:p>
        </p:txBody>
      </p:sp>
    </p:spTree>
    <p:extLst>
      <p:ext uri="{BB962C8B-B14F-4D97-AF65-F5344CB8AC3E}">
        <p14:creationId xmlns:p14="http://schemas.microsoft.com/office/powerpoint/2010/main" val="35488034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5228</TotalTime>
  <Words>1587</Words>
  <Application>Microsoft Macintosh PowerPoint</Application>
  <PresentationFormat>On-screen Show (4:3)</PresentationFormat>
  <Paragraphs>78</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Figure 15.1. Heat does not impact all communities equally. </vt:lpstr>
      <vt:lpstr>Figure 15.2. Some climate-sensitive infectious diseases are expected to see expanded geographic range and extended seasonality. </vt:lpstr>
      <vt:lpstr>Figure 15.3. Out of 1,000 children and young people surveyed in the US, a majority expressed worry about climate change impacts to people and the planet. </vt:lpstr>
      <vt:lpstr>Figure 15.4. The number of climate hazards a person born in North America will experience during their lifetime depends on how much Earth warms above preindustrial levels. </vt:lpstr>
      <vt:lpstr>Figure 15.5. Some highly vulnerable areas also have high economic losses from climate hazards. </vt:lpstr>
      <vt:lpstr>Figure 15.6. Louisiana Tribal leaders are upholding sovereignty and self-determination in their climate adaptation actions following hurricane damage.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Ciara Lemery</cp:lastModifiedBy>
  <cp:revision>101</cp:revision>
  <dcterms:created xsi:type="dcterms:W3CDTF">2018-11-06T19:06:29Z</dcterms:created>
  <dcterms:modified xsi:type="dcterms:W3CDTF">2023-11-03T17:21:30Z</dcterms:modified>
</cp:coreProperties>
</file>