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sldIdLst>
    <p:sldId id="282" r:id="rId2"/>
    <p:sldId id="256" r:id="rId3"/>
    <p:sldId id="257" r:id="rId4"/>
    <p:sldId id="258" r:id="rId5"/>
    <p:sldId id="259" r:id="rId6"/>
    <p:sldId id="283" r:id="rId7"/>
    <p:sldId id="284" r:id="rId8"/>
    <p:sldId id="285" r:id="rId9"/>
    <p:sldId id="286" r:id="rId10"/>
    <p:sldId id="287" r:id="rId11"/>
    <p:sldId id="288" r:id="rId12"/>
    <p:sldId id="289" r:id="rId13"/>
    <p:sldId id="290" r:id="rId14"/>
    <p:sldId id="263" r:id="rId15"/>
    <p:sldId id="26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eves, Katie" initials="RK" lastIdx="2" clrIdx="0">
    <p:extLst>
      <p:ext uri="{19B8F6BF-5375-455C-9EA6-DF929625EA0E}">
        <p15:presenceInfo xmlns:p15="http://schemas.microsoft.com/office/powerpoint/2012/main" userId="S-1-5-21-2338163137-2684688362-157462135-721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393"/>
    <a:srgbClr val="209DBC"/>
    <a:srgbClr val="372655"/>
    <a:srgbClr val="DDE9ED"/>
    <a:srgbClr val="3D88A8"/>
    <a:srgbClr val="6D5B97"/>
    <a:srgbClr val="102268"/>
    <a:srgbClr val="096BA3"/>
    <a:srgbClr val="0F9EFB"/>
    <a:srgbClr val="385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46" autoAdjust="0"/>
    <p:restoredTop sz="83203" autoAdjust="0"/>
  </p:normalViewPr>
  <p:slideViewPr>
    <p:cSldViewPr snapToGrid="0" snapToObjects="1" showGuides="1">
      <p:cViewPr varScale="1">
        <p:scale>
          <a:sx n="91" d="100"/>
          <a:sy n="91" d="100"/>
        </p:scale>
        <p:origin x="2768"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1000-D3B8-D440-8861-CD99BA79407E}" type="datetimeFigureOut">
              <a:rPr lang="en-US" smtClean="0"/>
              <a:t>10/17/23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E6CB7-542C-0A40-A1D9-CA6EADA0C63B}" type="slidenum">
              <a:rPr lang="en-US" smtClean="0"/>
              <a:t>‹#›</a:t>
            </a:fld>
            <a:endParaRPr lang="en-US"/>
          </a:p>
        </p:txBody>
      </p:sp>
    </p:spTree>
    <p:extLst>
      <p:ext uri="{BB962C8B-B14F-4D97-AF65-F5344CB8AC3E}">
        <p14:creationId xmlns:p14="http://schemas.microsoft.com/office/powerpoint/2010/main" val="138875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E6CB7-542C-0A40-A1D9-CA6EADA0C63B}" type="slidenum">
              <a:rPr lang="en-US" smtClean="0"/>
              <a:t>2</a:t>
            </a:fld>
            <a:endParaRPr lang="en-US"/>
          </a:p>
        </p:txBody>
      </p:sp>
    </p:spTree>
    <p:extLst>
      <p:ext uri="{BB962C8B-B14F-4D97-AF65-F5344CB8AC3E}">
        <p14:creationId xmlns:p14="http://schemas.microsoft.com/office/powerpoint/2010/main" val="2853394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39148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maps show pre–United States customary (traditional) homelands and some US-recognized contemporary homelands. The maps represent overlapping territories (approximately represented in outlined, shaded areas, with darker shading representing areas of overlap) in North America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Puerto Rico and the US Virgin Islands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Guam and the Northern Mariana Islands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The maps exclude most Indigenous marine territories. Given available data, the maps omit many territories (e.g., in American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Sāmoa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Figure credit: Colorado State University,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6</a:t>
            </a:fld>
            <a:endParaRPr lang="en-US"/>
          </a:p>
        </p:txBody>
      </p:sp>
    </p:spTree>
    <p:extLst>
      <p:ext uri="{BB962C8B-B14F-4D97-AF65-F5344CB8AC3E}">
        <p14:creationId xmlns:p14="http://schemas.microsoft.com/office/powerpoint/2010/main" val="414858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maps show many of the current federally recognized reservations in the continental US, including Tribal trust lands (and excluding fee lands and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Hawaiʻi</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US Caribbean, and US-Affiliated Pacific Islands). Federal lands, including national parks, national forests, and wilderness areas, are shown, as Tribal Nations can have rights to comanage, exercise treaty rights, and consult on land management decisions. Panels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show, in additional detail, the relationship between federal and Tribal lands. The profiles of (b) Grand Portage Band of Lake Superior Chippewa and (c) Miccosukee Tribe of Indians and Seminole Tribe of Florida highlight current and potential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comanagement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agreements between Federally Recognized Tribes and the Federal Government.(</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Haaland</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and Vilsack 2021;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Sams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III 2022) Figure credit: Citizen Potawatomi Nation, University of Minnesota, and DOI.</a:t>
            </a:r>
            <a:r>
              <a:rPr lang="en-US"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See figure metadata for additional contributors. </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7</a:t>
            </a:fld>
            <a:endParaRPr lang="en-US"/>
          </a:p>
        </p:txBody>
      </p:sp>
    </p:spTree>
    <p:extLst>
      <p:ext uri="{BB962C8B-B14F-4D97-AF65-F5344CB8AC3E}">
        <p14:creationId xmlns:p14="http://schemas.microsoft.com/office/powerpoint/2010/main" val="406799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As an intentionally non-exhaustive example by particular Indigenous designers, the “Indigenous holistic worldview” image demonstrates interconnected drivers of sustenance, climate change impacts, and future aspirations. Illustrations connecting human social systems and the environment, including the relationship between social justice (e.g., colonialism, racism) and environmental change (e.g., ecological degradation, pollution), represent certain Indigenous approaches to climate change. Figure credit: ©STACCWG 2021.(STACCWG 2021) Used with permission.</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8</a:t>
            </a:fld>
            <a:endParaRPr lang="en-US"/>
          </a:p>
        </p:txBody>
      </p:sp>
    </p:spTree>
    <p:extLst>
      <p:ext uri="{BB962C8B-B14F-4D97-AF65-F5344CB8AC3E}">
        <p14:creationId xmlns:p14="http://schemas.microsoft.com/office/powerpoint/2010/main" val="229679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 figure shows federally funded Tribal renewable energy and energy-efficiency projects between 1994 and 2022. The size of the circles indicates the number of projects: the larger the circle, the more projects of that energy type were funded that year. Historically, projects like retrofitting to improve energy efficiency, as well as renewable energy projects including solar, wind, and biomass, often received funding. The more recent trend toward microgrid and solar projects mirrors efforts to build Tribal energy sovereignty. Figure credit: DOI, NOAA NCEI, and CISESS NC.</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9</a:t>
            </a:fld>
            <a:endParaRPr lang="en-US"/>
          </a:p>
        </p:txBody>
      </p:sp>
    </p:spTree>
    <p:extLst>
      <p:ext uri="{BB962C8B-B14F-4D97-AF65-F5344CB8AC3E}">
        <p14:creationId xmlns:p14="http://schemas.microsoft.com/office/powerpoint/2010/main" val="46836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These maps feature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EPA and FEMA’s 100-year floodplain projections;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wildfire hazard potential through burn probability, which is the annual probability of wildfire burning in a particular area, also known as wildfire likelihood; and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c</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drought intensity and duration of impact. Federally Recognized Tribal Land is outlined in solid black lines, and Alaska Native villages are indicated by black dots. Wildfire risk data were not available for the US Caribbean and US-Affiliated Pacific Islands. Figure credits: (a, b) FEMA, NOAA NCEI, and CISESS NC; (c) adapted from US Drought Monitor 2023.(National Drought Mitigation Center 2023)</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10</a:t>
            </a:fld>
            <a:endParaRPr lang="en-US"/>
          </a:p>
        </p:txBody>
      </p:sp>
    </p:spTree>
    <p:extLst>
      <p:ext uri="{BB962C8B-B14F-4D97-AF65-F5344CB8AC3E}">
        <p14:creationId xmlns:p14="http://schemas.microsoft.com/office/powerpoint/2010/main" val="403989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CAPTION: For more than 2,000 years, the Hopi have been adapting to an average of 6 to 10 inches of annual precipitation. Seeds from corn, beans, melons, and squash grown in drought years are used again in dry years. Hopi children learn dryland farming and the values, customs, and identities of why they farm.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left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Hopi soil-moisture conservation techniques allow corn plants to adapt to extreme conditions such as drought.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bottom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Hopi children in a traditional corn field learn about science through a cultural lens. (</a:t>
            </a:r>
            <a:r>
              <a:rPr lang="en-US" sz="1800" b="1" dirty="0">
                <a:solidFill>
                  <a:srgbClr val="000000"/>
                </a:solidFill>
                <a:effectLst/>
                <a:latin typeface="Calibri" panose="020F0502020204030204" pitchFamily="34" charset="0"/>
                <a:ea typeface="Arial" panose="020B0604020202020204" pitchFamily="34" charset="0"/>
                <a:cs typeface="Arial" panose="020B0604020202020204" pitchFamily="34" charset="0"/>
              </a:rPr>
              <a:t>top right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A traditional Hopi sandstone home incorporates Western science with the use of solar and hydro panels. Photo credits: © Michael K. Johnson, University of Arizona.</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11</a:t>
            </a:fld>
            <a:endParaRPr lang="en-US"/>
          </a:p>
        </p:txBody>
      </p:sp>
    </p:spTree>
    <p:extLst>
      <p:ext uri="{BB962C8B-B14F-4D97-AF65-F5344CB8AC3E}">
        <p14:creationId xmlns:p14="http://schemas.microsoft.com/office/powerpoint/2010/main" val="11076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The firehouse was designed in collaboration with the community and reflects the Onondaga Nation’s language and culture. Photo credits: © Kelsey Leonard, University of Waterloo.</a:t>
            </a: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417129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rial" panose="020B0604020202020204" pitchFamily="34" charset="0"/>
                <a:cs typeface="Arial" panose="020B0604020202020204" pitchFamily="34" charset="0"/>
              </a:rPr>
              <a:t>CAPTION: (</a:t>
            </a:r>
            <a:r>
              <a:rPr lang="en-US" sz="1800" b="1" dirty="0">
                <a:effectLst/>
                <a:latin typeface="Calibri" panose="020F0502020204030204" pitchFamily="34" charset="0"/>
                <a:ea typeface="Arial" panose="020B0604020202020204" pitchFamily="34" charset="0"/>
                <a:cs typeface="Arial" panose="020B0604020202020204" pitchFamily="34" charset="0"/>
              </a:rPr>
              <a:t>a</a:t>
            </a:r>
            <a:r>
              <a:rPr lang="en-US" sz="1800" dirty="0">
                <a:effectLst/>
                <a:latin typeface="Calibri" panose="020F0502020204030204" pitchFamily="34" charset="0"/>
                <a:ea typeface="Arial" panose="020B0604020202020204" pitchFamily="34" charset="0"/>
                <a:cs typeface="Arial" panose="020B0604020202020204" pitchFamily="34" charset="0"/>
              </a:rPr>
              <a:t>) The photo shows a phenology station sign at the College of Menominee Nation in Keshena, Wisconsin. The phenology project explores the effects of climate change on the reservation forest and community over time. The college has also developed the Menominee Theoretical Model of Sustainability (</a:t>
            </a:r>
            <a:r>
              <a:rPr lang="en-US" sz="1800" b="1" dirty="0">
                <a:effectLst/>
                <a:latin typeface="Calibri" panose="020F0502020204030204" pitchFamily="34" charset="0"/>
                <a:ea typeface="Arial" panose="020B0604020202020204" pitchFamily="34" charset="0"/>
                <a:cs typeface="Arial" panose="020B0604020202020204" pitchFamily="34" charset="0"/>
              </a:rPr>
              <a:t>b</a:t>
            </a:r>
            <a:r>
              <a:rPr lang="en-US" sz="1800" dirty="0">
                <a:effectLst/>
                <a:latin typeface="Calibri" panose="020F0502020204030204" pitchFamily="34" charset="0"/>
                <a:ea typeface="Arial" panose="020B0604020202020204" pitchFamily="34" charset="0"/>
                <a:cs typeface="Arial" panose="020B0604020202020204" pitchFamily="34" charset="0"/>
              </a:rPr>
              <a:t>), which guides climate change research, education, and community outreach and is an example of Indigenous leadership for climate adaptation.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Photo credit:</a:t>
            </a:r>
            <a:r>
              <a:rPr lang="en-US" sz="1800" dirty="0">
                <a:effectLst/>
                <a:latin typeface="Calibri" panose="020F0502020204030204" pitchFamily="34" charset="0"/>
                <a:ea typeface="Arial" panose="020B0604020202020204" pitchFamily="34" charset="0"/>
                <a:cs typeface="Arial" panose="020B0604020202020204" pitchFamily="34" charset="0"/>
              </a:rPr>
              <a:t> (a)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r>
              <a:rPr lang="en-US" sz="1800" dirty="0">
                <a:effectLst/>
                <a:latin typeface="Calibri" panose="020F0502020204030204" pitchFamily="34" charset="0"/>
                <a:ea typeface="Arial" panose="020B0604020202020204" pitchFamily="34" charset="0"/>
                <a:cs typeface="Arial" panose="020B0604020202020204" pitchFamily="34" charset="0"/>
              </a:rPr>
              <a:t>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Thomas 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Kenote</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College of Menominee Nation Sustainable Development Institute</a:t>
            </a:r>
            <a:r>
              <a:rPr lang="en-US" sz="1800" dirty="0">
                <a:effectLst/>
                <a:latin typeface="Calibri" panose="020F0502020204030204" pitchFamily="34" charset="0"/>
                <a:ea typeface="Arial" panose="020B0604020202020204" pitchFamily="34" charset="0"/>
                <a:cs typeface="Arial" panose="020B0604020202020204" pitchFamily="34" charset="0"/>
              </a:rPr>
              <a:t>. Source: (b) </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The Menominee Theoretical Model of Sustainability (MTMS): 2021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Schwitzer</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Redesign</a:t>
            </a:r>
            <a:r>
              <a:rPr lang="en-US" sz="1800" dirty="0">
                <a:effectLst/>
                <a:latin typeface="Calibri" panose="020F0502020204030204" pitchFamily="34" charset="0"/>
                <a:ea typeface="Arial" panose="020B0604020202020204" pitchFamily="34" charset="0"/>
                <a:cs typeface="Arial" panose="020B0604020202020204" pitchFamily="34" charset="0"/>
              </a:rPr>
              <a:t>—</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3D Version</a:t>
            </a:r>
            <a:r>
              <a:rPr lang="en-US" sz="1800" dirty="0">
                <a:effectLst/>
                <a:latin typeface="Calibri" panose="020F0502020204030204" pitchFamily="34" charset="0"/>
                <a:ea typeface="Arial" panose="020B0604020202020204" pitchFamily="34" charset="0"/>
                <a:cs typeface="Arial" panose="020B0604020202020204" pitchFamily="34" charset="0"/>
              </a:rPr>
              <a:t> (a</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dapted from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Dockry</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et al. 2016</a:t>
            </a:r>
            <a:r>
              <a:rPr lang="en-US" sz="1800" dirty="0">
                <a:effectLst/>
                <a:latin typeface="Calibri" panose="020F0502020204030204" pitchFamily="34" charset="0"/>
                <a:ea typeface="Arial" panose="020B0604020202020204" pitchFamily="34" charset="0"/>
                <a:cs typeface="Arial" panose="020B0604020202020204" pitchFamily="34" charset="0"/>
              </a:rPr>
              <a:t>(</a:t>
            </a:r>
            <a:r>
              <a:rPr lang="en-US" sz="1800" dirty="0" err="1">
                <a:effectLst/>
                <a:latin typeface="Calibri" panose="020F0502020204030204" pitchFamily="34" charset="0"/>
                <a:ea typeface="Arial" panose="020B0604020202020204" pitchFamily="34" charset="0"/>
                <a:cs typeface="Arial" panose="020B0604020202020204" pitchFamily="34" charset="0"/>
              </a:rPr>
              <a:t>Dockry</a:t>
            </a:r>
            <a:r>
              <a:rPr lang="en-US" sz="1800" dirty="0">
                <a:effectLst/>
                <a:latin typeface="Calibri" panose="020F0502020204030204" pitchFamily="34" charset="0"/>
                <a:ea typeface="Arial" panose="020B0604020202020204" pitchFamily="34" charset="0"/>
                <a:cs typeface="Arial" panose="020B0604020202020204" pitchFamily="34" charset="0"/>
              </a:rPr>
              <a:t> et al. 2016))</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7486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for presenter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698171"/>
            <a:ext cx="5035880" cy="4478792"/>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15  |  Fifth National Climate Assessment  |  nca2023.globalchange.gov</a:t>
            </a:r>
          </a:p>
        </p:txBody>
      </p:sp>
      <p:sp>
        <p:nvSpPr>
          <p:cNvPr id="2" name="Content Placeholder 8">
            <a:extLst>
              <a:ext uri="{FF2B5EF4-FFF2-40B4-BE49-F238E27FC236}">
                <a16:creationId xmlns:a16="http://schemas.microsoft.com/office/drawing/2014/main" id="{1108CC7F-A86D-ACFF-3B1C-4E838AF9E3A5}"/>
              </a:ext>
            </a:extLst>
          </p:cNvPr>
          <p:cNvSpPr>
            <a:spLocks noGrp="1"/>
          </p:cNvSpPr>
          <p:nvPr>
            <p:ph sz="quarter" idx="14"/>
          </p:nvPr>
        </p:nvSpPr>
        <p:spPr>
          <a:xfrm>
            <a:off x="6400508" y="2303812"/>
            <a:ext cx="2054430" cy="2057400"/>
          </a:xfrm>
        </p:spPr>
        <p:txBody>
          <a:bodyPr anchor="t"/>
          <a:lstStyle>
            <a:lvl1pPr marL="0" indent="0" algn="l">
              <a:buNone/>
              <a:defRPr>
                <a:solidFill>
                  <a:schemeClr val="bg1"/>
                </a:solidFill>
              </a:defRPr>
            </a:lvl1pPr>
          </a:lstStyle>
          <a:p>
            <a:pPr lvl="0"/>
            <a:r>
              <a:rPr lang="en-US"/>
              <a:t>Edit Master text styles</a:t>
            </a:r>
          </a:p>
        </p:txBody>
      </p:sp>
      <p:sp>
        <p:nvSpPr>
          <p:cNvPr id="5" name="TextBox 4">
            <a:extLst>
              <a:ext uri="{FF2B5EF4-FFF2-40B4-BE49-F238E27FC236}">
                <a16:creationId xmlns:a16="http://schemas.microsoft.com/office/drawing/2014/main" id="{0D721B23-BE1C-8E16-92B9-B10299C624A5}"/>
              </a:ext>
            </a:extLst>
          </p:cNvPr>
          <p:cNvSpPr txBox="1"/>
          <p:nvPr userDrawn="1"/>
        </p:nvSpPr>
        <p:spPr>
          <a:xfrm>
            <a:off x="6718714" y="4400224"/>
            <a:ext cx="1418017" cy="307777"/>
          </a:xfrm>
          <a:prstGeom prst="rect">
            <a:avLst/>
          </a:prstGeom>
          <a:noFill/>
        </p:spPr>
        <p:txBody>
          <a:bodyPr wrap="none" rtlCol="0">
            <a:spAutoFit/>
          </a:bodyPr>
          <a:lstStyle/>
          <a:p>
            <a:r>
              <a:rPr lang="en-US" sz="1400" dirty="0"/>
              <a:t>Chapter QR code</a:t>
            </a:r>
          </a:p>
        </p:txBody>
      </p:sp>
      <p:sp>
        <p:nvSpPr>
          <p:cNvPr id="10" name="TextBox 9">
            <a:extLst>
              <a:ext uri="{FF2B5EF4-FFF2-40B4-BE49-F238E27FC236}">
                <a16:creationId xmlns:a16="http://schemas.microsoft.com/office/drawing/2014/main" id="{413BF341-D554-7A24-F119-7DB633F019A4}"/>
              </a:ext>
            </a:extLst>
          </p:cNvPr>
          <p:cNvSpPr txBox="1"/>
          <p:nvPr userDrawn="1"/>
        </p:nvSpPr>
        <p:spPr>
          <a:xfrm>
            <a:off x="628650" y="603583"/>
            <a:ext cx="7886700" cy="707886"/>
          </a:xfrm>
          <a:prstGeom prst="rect">
            <a:avLst/>
          </a:prstGeom>
          <a:noFill/>
        </p:spPr>
        <p:txBody>
          <a:bodyPr wrap="square" rtlCol="0">
            <a:spAutoFit/>
          </a:bodyPr>
          <a:lstStyle/>
          <a:p>
            <a:r>
              <a:rPr lang="en-US" sz="4000" b="0" dirty="0">
                <a:solidFill>
                  <a:srgbClr val="026393"/>
                </a:solidFill>
                <a:latin typeface="+mj-lt"/>
              </a:rPr>
              <a:t>Information for presenters</a:t>
            </a:r>
          </a:p>
        </p:txBody>
      </p:sp>
    </p:spTree>
    <p:extLst>
      <p:ext uri="{BB962C8B-B14F-4D97-AF65-F5344CB8AC3E}">
        <p14:creationId xmlns:p14="http://schemas.microsoft.com/office/powerpoint/2010/main" val="113933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246396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0" y="1137988"/>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Subtitle 2"/>
          <p:cNvSpPr>
            <a:spLocks noGrp="1"/>
          </p:cNvSpPr>
          <p:nvPr>
            <p:ph type="subTitle" idx="1" hasCustomPrompt="1"/>
          </p:nvPr>
        </p:nvSpPr>
        <p:spPr>
          <a:xfrm>
            <a:off x="308113" y="1667464"/>
            <a:ext cx="5372053" cy="1638252"/>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1137988"/>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Recommended</a:t>
            </a:r>
            <a:r>
              <a:rPr lang="en-US" sz="2000" b="1" i="0" baseline="0" dirty="0">
                <a:solidFill>
                  <a:schemeClr val="bg1"/>
                </a:solidFill>
                <a:effectLst/>
                <a:latin typeface="Calibri" panose="020F0502020204030204" pitchFamily="34" charset="0"/>
                <a:cs typeface="Calibri" panose="020F0502020204030204" pitchFamily="34" charset="0"/>
              </a:rPr>
              <a:t> chapter citation</a:t>
            </a:r>
            <a:endParaRPr lang="en-US" sz="2000" b="1" i="0" dirty="0">
              <a:solidFill>
                <a:schemeClr val="bg1"/>
              </a:solidFill>
              <a:latin typeface="Calibri" panose="020F0502020204030204" pitchFamily="34" charset="0"/>
              <a:cs typeface="Calibri" panose="020F0502020204030204" pitchFamily="34" charset="0"/>
            </a:endParaRP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2" y="3617421"/>
            <a:ext cx="5630780" cy="400110"/>
          </a:xfrm>
          <a:prstGeom prst="rect">
            <a:avLst/>
          </a:prstGeom>
          <a:solidFill>
            <a:srgbClr val="209D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3" y="3644270"/>
            <a:ext cx="6397487" cy="400110"/>
          </a:xfrm>
          <a:prstGeom prst="rect">
            <a:avLst/>
          </a:prstGeom>
        </p:spPr>
        <p:txBody>
          <a:bodyPr wrap="square">
            <a:spAutoFit/>
          </a:bodyPr>
          <a:lstStyle/>
          <a:p>
            <a:r>
              <a:rPr lang="en-US" sz="2000" b="1" i="0" dirty="0">
                <a:solidFill>
                  <a:schemeClr val="bg1"/>
                </a:solidFill>
                <a:effectLst/>
                <a:latin typeface="Calibri" panose="020F0502020204030204" pitchFamily="34" charset="0"/>
                <a:cs typeface="Calibri" panose="020F0502020204030204" pitchFamily="34" charset="0"/>
              </a:rPr>
              <a:t>Read the full chapter</a:t>
            </a:r>
            <a:endParaRPr lang="en-US" sz="2000" b="1" i="0" dirty="0">
              <a:solidFill>
                <a:schemeClr val="bg1"/>
              </a:solidFill>
              <a:latin typeface="Calibri" panose="020F0502020204030204" pitchFamily="34" charset="0"/>
              <a:cs typeface="Calibri" panose="020F0502020204030204" pitchFamily="34" charset="0"/>
            </a:endParaRPr>
          </a:p>
        </p:txBody>
      </p:sp>
      <p:sp>
        <p:nvSpPr>
          <p:cNvPr id="2" name="TextBox 1"/>
          <p:cNvSpPr txBox="1"/>
          <p:nvPr userDrawn="1"/>
        </p:nvSpPr>
        <p:spPr>
          <a:xfrm>
            <a:off x="1447060" y="5319312"/>
            <a:ext cx="6249879"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chemeClr val="bg1"/>
                </a:solidFill>
              </a:rPr>
              <a:t>nca2023.globalchange.gov</a:t>
            </a:r>
          </a:p>
        </p:txBody>
      </p:sp>
      <p:sp>
        <p:nvSpPr>
          <p:cNvPr id="6" name="Text Placeholder 5"/>
          <p:cNvSpPr>
            <a:spLocks noGrp="1"/>
          </p:cNvSpPr>
          <p:nvPr>
            <p:ph type="body" sz="quarter" idx="10" hasCustomPrompt="1"/>
          </p:nvPr>
        </p:nvSpPr>
        <p:spPr>
          <a:xfrm>
            <a:off x="308113" y="4199572"/>
            <a:ext cx="5372053"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5" name="Picture 4" descr="A black background with white text&#10;&#10;Description automatically generated">
            <a:extLst>
              <a:ext uri="{FF2B5EF4-FFF2-40B4-BE49-F238E27FC236}">
                <a16:creationId xmlns:a16="http://schemas.microsoft.com/office/drawing/2014/main" id="{6B082893-68D0-E2CB-7732-7498A7FC2E47}"/>
              </a:ext>
            </a:extLst>
          </p:cNvPr>
          <p:cNvPicPr>
            <a:picLocks noChangeAspect="1"/>
          </p:cNvPicPr>
          <p:nvPr userDrawn="1"/>
        </p:nvPicPr>
        <p:blipFill>
          <a:blip r:embed="rId2"/>
          <a:stretch>
            <a:fillRect/>
          </a:stretch>
        </p:blipFill>
        <p:spPr>
          <a:xfrm>
            <a:off x="308112" y="412478"/>
            <a:ext cx="2010081" cy="363525"/>
          </a:xfrm>
          <a:prstGeom prst="rect">
            <a:avLst/>
          </a:prstGeom>
        </p:spPr>
      </p:pic>
      <p:grpSp>
        <p:nvGrpSpPr>
          <p:cNvPr id="4" name="Group 3">
            <a:extLst>
              <a:ext uri="{FF2B5EF4-FFF2-40B4-BE49-F238E27FC236}">
                <a16:creationId xmlns:a16="http://schemas.microsoft.com/office/drawing/2014/main" id="{C536F897-1049-B212-9121-15C0183F3DF1}"/>
              </a:ext>
            </a:extLst>
          </p:cNvPr>
          <p:cNvGrpSpPr/>
          <p:nvPr userDrawn="1"/>
        </p:nvGrpSpPr>
        <p:grpSpPr>
          <a:xfrm>
            <a:off x="5974698" y="1769257"/>
            <a:ext cx="2861189" cy="2072968"/>
            <a:chOff x="6282811" y="1524772"/>
            <a:chExt cx="2861189" cy="2072968"/>
          </a:xfrm>
        </p:grpSpPr>
        <p:grpSp>
          <p:nvGrpSpPr>
            <p:cNvPr id="7" name="Group 6">
              <a:extLst>
                <a:ext uri="{FF2B5EF4-FFF2-40B4-BE49-F238E27FC236}">
                  <a16:creationId xmlns:a16="http://schemas.microsoft.com/office/drawing/2014/main" id="{CB1F401A-9369-8706-FDA4-507C36643563}"/>
                </a:ext>
              </a:extLst>
            </p:cNvPr>
            <p:cNvGrpSpPr/>
            <p:nvPr userDrawn="1"/>
          </p:nvGrpSpPr>
          <p:grpSpPr>
            <a:xfrm>
              <a:off x="6639658" y="2127886"/>
              <a:ext cx="2504342" cy="1469854"/>
              <a:chOff x="6639658" y="2127886"/>
              <a:chExt cx="2504342" cy="1469854"/>
            </a:xfrm>
          </p:grpSpPr>
          <p:sp>
            <p:nvSpPr>
              <p:cNvPr id="11" name="Google Shape;35;p30">
                <a:extLst>
                  <a:ext uri="{FF2B5EF4-FFF2-40B4-BE49-F238E27FC236}">
                    <a16:creationId xmlns:a16="http://schemas.microsoft.com/office/drawing/2014/main" id="{081B8427-7BBA-1691-C4BD-9BA00242E1B8}"/>
                  </a:ext>
                </a:extLst>
              </p:cNvPr>
              <p:cNvSpPr txBox="1"/>
              <p:nvPr userDrawn="1"/>
            </p:nvSpPr>
            <p:spPr>
              <a:xfrm>
                <a:off x="7128387" y="2140912"/>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a:t>
                </a:r>
                <a:r>
                  <a:rPr lang="en-US" sz="1600" b="0" i="0" u="none" strike="noStrike" cap="none" dirty="0" err="1">
                    <a:solidFill>
                      <a:schemeClr val="lt1"/>
                    </a:solidFill>
                    <a:latin typeface="Calibri"/>
                    <a:ea typeface="Calibri"/>
                    <a:cs typeface="Calibri"/>
                    <a:sym typeface="Calibri"/>
                  </a:rPr>
                  <a:t>usgcrp</a:t>
                </a:r>
                <a:endParaRPr sz="1600" b="0" i="0" u="none" strike="noStrike" cap="none" dirty="0">
                  <a:solidFill>
                    <a:schemeClr val="lt1"/>
                  </a:solidFill>
                  <a:latin typeface="Calibri"/>
                  <a:ea typeface="Calibri"/>
                  <a:cs typeface="Calibri"/>
                  <a:sym typeface="Calibri"/>
                </a:endParaRPr>
              </a:p>
            </p:txBody>
          </p:sp>
          <p:pic>
            <p:nvPicPr>
              <p:cNvPr id="12" name="Google Shape;38;p30">
                <a:extLst>
                  <a:ext uri="{FF2B5EF4-FFF2-40B4-BE49-F238E27FC236}">
                    <a16:creationId xmlns:a16="http://schemas.microsoft.com/office/drawing/2014/main" id="{2285A719-A539-AEA9-AFF3-CE6F06CDCE34}"/>
                  </a:ext>
                </a:extLst>
              </p:cNvPr>
              <p:cNvPicPr preferRelativeResize="0"/>
              <p:nvPr userDrawn="1"/>
            </p:nvPicPr>
            <p:blipFill rotWithShape="1">
              <a:blip r:embed="rId3">
                <a:alphaModFix/>
              </a:blip>
              <a:srcRect/>
              <a:stretch/>
            </p:blipFill>
            <p:spPr>
              <a:xfrm>
                <a:off x="6639658" y="2127886"/>
                <a:ext cx="361950" cy="361950"/>
              </a:xfrm>
              <a:prstGeom prst="rect">
                <a:avLst/>
              </a:prstGeom>
              <a:noFill/>
              <a:ln w="19050" cap="flat" cmpd="sng">
                <a:solidFill>
                  <a:schemeClr val="lt1"/>
                </a:solidFill>
                <a:prstDash val="solid"/>
                <a:round/>
                <a:headEnd type="none" w="sm" len="sm"/>
                <a:tailEnd type="none" w="sm" len="sm"/>
              </a:ln>
            </p:spPr>
          </p:pic>
          <p:grpSp>
            <p:nvGrpSpPr>
              <p:cNvPr id="16" name="Group 15">
                <a:extLst>
                  <a:ext uri="{FF2B5EF4-FFF2-40B4-BE49-F238E27FC236}">
                    <a16:creationId xmlns:a16="http://schemas.microsoft.com/office/drawing/2014/main" id="{A95B7D30-D23E-ECDC-32D8-238896B9B61E}"/>
                  </a:ext>
                </a:extLst>
              </p:cNvPr>
              <p:cNvGrpSpPr/>
              <p:nvPr userDrawn="1"/>
            </p:nvGrpSpPr>
            <p:grpSpPr>
              <a:xfrm>
                <a:off x="6639658" y="2681838"/>
                <a:ext cx="2504342" cy="915902"/>
                <a:chOff x="6639658" y="2681838"/>
                <a:chExt cx="2504342" cy="915902"/>
              </a:xfrm>
            </p:grpSpPr>
            <p:pic>
              <p:nvPicPr>
                <p:cNvPr id="18" name="Google Shape;36;p30">
                  <a:extLst>
                    <a:ext uri="{FF2B5EF4-FFF2-40B4-BE49-F238E27FC236}">
                      <a16:creationId xmlns:a16="http://schemas.microsoft.com/office/drawing/2014/main" id="{48C0B97E-B801-CBCF-D431-72AC1F4E66C8}"/>
                    </a:ext>
                  </a:extLst>
                </p:cNvPr>
                <p:cNvPicPr preferRelativeResize="0"/>
                <p:nvPr userDrawn="1"/>
              </p:nvPicPr>
              <p:blipFill rotWithShape="1">
                <a:blip r:embed="rId4">
                  <a:alphaModFix/>
                </a:blip>
                <a:srcRect/>
                <a:stretch/>
              </p:blipFill>
              <p:spPr>
                <a:xfrm>
                  <a:off x="6639658" y="2681838"/>
                  <a:ext cx="361950" cy="361950"/>
                </a:xfrm>
                <a:prstGeom prst="rect">
                  <a:avLst/>
                </a:prstGeom>
                <a:noFill/>
                <a:ln w="19050" cap="flat" cmpd="sng">
                  <a:solidFill>
                    <a:schemeClr val="lt1"/>
                  </a:solidFill>
                  <a:prstDash val="solid"/>
                  <a:round/>
                  <a:headEnd type="none" w="sm" len="sm"/>
                  <a:tailEnd type="none" w="sm" len="sm"/>
                </a:ln>
              </p:spPr>
            </p:pic>
            <p:pic>
              <p:nvPicPr>
                <p:cNvPr id="19" name="Google Shape;37;p30">
                  <a:extLst>
                    <a:ext uri="{FF2B5EF4-FFF2-40B4-BE49-F238E27FC236}">
                      <a16:creationId xmlns:a16="http://schemas.microsoft.com/office/drawing/2014/main" id="{BE6626BA-B849-4598-68FF-D8E234D742FD}"/>
                    </a:ext>
                  </a:extLst>
                </p:cNvPr>
                <p:cNvPicPr preferRelativeResize="0"/>
                <p:nvPr userDrawn="1"/>
              </p:nvPicPr>
              <p:blipFill rotWithShape="1">
                <a:blip r:embed="rId5">
                  <a:alphaModFix/>
                </a:blip>
                <a:srcRect/>
                <a:stretch/>
              </p:blipFill>
              <p:spPr>
                <a:xfrm>
                  <a:off x="6639658" y="3235790"/>
                  <a:ext cx="361950" cy="361950"/>
                </a:xfrm>
                <a:prstGeom prst="rect">
                  <a:avLst/>
                </a:prstGeom>
                <a:noFill/>
                <a:ln w="19050" cap="flat" cmpd="sng">
                  <a:solidFill>
                    <a:schemeClr val="lt1"/>
                  </a:solidFill>
                  <a:prstDash val="solid"/>
                  <a:round/>
                  <a:headEnd type="none" w="sm" len="sm"/>
                  <a:tailEnd type="none" w="sm" len="sm"/>
                </a:ln>
              </p:spPr>
            </p:pic>
            <p:sp>
              <p:nvSpPr>
                <p:cNvPr id="20" name="Google Shape;39;p30">
                  <a:extLst>
                    <a:ext uri="{FF2B5EF4-FFF2-40B4-BE49-F238E27FC236}">
                      <a16:creationId xmlns:a16="http://schemas.microsoft.com/office/drawing/2014/main" id="{6121FF27-7C37-AF4B-AF17-B21F2A65ADF6}"/>
                    </a:ext>
                  </a:extLst>
                </p:cNvPr>
                <p:cNvSpPr txBox="1"/>
                <p:nvPr userDrawn="1"/>
              </p:nvSpPr>
              <p:spPr>
                <a:xfrm>
                  <a:off x="7128387" y="2688351"/>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usgcrp</a:t>
                  </a:r>
                  <a:endParaRPr sz="1200" b="0" i="0" u="none" strike="noStrike" cap="none" dirty="0">
                    <a:solidFill>
                      <a:schemeClr val="lt1"/>
                    </a:solidFill>
                    <a:latin typeface="Calibri"/>
                    <a:ea typeface="Calibri"/>
                    <a:cs typeface="Calibri"/>
                    <a:sym typeface="Calibri"/>
                  </a:endParaRPr>
                </a:p>
              </p:txBody>
            </p:sp>
            <p:sp>
              <p:nvSpPr>
                <p:cNvPr id="21" name="Google Shape;40;p30">
                  <a:extLst>
                    <a:ext uri="{FF2B5EF4-FFF2-40B4-BE49-F238E27FC236}">
                      <a16:creationId xmlns:a16="http://schemas.microsoft.com/office/drawing/2014/main" id="{07E26245-E765-4DAB-9FBE-B088797AB1E9}"/>
                    </a:ext>
                  </a:extLst>
                </p:cNvPr>
                <p:cNvSpPr txBox="1"/>
                <p:nvPr userDrawn="1"/>
              </p:nvSpPr>
              <p:spPr>
                <a:xfrm>
                  <a:off x="7128387" y="3235790"/>
                  <a:ext cx="2015613" cy="36195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err="1">
                      <a:solidFill>
                        <a:schemeClr val="lt1"/>
                      </a:solidFill>
                      <a:latin typeface="Calibri"/>
                      <a:ea typeface="Calibri"/>
                      <a:cs typeface="Calibri"/>
                      <a:sym typeface="Calibri"/>
                    </a:rPr>
                    <a:t>GlobalChange.gov</a:t>
                  </a:r>
                  <a:endParaRPr sz="1800" b="0" i="0" u="none" strike="noStrike" cap="none" dirty="0">
                    <a:solidFill>
                      <a:srgbClr val="000000"/>
                    </a:solidFill>
                    <a:latin typeface="Arial"/>
                    <a:ea typeface="Arial"/>
                    <a:cs typeface="Arial"/>
                    <a:sym typeface="Arial"/>
                  </a:endParaRPr>
                </a:p>
              </p:txBody>
            </p:sp>
          </p:grpSp>
        </p:grpSp>
        <p:sp>
          <p:nvSpPr>
            <p:cNvPr id="8" name="Google Shape;41;p30">
              <a:extLst>
                <a:ext uri="{FF2B5EF4-FFF2-40B4-BE49-F238E27FC236}">
                  <a16:creationId xmlns:a16="http://schemas.microsoft.com/office/drawing/2014/main" id="{25BE891C-2FDA-A1E6-D557-BFCA4DB28923}"/>
                </a:ext>
              </a:extLst>
            </p:cNvPr>
            <p:cNvSpPr txBox="1"/>
            <p:nvPr userDrawn="1"/>
          </p:nvSpPr>
          <p:spPr>
            <a:xfrm>
              <a:off x="6282811" y="1524772"/>
              <a:ext cx="2861189" cy="4165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en-US" sz="1600" b="0" i="0" u="none" strike="noStrike" cap="none" dirty="0">
                  <a:solidFill>
                    <a:schemeClr val="lt1"/>
                  </a:solidFill>
                  <a:latin typeface="Calibri"/>
                  <a:ea typeface="Calibri"/>
                  <a:cs typeface="Calibri"/>
                  <a:sym typeface="Calibri"/>
                </a:rPr>
                <a:t>Connect with USGCRP:</a:t>
              </a:r>
              <a:endParaRPr sz="18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093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530860-5D58-5042-BB93-C7592BB8BF8A}"/>
              </a:ext>
            </a:extLst>
          </p:cNvPr>
          <p:cNvSpPr/>
          <p:nvPr userDrawn="1"/>
        </p:nvSpPr>
        <p:spPr>
          <a:xfrm>
            <a:off x="-1" y="296289"/>
            <a:ext cx="9144001" cy="1982454"/>
          </a:xfrm>
          <a:prstGeom prst="rect">
            <a:avLst/>
          </a:prstGeom>
          <a:solidFill>
            <a:srgbClr val="0263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4" y="404555"/>
            <a:ext cx="6397487" cy="461665"/>
          </a:xfrm>
          <a:prstGeom prst="rect">
            <a:avLst/>
          </a:prstGeom>
        </p:spPr>
        <p:txBody>
          <a:bodyPr wrap="square">
            <a:spAutoFit/>
          </a:bodyPr>
          <a:lstStyle/>
          <a:p>
            <a:r>
              <a:rPr lang="en-US" sz="2400" b="1" dirty="0">
                <a:solidFill>
                  <a:prstClr val="white"/>
                </a:solidFill>
                <a:cs typeface="Calibri" panose="020F0502020204030204" pitchFamily="34" charset="0"/>
              </a:rPr>
              <a:t>FIFTH NATIONAL CLIMATE ASSESSMENT</a:t>
            </a:r>
          </a:p>
        </p:txBody>
      </p:sp>
      <p:sp>
        <p:nvSpPr>
          <p:cNvPr id="11" name="Text Placeholder 10"/>
          <p:cNvSpPr>
            <a:spLocks noGrp="1"/>
          </p:cNvSpPr>
          <p:nvPr>
            <p:ph type="body" sz="quarter" idx="15" hasCustomPrompt="1"/>
          </p:nvPr>
        </p:nvSpPr>
        <p:spPr>
          <a:xfrm>
            <a:off x="307975" y="938205"/>
            <a:ext cx="6070600" cy="384175"/>
          </a:xfrm>
        </p:spPr>
        <p:txBody>
          <a:bodyPr anchor="ctr">
            <a:normAutofit/>
          </a:bodyPr>
          <a:lstStyle>
            <a:lvl1pPr marL="0" indent="0">
              <a:buNone/>
              <a:defRPr sz="1800" b="1" i="1" baseline="0">
                <a:solidFill>
                  <a:schemeClr val="bg1"/>
                </a:solidFill>
              </a:defRPr>
            </a:lvl1pPr>
          </a:lstStyle>
          <a:p>
            <a:pPr lvl="0"/>
            <a:r>
              <a:rPr lang="en-US" dirty="0"/>
              <a:t>Click to enter Chapter # | Chapter Title</a:t>
            </a:r>
          </a:p>
        </p:txBody>
      </p:sp>
      <p:sp>
        <p:nvSpPr>
          <p:cNvPr id="3" name="Subtitle 2"/>
          <p:cNvSpPr>
            <a:spLocks noGrp="1"/>
          </p:cNvSpPr>
          <p:nvPr>
            <p:ph type="subTitle" idx="1" hasCustomPrompt="1"/>
          </p:nvPr>
        </p:nvSpPr>
        <p:spPr>
          <a:xfrm>
            <a:off x="307975" y="1497134"/>
            <a:ext cx="6070600" cy="497082"/>
          </a:xfrm>
        </p:spPr>
        <p:txBody>
          <a:bodyPr>
            <a:normAutofit/>
          </a:bodyPr>
          <a:lstStyle>
            <a:lvl1pPr marL="0" indent="0" algn="l">
              <a:buNone/>
              <a:defRPr sz="16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 |  Affiliation |  Date</a:t>
            </a:r>
          </a:p>
        </p:txBody>
      </p:sp>
      <p:pic>
        <p:nvPicPr>
          <p:cNvPr id="4" name="Picture 3" descr="A person carrying a solar panel&#10;&#10;Description automatically generated">
            <a:extLst>
              <a:ext uri="{FF2B5EF4-FFF2-40B4-BE49-F238E27FC236}">
                <a16:creationId xmlns:a16="http://schemas.microsoft.com/office/drawing/2014/main" id="{3187A6B5-3669-BC92-7F1C-77899804C888}"/>
              </a:ext>
            </a:extLst>
          </p:cNvPr>
          <p:cNvPicPr>
            <a:picLocks noChangeAspect="1"/>
          </p:cNvPicPr>
          <p:nvPr userDrawn="1"/>
        </p:nvPicPr>
        <p:blipFill rotWithShape="1">
          <a:blip r:embed="rId2"/>
          <a:srcRect t="16464" b="6598"/>
          <a:stretch/>
        </p:blipFill>
        <p:spPr>
          <a:xfrm>
            <a:off x="2" y="2168972"/>
            <a:ext cx="9143999" cy="4689025"/>
          </a:xfrm>
          <a:prstGeom prst="rect">
            <a:avLst/>
          </a:prstGeom>
        </p:spPr>
      </p:pic>
      <p:pic>
        <p:nvPicPr>
          <p:cNvPr id="6" name="Picture 5">
            <a:extLst>
              <a:ext uri="{FF2B5EF4-FFF2-40B4-BE49-F238E27FC236}">
                <a16:creationId xmlns:a16="http://schemas.microsoft.com/office/drawing/2014/main" id="{1255BB0F-115A-A44B-010A-C9F2EAB9F186}"/>
              </a:ext>
            </a:extLst>
          </p:cNvPr>
          <p:cNvPicPr>
            <a:picLocks noChangeAspect="1"/>
          </p:cNvPicPr>
          <p:nvPr userDrawn="1"/>
        </p:nvPicPr>
        <p:blipFill rotWithShape="1">
          <a:blip r:embed="rId3"/>
          <a:srcRect t="12065"/>
          <a:stretch/>
        </p:blipFill>
        <p:spPr>
          <a:xfrm>
            <a:off x="-3" y="1"/>
            <a:ext cx="9143999" cy="317176"/>
          </a:xfrm>
          <a:prstGeom prst="rect">
            <a:avLst/>
          </a:prstGeom>
        </p:spPr>
      </p:pic>
    </p:spTree>
    <p:extLst>
      <p:ext uri="{BB962C8B-B14F-4D97-AF65-F5344CB8AC3E}">
        <p14:creationId xmlns:p14="http://schemas.microsoft.com/office/powerpoint/2010/main" val="229024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2938272" y="582895"/>
            <a:ext cx="5577078" cy="1302101"/>
          </a:xfrm>
        </p:spPr>
        <p:txBody>
          <a:bodyPr anchor="ctr">
            <a:normAutofit/>
          </a:bodyPr>
          <a:lstStyle>
            <a:lvl1pPr marL="0" indent="0">
              <a:buNone/>
              <a:defRPr sz="3600" baseline="0">
                <a:solidFill>
                  <a:srgbClr val="026393"/>
                </a:solidFill>
                <a:latin typeface="+mj-lt"/>
              </a:defRPr>
            </a:lvl1pPr>
          </a:lstStyle>
          <a:p>
            <a:pPr lvl="0"/>
            <a:r>
              <a:rPr lang="en-US" dirty="0"/>
              <a:t>Click to edit Key Message Title</a:t>
            </a:r>
          </a:p>
        </p:txBody>
      </p:sp>
      <p:sp>
        <p:nvSpPr>
          <p:cNvPr id="9" name="Content Placeholder 2"/>
          <p:cNvSpPr>
            <a:spLocks noGrp="1"/>
          </p:cNvSpPr>
          <p:nvPr>
            <p:ph idx="13"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grpSp>
        <p:nvGrpSpPr>
          <p:cNvPr id="12" name="Group 11">
            <a:extLst>
              <a:ext uri="{FF2B5EF4-FFF2-40B4-BE49-F238E27FC236}">
                <a16:creationId xmlns:a16="http://schemas.microsoft.com/office/drawing/2014/main" id="{CB411764-5EC6-0641-F9FB-DE1C4B9A54B6}"/>
              </a:ext>
            </a:extLst>
          </p:cNvPr>
          <p:cNvGrpSpPr/>
          <p:nvPr userDrawn="1"/>
        </p:nvGrpSpPr>
        <p:grpSpPr>
          <a:xfrm>
            <a:off x="365760" y="413691"/>
            <a:ext cx="2182368" cy="1221956"/>
            <a:chOff x="365760" y="413691"/>
            <a:chExt cx="2182368" cy="1221956"/>
          </a:xfrm>
        </p:grpSpPr>
        <p:sp>
          <p:nvSpPr>
            <p:cNvPr id="3" name="Rectangle 2">
              <a:extLst>
                <a:ext uri="{FF2B5EF4-FFF2-40B4-BE49-F238E27FC236}">
                  <a16:creationId xmlns:a16="http://schemas.microsoft.com/office/drawing/2014/main" id="{49D71220-2A86-9D8E-68EC-22A0032909C9}"/>
                </a:ext>
              </a:extLst>
            </p:cNvPr>
            <p:cNvSpPr/>
            <p:nvPr userDrawn="1"/>
          </p:nvSpPr>
          <p:spPr>
            <a:xfrm>
              <a:off x="426720" y="1370471"/>
              <a:ext cx="2121408" cy="265176"/>
            </a:xfrm>
            <a:prstGeom prst="rect">
              <a:avLst/>
            </a:prstGeom>
            <a:solidFill>
              <a:srgbClr val="0263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603999E0-E9D3-1B41-49E7-12A96378E65F}"/>
                </a:ext>
              </a:extLst>
            </p:cNvPr>
            <p:cNvSpPr/>
            <p:nvPr userDrawn="1"/>
          </p:nvSpPr>
          <p:spPr>
            <a:xfrm>
              <a:off x="426720" y="1092494"/>
              <a:ext cx="1414272" cy="265176"/>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Box 5">
              <a:extLst>
                <a:ext uri="{FF2B5EF4-FFF2-40B4-BE49-F238E27FC236}">
                  <a16:creationId xmlns:a16="http://schemas.microsoft.com/office/drawing/2014/main" id="{D029613D-3C8A-8794-8D2A-5AF946E76795}"/>
                </a:ext>
              </a:extLst>
            </p:cNvPr>
            <p:cNvSpPr txBox="1"/>
            <p:nvPr userDrawn="1"/>
          </p:nvSpPr>
          <p:spPr>
            <a:xfrm>
              <a:off x="365760" y="413691"/>
              <a:ext cx="1487424" cy="707886"/>
            </a:xfrm>
            <a:prstGeom prst="rect">
              <a:avLst/>
            </a:prstGeom>
            <a:noFill/>
          </p:spPr>
          <p:txBody>
            <a:bodyPr wrap="square" rtlCol="0">
              <a:spAutoFit/>
            </a:bodyPr>
            <a:lstStyle/>
            <a:p>
              <a:pPr algn="l"/>
              <a:r>
                <a:rPr lang="en-US" sz="2000" b="0" dirty="0">
                  <a:solidFill>
                    <a:srgbClr val="026393"/>
                  </a:solidFill>
                </a:rPr>
                <a:t>KEY </a:t>
              </a:r>
            </a:p>
            <a:p>
              <a:pPr algn="l"/>
              <a:r>
                <a:rPr lang="en-US" sz="2000" b="0" dirty="0">
                  <a:solidFill>
                    <a:srgbClr val="026393"/>
                  </a:solidFill>
                </a:rPr>
                <a:t>MESSAGE</a:t>
              </a:r>
            </a:p>
          </p:txBody>
        </p:sp>
      </p:grpSp>
      <p:sp>
        <p:nvSpPr>
          <p:cNvPr id="14" name="Content Placeholder 13">
            <a:extLst>
              <a:ext uri="{FF2B5EF4-FFF2-40B4-BE49-F238E27FC236}">
                <a16:creationId xmlns:a16="http://schemas.microsoft.com/office/drawing/2014/main" id="{0EADC9E4-3C3D-8C39-9C39-DF210A13A2B5}"/>
              </a:ext>
            </a:extLst>
          </p:cNvPr>
          <p:cNvSpPr>
            <a:spLocks noGrp="1"/>
          </p:cNvSpPr>
          <p:nvPr>
            <p:ph sz="quarter" idx="14" hasCustomPrompt="1"/>
          </p:nvPr>
        </p:nvSpPr>
        <p:spPr>
          <a:xfrm>
            <a:off x="1920144" y="501478"/>
            <a:ext cx="573088" cy="774700"/>
          </a:xfrm>
        </p:spPr>
        <p:txBody>
          <a:bodyPr>
            <a:noAutofit/>
          </a:bodyPr>
          <a:lstStyle>
            <a:lvl1pPr marL="0" indent="0" algn="ctr">
              <a:buNone/>
              <a:defRPr sz="7200">
                <a:solidFill>
                  <a:srgbClr val="0263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10511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8650" y="432122"/>
            <a:ext cx="7886700" cy="4636918"/>
          </a:xfrm>
        </p:spPr>
        <p:txBody>
          <a:bodyPr anchor="t"/>
          <a:lstStyle>
            <a:lvl1pPr marL="0" indent="0" algn="l">
              <a:buNone/>
              <a:defRPr>
                <a:solidFill>
                  <a:schemeClr val="bg1"/>
                </a:solidFill>
              </a:defRPr>
            </a:lvl1pPr>
          </a:lstStyle>
          <a:p>
            <a:pPr lvl="0"/>
            <a:r>
              <a:rPr lang="en-US" dirty="0"/>
              <a:t>Edit Master text styles</a:t>
            </a:r>
          </a:p>
        </p:txBody>
      </p:sp>
      <p:sp>
        <p:nvSpPr>
          <p:cNvPr id="2" name="Title 1"/>
          <p:cNvSpPr>
            <a:spLocks noGrp="1"/>
          </p:cNvSpPr>
          <p:nvPr>
            <p:ph type="title" hasCustomPrompt="1"/>
          </p:nvPr>
        </p:nvSpPr>
        <p:spPr>
          <a:xfrm>
            <a:off x="628650" y="5221422"/>
            <a:ext cx="7886700" cy="918121"/>
          </a:xfrm>
          <a:noFill/>
          <a:ln w="19050">
            <a:noFill/>
          </a:ln>
        </p:spPr>
        <p:txBody>
          <a:bodyPr anchor="b">
            <a:normAutofit/>
          </a:bodyPr>
          <a:lstStyle>
            <a:lvl1pPr algn="ctr">
              <a:defRPr sz="2400" b="1" baseline="0">
                <a:solidFill>
                  <a:schemeClr val="tx1"/>
                </a:solidFill>
                <a:latin typeface="+mn-lt"/>
              </a:defRPr>
            </a:lvl1pPr>
          </a:lstStyle>
          <a:p>
            <a:r>
              <a:rPr lang="en-US" dirty="0"/>
              <a:t>Click to edit figure intent</a:t>
            </a:r>
          </a:p>
        </p:txBody>
      </p:sp>
      <p:sp>
        <p:nvSpPr>
          <p:cNvPr id="8" name="Rectangle 7">
            <a:extLst>
              <a:ext uri="{FF2B5EF4-FFF2-40B4-BE49-F238E27FC236}">
                <a16:creationId xmlns:a16="http://schemas.microsoft.com/office/drawing/2014/main" id="{8E431342-E439-F90A-192E-1C8A823E5A4C}"/>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9B0279-6CDB-1330-A56E-B3CDAB4AE4F9}"/>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412092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Pictur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633848" y="457200"/>
            <a:ext cx="5225143" cy="5741719"/>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446961" y="457200"/>
            <a:ext cx="2949178" cy="1600200"/>
          </a:xfrm>
          <a:noFill/>
          <a:ln w="19050">
            <a:noFill/>
          </a:ln>
        </p:spPr>
        <p:txBody>
          <a:bodyPr anchor="b">
            <a:normAutofit/>
          </a:bodyPr>
          <a:lstStyle>
            <a:lvl1pPr>
              <a:defRPr sz="2400" b="1" baseline="0">
                <a:solidFill>
                  <a:schemeClr val="tx1"/>
                </a:solidFill>
                <a:latin typeface="+mn-lt"/>
              </a:defRPr>
            </a:lvl1pPr>
          </a:lstStyle>
          <a:p>
            <a:r>
              <a:rPr lang="en-US" dirty="0"/>
              <a:t>Click to edit figure intent</a:t>
            </a:r>
          </a:p>
        </p:txBody>
      </p:sp>
      <p:sp>
        <p:nvSpPr>
          <p:cNvPr id="7" name="Rectangle 6">
            <a:extLst>
              <a:ext uri="{FF2B5EF4-FFF2-40B4-BE49-F238E27FC236}">
                <a16:creationId xmlns:a16="http://schemas.microsoft.com/office/drawing/2014/main" id="{3285F582-D022-5B56-437E-4C8EB2A796D2}"/>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AFEDEC-877C-393A-6DD7-DA9E10454877}"/>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252237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Team">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a:xfrm>
            <a:off x="628650" y="1353313"/>
            <a:ext cx="7886700" cy="4762690"/>
          </a:xfrm>
        </p:spPr>
        <p:txBody>
          <a:bodyPr numCol="2" spcCol="182880">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
        <p:nvSpPr>
          <p:cNvPr id="15" name="TextBox 14">
            <a:extLst>
              <a:ext uri="{FF2B5EF4-FFF2-40B4-BE49-F238E27FC236}">
                <a16:creationId xmlns:a16="http://schemas.microsoft.com/office/drawing/2014/main" id="{616A732D-BBB5-511D-0133-CD4B8C1AB67C}"/>
              </a:ext>
            </a:extLst>
          </p:cNvPr>
          <p:cNvSpPr txBox="1"/>
          <p:nvPr userDrawn="1"/>
        </p:nvSpPr>
        <p:spPr>
          <a:xfrm>
            <a:off x="628650" y="377952"/>
            <a:ext cx="7886700" cy="707886"/>
          </a:xfrm>
          <a:prstGeom prst="rect">
            <a:avLst/>
          </a:prstGeom>
          <a:noFill/>
        </p:spPr>
        <p:txBody>
          <a:bodyPr wrap="square" rtlCol="0">
            <a:spAutoFit/>
          </a:bodyPr>
          <a:lstStyle/>
          <a:p>
            <a:r>
              <a:rPr lang="en-US" sz="4000" b="0" dirty="0">
                <a:solidFill>
                  <a:srgbClr val="026393"/>
                </a:solidFill>
                <a:latin typeface="+mj-lt"/>
              </a:rPr>
              <a:t>Chapter Team</a:t>
            </a:r>
          </a:p>
        </p:txBody>
      </p:sp>
    </p:spTree>
    <p:extLst>
      <p:ext uri="{BB962C8B-B14F-4D97-AF65-F5344CB8AC3E}">
        <p14:creationId xmlns:p14="http://schemas.microsoft.com/office/powerpoint/2010/main" val="24747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274237-B5FC-5F13-7B91-F9CBCED7BC7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B7073D-A249-6AE6-E43D-6C0E9F92A1E6}"/>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
        <p:nvSpPr>
          <p:cNvPr id="2" name="Text Placeholder 9">
            <a:extLst>
              <a:ext uri="{FF2B5EF4-FFF2-40B4-BE49-F238E27FC236}">
                <a16:creationId xmlns:a16="http://schemas.microsoft.com/office/drawing/2014/main" id="{BC10BA22-F939-CDBA-450C-BE7FBC46CC01}"/>
              </a:ext>
            </a:extLst>
          </p:cNvPr>
          <p:cNvSpPr>
            <a:spLocks noGrp="1"/>
          </p:cNvSpPr>
          <p:nvPr>
            <p:ph type="body" sz="quarter" idx="10" hasCustomPrompt="1"/>
          </p:nvPr>
        </p:nvSpPr>
        <p:spPr>
          <a:xfrm>
            <a:off x="409074" y="3843453"/>
            <a:ext cx="7793455" cy="1302101"/>
          </a:xfrm>
        </p:spPr>
        <p:txBody>
          <a:bodyPr anchor="ctr">
            <a:normAutofit/>
          </a:bodyPr>
          <a:lstStyle>
            <a:lvl1pPr marL="0" indent="0">
              <a:buNone/>
              <a:defRPr sz="4400" baseline="0">
                <a:solidFill>
                  <a:srgbClr val="026393"/>
                </a:solidFill>
                <a:latin typeface="+mj-lt"/>
              </a:defRPr>
            </a:lvl1pPr>
          </a:lstStyle>
          <a:p>
            <a:pPr lvl="0"/>
            <a:r>
              <a:rPr lang="en-US" dirty="0"/>
              <a:t>Click to edit Section Header</a:t>
            </a:r>
          </a:p>
        </p:txBody>
      </p:sp>
    </p:spTree>
    <p:extLst>
      <p:ext uri="{BB962C8B-B14F-4D97-AF65-F5344CB8AC3E}">
        <p14:creationId xmlns:p14="http://schemas.microsoft.com/office/powerpoint/2010/main" val="2964840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0" hasCustomPrompt="1"/>
          </p:nvPr>
        </p:nvSpPr>
        <p:spPr>
          <a:xfrm>
            <a:off x="426720" y="413691"/>
            <a:ext cx="8088630" cy="1221956"/>
          </a:xfrm>
        </p:spPr>
        <p:txBody>
          <a:bodyPr anchor="ctr">
            <a:normAutofit/>
          </a:bodyPr>
          <a:lstStyle>
            <a:lvl1pPr marL="0" indent="0">
              <a:buNone/>
              <a:defRPr sz="3600">
                <a:solidFill>
                  <a:srgbClr val="026393"/>
                </a:solidFill>
                <a:latin typeface="+mj-lt"/>
              </a:defRPr>
            </a:lvl1pPr>
          </a:lstStyle>
          <a:p>
            <a:pPr lvl="0"/>
            <a:r>
              <a:rPr lang="en-US" dirty="0"/>
              <a:t>Click to edit title</a:t>
            </a:r>
          </a:p>
        </p:txBody>
      </p:sp>
      <p:sp>
        <p:nvSpPr>
          <p:cNvPr id="15" name="Rectangle 14">
            <a:extLst>
              <a:ext uri="{FF2B5EF4-FFF2-40B4-BE49-F238E27FC236}">
                <a16:creationId xmlns:a16="http://schemas.microsoft.com/office/drawing/2014/main" id="{79D0DD83-D4ED-FB6B-AC6B-701A8FA57511}"/>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8A5234-F013-5CF0-FBAD-852AC47C504A}"/>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30166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EB190F-57ED-4139-B97C-588783A5575D}"/>
              </a:ext>
            </a:extLst>
          </p:cNvPr>
          <p:cNvSpPr/>
          <p:nvPr userDrawn="1"/>
        </p:nvSpPr>
        <p:spPr>
          <a:xfrm>
            <a:off x="0" y="6444308"/>
            <a:ext cx="9144000" cy="413691"/>
          </a:xfrm>
          <a:prstGeom prst="rect">
            <a:avLst/>
          </a:prstGeom>
          <a:solidFill>
            <a:srgbClr val="209D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p:cNvSpPr>
            <a:spLocks noGrp="1"/>
          </p:cNvSpPr>
          <p:nvPr>
            <p:ph type="body" sz="quarter" idx="10" hasCustomPrompt="1"/>
          </p:nvPr>
        </p:nvSpPr>
        <p:spPr>
          <a:xfrm>
            <a:off x="628650" y="582895"/>
            <a:ext cx="7886700" cy="1302101"/>
          </a:xfrm>
        </p:spPr>
        <p:txBody>
          <a:bodyPr anchor="ctr">
            <a:normAutofit/>
          </a:bodyPr>
          <a:lstStyle>
            <a:lvl1pPr marL="0" indent="0">
              <a:buNone/>
              <a:defRPr sz="3600" baseline="0">
                <a:solidFill>
                  <a:srgbClr val="026393"/>
                </a:solidFill>
                <a:latin typeface="+mj-lt"/>
              </a:defRPr>
            </a:lvl1pPr>
          </a:lstStyle>
          <a:p>
            <a:pPr lvl="0"/>
            <a:r>
              <a:rPr lang="en-US" dirty="0"/>
              <a:t>Click to edit title</a:t>
            </a:r>
          </a:p>
        </p:txBody>
      </p:sp>
      <p:sp>
        <p:nvSpPr>
          <p:cNvPr id="9" name="Content Placeholder 2"/>
          <p:cNvSpPr>
            <a:spLocks noGrp="1"/>
          </p:cNvSpPr>
          <p:nvPr>
            <p:ph idx="13" hasCustomPrompt="1"/>
          </p:nvPr>
        </p:nvSpPr>
        <p:spPr>
          <a:xfrm>
            <a:off x="628650" y="2105527"/>
            <a:ext cx="7886700" cy="4071436"/>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text</a:t>
            </a:r>
          </a:p>
        </p:txBody>
      </p:sp>
      <p:sp>
        <p:nvSpPr>
          <p:cNvPr id="16" name="Rectangle 15">
            <a:extLst>
              <a:ext uri="{FF2B5EF4-FFF2-40B4-BE49-F238E27FC236}">
                <a16:creationId xmlns:a16="http://schemas.microsoft.com/office/drawing/2014/main" id="{837600C7-BD6D-B067-258C-FC0CEF80EB05}"/>
              </a:ext>
            </a:extLst>
          </p:cNvPr>
          <p:cNvSpPr/>
          <p:nvPr userDrawn="1"/>
        </p:nvSpPr>
        <p:spPr>
          <a:xfrm>
            <a:off x="1858781" y="6483320"/>
            <a:ext cx="5426439" cy="276999"/>
          </a:xfrm>
          <a:prstGeom prst="rect">
            <a:avLst/>
          </a:prstGeom>
        </p:spPr>
        <p:txBody>
          <a:bodyPr wrap="square">
            <a:spAutoFit/>
          </a:bodyPr>
          <a:lstStyle/>
          <a:p>
            <a:pPr algn="ctr"/>
            <a:r>
              <a:rPr lang="en-US" sz="1200" dirty="0">
                <a:solidFill>
                  <a:schemeClr val="bg1"/>
                </a:solidFill>
              </a:rPr>
              <a:t>Chapter 16  |  Fifth National Climate Assessment  |  nca2023.globalchange.gov</a:t>
            </a:r>
          </a:p>
        </p:txBody>
      </p:sp>
    </p:spTree>
    <p:extLst>
      <p:ext uri="{BB962C8B-B14F-4D97-AF65-F5344CB8AC3E}">
        <p14:creationId xmlns:p14="http://schemas.microsoft.com/office/powerpoint/2010/main" val="240765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solidFill>
                <a:latin typeface="Calibri"/>
                <a:ea typeface="Calibri"/>
                <a:cs typeface="Calibri"/>
                <a:sym typeface="Calibri"/>
              </a:rPr>
              <a:pPr marL="0" marR="0" lvl="0" indent="0" algn="r" rtl="0">
                <a:spcBef>
                  <a:spcPts val="0"/>
                </a:spcBef>
                <a:spcAft>
                  <a:spcPts val="0"/>
                </a:spcAft>
                <a:buSzPct val="25000"/>
                <a:buNone/>
              </a:pPr>
              <a:t>‹#›</a:t>
            </a:fld>
            <a:endParaRPr lang="en-US" sz="1200" b="0" i="0" u="none" strike="noStrike" cap="none" baseline="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18756636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7" r:id="rId3"/>
    <p:sldLayoutId id="2147483675" r:id="rId4"/>
    <p:sldLayoutId id="2147483669" r:id="rId5"/>
    <p:sldLayoutId id="2147483680" r:id="rId6"/>
    <p:sldLayoutId id="2147483684" r:id="rId7"/>
    <p:sldLayoutId id="2147483664" r:id="rId8"/>
    <p:sldLayoutId id="2147483687" r:id="rId9"/>
    <p:sldLayoutId id="2147483685"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a2023.globalchange.gov/chapter/15" TargetMode="External"/><Relationship Id="rId2" Type="http://schemas.openxmlformats.org/officeDocument/2006/relationships/hyperlink" Target="https://nca2023.globalchange.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atlas.globalchange.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7930/NCA5.2023.CH16"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AC55B-356A-F75D-DF88-CB5D886650FE}"/>
              </a:ext>
            </a:extLst>
          </p:cNvPr>
          <p:cNvSpPr>
            <a:spLocks noGrp="1"/>
          </p:cNvSpPr>
          <p:nvPr>
            <p:ph idx="13"/>
          </p:nvPr>
        </p:nvSpPr>
        <p:spPr>
          <a:xfrm>
            <a:off x="628649" y="1698171"/>
            <a:ext cx="5298621" cy="4478792"/>
          </a:xfrm>
        </p:spPr>
        <p:txBody>
          <a:bodyPr/>
          <a:lstStyle/>
          <a:p>
            <a:pPr marL="285750" indent="-285750">
              <a:buFont typeface="Arial" panose="020B0604020202020204" pitchFamily="34" charset="0"/>
              <a:buChar char="•"/>
            </a:pPr>
            <a:r>
              <a:rPr lang="en-US" sz="2000" dirty="0"/>
              <a:t>NCA5 Website: </a:t>
            </a:r>
            <a:r>
              <a:rPr lang="en-US" sz="2000" dirty="0">
                <a:hlinkClick r:id="rId2"/>
              </a:rPr>
              <a:t>https://nca2023.globalchange.gov</a:t>
            </a:r>
            <a:endParaRPr lang="en-US" sz="2000" dirty="0"/>
          </a:p>
          <a:p>
            <a:pPr marL="285750" indent="-285750">
              <a:buFont typeface="Arial" panose="020B0604020202020204" pitchFamily="34" charset="0"/>
              <a:buChar char="•"/>
            </a:pPr>
            <a:r>
              <a:rPr lang="en-US" sz="2000" dirty="0"/>
              <a:t>Chapter Website: </a:t>
            </a:r>
            <a:r>
              <a:rPr lang="en-US" sz="2000" dirty="0">
                <a:hlinkClick r:id="rId3"/>
              </a:rPr>
              <a:t>https://nca2023.globalchange.gov/chapter/16</a:t>
            </a:r>
            <a:endParaRPr lang="en-US" sz="2000" dirty="0"/>
          </a:p>
          <a:p>
            <a:pPr marL="285750" indent="-285750">
              <a:buFont typeface="Arial" panose="020B0604020202020204" pitchFamily="34" charset="0"/>
              <a:buChar char="•"/>
            </a:pPr>
            <a:r>
              <a:rPr lang="en-US" sz="2000" dirty="0"/>
              <a:t>NCA5 Atlas: </a:t>
            </a:r>
            <a:r>
              <a:rPr lang="en-US" sz="2000" dirty="0">
                <a:hlinkClick r:id="rId4"/>
              </a:rPr>
              <a:t>https://atlas.globalchange.gov</a:t>
            </a:r>
            <a:endParaRPr lang="en-US" sz="2000" dirty="0"/>
          </a:p>
          <a:p>
            <a:pPr marL="285750" indent="-285750">
              <a:buFont typeface="Arial" panose="020B0604020202020204" pitchFamily="34" charset="0"/>
              <a:buChar char="•"/>
            </a:pPr>
            <a:r>
              <a:rPr lang="en-US" sz="2000" dirty="0"/>
              <a:t>Figure captions can be found in the slide notes of this deck</a:t>
            </a:r>
          </a:p>
          <a:p>
            <a:pPr marL="285750" indent="-285750">
              <a:buFont typeface="Arial" panose="020B0604020202020204" pitchFamily="34" charset="0"/>
              <a:buChar char="•"/>
            </a:pPr>
            <a:r>
              <a:rPr lang="en-US" sz="2000" dirty="0"/>
              <a:t>Social media: @</a:t>
            </a:r>
            <a:r>
              <a:rPr lang="en-US" sz="2000" dirty="0" err="1"/>
              <a:t>usgcrp</a:t>
            </a:r>
            <a:r>
              <a:rPr lang="en-US" sz="2000" dirty="0"/>
              <a:t>, #NCA5</a:t>
            </a:r>
          </a:p>
        </p:txBody>
      </p:sp>
      <p:pic>
        <p:nvPicPr>
          <p:cNvPr id="1026" name="Picture 2">
            <a:extLst>
              <a:ext uri="{FF2B5EF4-FFF2-40B4-BE49-F238E27FC236}">
                <a16:creationId xmlns:a16="http://schemas.microsoft.com/office/drawing/2014/main" id="{2E7E509E-D93C-61ED-882C-6090A58AAEB0}"/>
              </a:ext>
            </a:extLst>
          </p:cNvPr>
          <p:cNvPicPr>
            <a:picLocks noGrp="1" noChangeAspect="1" noChangeArrowheads="1"/>
          </p:cNvPicPr>
          <p:nvPr>
            <p:ph sz="quarter" idx="14"/>
          </p:nvPr>
        </p:nvPicPr>
        <p:blipFill>
          <a:blip r:embed="rId5">
            <a:extLst>
              <a:ext uri="{28A0092B-C50C-407E-A947-70E740481C1C}">
                <a14:useLocalDpi xmlns:a14="http://schemas.microsoft.com/office/drawing/2010/main" val="0"/>
              </a:ext>
            </a:extLst>
          </a:blip>
          <a:srcRect/>
          <a:stretch>
            <a:fillRect/>
          </a:stretch>
        </p:blipFill>
        <p:spPr bwMode="auto">
          <a:xfrm>
            <a:off x="6400800" y="2305050"/>
            <a:ext cx="2054225"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341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8721A-2731-4010-4328-487FEB158549}"/>
              </a:ext>
            </a:extLst>
          </p:cNvPr>
          <p:cNvSpPr>
            <a:spLocks noGrp="1"/>
          </p:cNvSpPr>
          <p:nvPr>
            <p:ph type="title"/>
          </p:nvPr>
        </p:nvSpPr>
        <p:spPr/>
        <p:txBody>
          <a:bodyPr/>
          <a:lstStyle/>
          <a:p>
            <a:r>
              <a:rPr lang="en-US" dirty="0"/>
              <a:t>Figure 16.5. Some tribal lands are vulnerable to floods, wildfire, and drought. </a:t>
            </a:r>
          </a:p>
        </p:txBody>
      </p:sp>
      <p:pic>
        <p:nvPicPr>
          <p:cNvPr id="4" name="Content Placeholder 3">
            <a:extLst>
              <a:ext uri="{FF2B5EF4-FFF2-40B4-BE49-F238E27FC236}">
                <a16:creationId xmlns:a16="http://schemas.microsoft.com/office/drawing/2014/main" id="{AA3EE268-0CDB-5FDC-E070-31E827170972}"/>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4095240" y="457200"/>
            <a:ext cx="4301558" cy="5741988"/>
          </a:xfrm>
          <a:prstGeom prst="rect">
            <a:avLst/>
          </a:prstGeom>
        </p:spPr>
      </p:pic>
    </p:spTree>
    <p:extLst>
      <p:ext uri="{BB962C8B-B14F-4D97-AF65-F5344CB8AC3E}">
        <p14:creationId xmlns:p14="http://schemas.microsoft.com/office/powerpoint/2010/main" val="1696872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B956FB-D178-1AA1-C4CA-34458E93DAE2}"/>
              </a:ext>
            </a:extLst>
          </p:cNvPr>
          <p:cNvSpPr>
            <a:spLocks noGrp="1"/>
          </p:cNvSpPr>
          <p:nvPr>
            <p:ph type="title"/>
          </p:nvPr>
        </p:nvSpPr>
        <p:spPr/>
        <p:txBody>
          <a:bodyPr/>
          <a:lstStyle/>
          <a:p>
            <a:r>
              <a:rPr lang="en-US" dirty="0"/>
              <a:t>Figure 16.6. Actions on climate change taken by the Hopi people engage science, tradition, and education.</a:t>
            </a:r>
          </a:p>
        </p:txBody>
      </p:sp>
      <p:pic>
        <p:nvPicPr>
          <p:cNvPr id="4" name="Content Placeholder 3">
            <a:extLst>
              <a:ext uri="{FF2B5EF4-FFF2-40B4-BE49-F238E27FC236}">
                <a16:creationId xmlns:a16="http://schemas.microsoft.com/office/drawing/2014/main" id="{D5998DAF-8403-43DD-F0E8-34E72366F251}"/>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859457" y="916652"/>
            <a:ext cx="7425086" cy="3940162"/>
          </a:xfrm>
          <a:prstGeom prst="rect">
            <a:avLst/>
          </a:prstGeom>
        </p:spPr>
      </p:pic>
    </p:spTree>
    <p:extLst>
      <p:ext uri="{BB962C8B-B14F-4D97-AF65-F5344CB8AC3E}">
        <p14:creationId xmlns:p14="http://schemas.microsoft.com/office/powerpoint/2010/main" val="350515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096216-AF15-4960-94F3-A004944C7FF7}"/>
              </a:ext>
            </a:extLst>
          </p:cNvPr>
          <p:cNvSpPr>
            <a:spLocks noGrp="1"/>
          </p:cNvSpPr>
          <p:nvPr>
            <p:ph type="title"/>
          </p:nvPr>
        </p:nvSpPr>
        <p:spPr/>
        <p:txBody>
          <a:bodyPr>
            <a:normAutofit fontScale="90000"/>
          </a:bodyPr>
          <a:lstStyle/>
          <a:p>
            <a:r>
              <a:rPr lang="en-US" dirty="0"/>
              <a:t>Figure 16.7. The </a:t>
            </a:r>
            <a:r>
              <a:rPr lang="en-US" dirty="0" err="1"/>
              <a:t>Tsha</a:t>
            </a:r>
            <a:r>
              <a:rPr lang="en-US" dirty="0"/>
              <a:t>’ </a:t>
            </a:r>
            <a:r>
              <a:rPr lang="en-US" dirty="0" err="1"/>
              <a:t>Thoñswatha</a:t>
            </a:r>
            <a:r>
              <a:rPr lang="en-US" dirty="0"/>
              <a:t>’ firehouse and community hall in the Onondaga Nation relies on renewable energy and meets a net-zero standard of energy use. </a:t>
            </a:r>
          </a:p>
        </p:txBody>
      </p:sp>
      <p:pic>
        <p:nvPicPr>
          <p:cNvPr id="4" name="Content Placeholder 3">
            <a:extLst>
              <a:ext uri="{FF2B5EF4-FFF2-40B4-BE49-F238E27FC236}">
                <a16:creationId xmlns:a16="http://schemas.microsoft.com/office/drawing/2014/main" id="{8D9804E8-25B3-FA05-3BE2-F421625726E3}"/>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72" r="-172"/>
          <a:stretch/>
        </p:blipFill>
        <p:spPr>
          <a:xfrm>
            <a:off x="484978" y="1707903"/>
            <a:ext cx="8174043" cy="2594274"/>
          </a:xfrm>
          <a:prstGeom prst="rect">
            <a:avLst/>
          </a:prstGeom>
        </p:spPr>
      </p:pic>
    </p:spTree>
    <p:extLst>
      <p:ext uri="{BB962C8B-B14F-4D97-AF65-F5344CB8AC3E}">
        <p14:creationId xmlns:p14="http://schemas.microsoft.com/office/powerpoint/2010/main" val="387389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66914-8283-0C94-B040-679D220A829E}"/>
              </a:ext>
            </a:extLst>
          </p:cNvPr>
          <p:cNvSpPr>
            <a:spLocks noGrp="1"/>
          </p:cNvSpPr>
          <p:nvPr>
            <p:ph type="title"/>
          </p:nvPr>
        </p:nvSpPr>
        <p:spPr/>
        <p:txBody>
          <a:bodyPr/>
          <a:lstStyle/>
          <a:p>
            <a:r>
              <a:rPr lang="en-US" dirty="0"/>
              <a:t>Figure 16.8. At the College of Menominee Nation, Indigenous Knowledge guides climate change response. </a:t>
            </a:r>
          </a:p>
        </p:txBody>
      </p:sp>
      <p:pic>
        <p:nvPicPr>
          <p:cNvPr id="4" name="Content Placeholder 3">
            <a:extLst>
              <a:ext uri="{FF2B5EF4-FFF2-40B4-BE49-F238E27FC236}">
                <a16:creationId xmlns:a16="http://schemas.microsoft.com/office/drawing/2014/main" id="{2934B0DE-C4BD-6789-CF63-90823B80618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81446" y="465489"/>
            <a:ext cx="7181108" cy="4541226"/>
          </a:xfrm>
          <a:prstGeom prst="rect">
            <a:avLst/>
          </a:prstGeom>
        </p:spPr>
      </p:pic>
    </p:spTree>
    <p:extLst>
      <p:ext uri="{BB962C8B-B14F-4D97-AF65-F5344CB8AC3E}">
        <p14:creationId xmlns:p14="http://schemas.microsoft.com/office/powerpoint/2010/main" val="242789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EA15DF-A33A-FD45-8496-D61E09E08F05}"/>
              </a:ext>
            </a:extLst>
          </p:cNvPr>
          <p:cNvSpPr>
            <a:spLocks noGrp="1"/>
          </p:cNvSpPr>
          <p:nvPr>
            <p:ph idx="13"/>
          </p:nvPr>
        </p:nvSpPr>
        <p:spPr>
          <a:xfrm>
            <a:off x="628650" y="1297458"/>
            <a:ext cx="7886700" cy="4957037"/>
          </a:xfrm>
        </p:spPr>
        <p:txBody>
          <a:bodyPr spcCol="457200">
            <a:normAutofit fontScale="85000" lnSpcReduction="20000"/>
          </a:bodyPr>
          <a:lstStyle/>
          <a:p>
            <a:pPr marL="12700">
              <a:lnSpc>
                <a:spcPct val="110000"/>
              </a:lnSpc>
              <a:spcAft>
                <a:spcPts val="300"/>
              </a:spcAft>
            </a:pPr>
            <a:r>
              <a:rPr lang="en-US" b="1" dirty="0">
                <a:solidFill>
                  <a:srgbClr val="209DBC"/>
                </a:solidFill>
              </a:rPr>
              <a:t>Federal Coordinating Lead Author</a:t>
            </a:r>
          </a:p>
          <a:p>
            <a:pPr marL="12700">
              <a:lnSpc>
                <a:spcPct val="110000"/>
              </a:lnSpc>
              <a:spcAft>
                <a:spcPts val="300"/>
              </a:spcAft>
            </a:pPr>
            <a:r>
              <a:rPr lang="en-US" b="1" dirty="0"/>
              <a:t>Rachael Novak</a:t>
            </a:r>
            <a:r>
              <a:rPr lang="en-US" dirty="0"/>
              <a:t>, </a:t>
            </a:r>
            <a:r>
              <a:rPr lang="en-US" dirty="0" err="1"/>
              <a:t>Diné</a:t>
            </a:r>
            <a:r>
              <a:rPr lang="en-US" dirty="0"/>
              <a:t>/Navajo Nation, formerly Bureau of Indian Affairs (through August 2023)</a:t>
            </a:r>
          </a:p>
          <a:p>
            <a:pPr marL="12700">
              <a:lnSpc>
                <a:spcPct val="110000"/>
              </a:lnSpc>
              <a:spcAft>
                <a:spcPts val="300"/>
              </a:spcAft>
            </a:pPr>
            <a:r>
              <a:rPr lang="en-US" b="1" dirty="0"/>
              <a:t>Matthew B. Laramie</a:t>
            </a:r>
            <a:r>
              <a:rPr lang="en-US" dirty="0"/>
              <a:t>, Colville Confederated Tribes (Sinixt) and Bureau of Indian Affairs</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Chapter Lead	</a:t>
            </a:r>
          </a:p>
          <a:p>
            <a:pPr marL="12700">
              <a:lnSpc>
                <a:spcPct val="110000"/>
              </a:lnSpc>
              <a:spcAft>
                <a:spcPts val="300"/>
              </a:spcAft>
            </a:pPr>
            <a:r>
              <a:rPr lang="en-US" b="1" dirty="0"/>
              <a:t>Kyle Whyte</a:t>
            </a:r>
            <a:r>
              <a:rPr lang="en-US" dirty="0"/>
              <a:t>, Citizen Potawatomi Nation and University of Michigan</a:t>
            </a:r>
          </a:p>
          <a:p>
            <a:pPr marL="12700">
              <a:lnSpc>
                <a:spcPct val="110000"/>
              </a:lnSpc>
              <a:spcAft>
                <a:spcPts val="300"/>
              </a:spcAft>
            </a:pPr>
            <a:endParaRPr lang="en-US" dirty="0"/>
          </a:p>
          <a:p>
            <a:pPr marL="12700">
              <a:lnSpc>
                <a:spcPct val="110000"/>
              </a:lnSpc>
              <a:spcAft>
                <a:spcPts val="300"/>
              </a:spcAft>
            </a:pPr>
            <a:r>
              <a:rPr lang="en-US" b="1" dirty="0">
                <a:solidFill>
                  <a:srgbClr val="209DBC"/>
                </a:solidFill>
              </a:rPr>
              <a:t>Chapter Authors	</a:t>
            </a:r>
          </a:p>
          <a:p>
            <a:pPr marL="12700">
              <a:lnSpc>
                <a:spcPct val="110000"/>
              </a:lnSpc>
              <a:spcAft>
                <a:spcPts val="300"/>
              </a:spcAft>
            </a:pPr>
            <a:r>
              <a:rPr lang="en-US" b="1" dirty="0"/>
              <a:t>Nicholas G. </a:t>
            </a:r>
            <a:r>
              <a:rPr lang="en-US" b="1" dirty="0" err="1"/>
              <a:t>Bruscato</a:t>
            </a:r>
            <a:r>
              <a:rPr lang="en-US" dirty="0"/>
              <a:t>, US Department of the Interior</a:t>
            </a:r>
          </a:p>
          <a:p>
            <a:pPr marL="12700">
              <a:lnSpc>
                <a:spcPct val="110000"/>
              </a:lnSpc>
              <a:spcAft>
                <a:spcPts val="300"/>
              </a:spcAft>
            </a:pPr>
            <a:r>
              <a:rPr lang="en-US" b="1" dirty="0"/>
              <a:t>Dominique M. David-Chavez</a:t>
            </a:r>
            <a:r>
              <a:rPr lang="en-US" dirty="0"/>
              <a:t>, </a:t>
            </a:r>
            <a:r>
              <a:rPr lang="en-US" dirty="0" err="1"/>
              <a:t>Taíno</a:t>
            </a:r>
            <a:r>
              <a:rPr lang="en-US" dirty="0"/>
              <a:t> (</a:t>
            </a:r>
            <a:r>
              <a:rPr lang="en-US" dirty="0" err="1"/>
              <a:t>Borikén</a:t>
            </a:r>
            <a:r>
              <a:rPr lang="en-US" dirty="0"/>
              <a:t>) and Colorado State University</a:t>
            </a:r>
          </a:p>
          <a:p>
            <a:pPr marL="12700">
              <a:lnSpc>
                <a:spcPct val="110000"/>
              </a:lnSpc>
              <a:spcAft>
                <a:spcPts val="300"/>
              </a:spcAft>
            </a:pPr>
            <a:r>
              <a:rPr lang="en-US" b="1" dirty="0"/>
              <a:t>Michael J. </a:t>
            </a:r>
            <a:r>
              <a:rPr lang="en-US" b="1" dirty="0" err="1"/>
              <a:t>Dockry</a:t>
            </a:r>
            <a:r>
              <a:rPr lang="en-US" dirty="0"/>
              <a:t>, Citizen Potawatomi Nation and University of Minnesota</a:t>
            </a:r>
          </a:p>
          <a:p>
            <a:pPr marL="12700">
              <a:lnSpc>
                <a:spcPct val="110000"/>
              </a:lnSpc>
              <a:spcAft>
                <a:spcPts val="300"/>
              </a:spcAft>
            </a:pPr>
            <a:r>
              <a:rPr lang="en-US" b="1" dirty="0"/>
              <a:t>Michael </a:t>
            </a:r>
            <a:r>
              <a:rPr lang="en-US" b="1" dirty="0" err="1"/>
              <a:t>Kotutwa</a:t>
            </a:r>
            <a:r>
              <a:rPr lang="en-US" b="1" dirty="0"/>
              <a:t> Johnson</a:t>
            </a:r>
            <a:r>
              <a:rPr lang="en-US" dirty="0"/>
              <a:t>, Hopi Tribe and University of Arizona</a:t>
            </a:r>
          </a:p>
          <a:p>
            <a:pPr marL="12700">
              <a:lnSpc>
                <a:spcPct val="110000"/>
              </a:lnSpc>
              <a:spcAft>
                <a:spcPts val="300"/>
              </a:spcAft>
            </a:pPr>
            <a:r>
              <a:rPr lang="en-US" b="1" dirty="0"/>
              <a:t>Chas E. Jones Jr.</a:t>
            </a:r>
            <a:r>
              <a:rPr lang="en-US" dirty="0"/>
              <a:t>, Affiliated Tribes of Northwest Indians</a:t>
            </a:r>
          </a:p>
          <a:p>
            <a:pPr marL="12700">
              <a:lnSpc>
                <a:spcPct val="110000"/>
              </a:lnSpc>
              <a:spcAft>
                <a:spcPts val="300"/>
              </a:spcAft>
            </a:pPr>
            <a:r>
              <a:rPr lang="en-US" b="1" dirty="0"/>
              <a:t>Kelsey Leonard</a:t>
            </a:r>
            <a:r>
              <a:rPr lang="en-US" dirty="0"/>
              <a:t>, Shinnecock Nation and University of Waterloo</a:t>
            </a:r>
            <a:endParaRPr lang="en-US" dirty="0">
              <a:solidFill>
                <a:srgbClr val="209DBC"/>
              </a:solidFill>
            </a:endParaRP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Review Editor</a:t>
            </a:r>
          </a:p>
          <a:p>
            <a:pPr marL="12700">
              <a:lnSpc>
                <a:spcPct val="110000"/>
              </a:lnSpc>
              <a:spcAft>
                <a:spcPts val="300"/>
              </a:spcAft>
            </a:pPr>
            <a:r>
              <a:rPr lang="en-US" b="1" dirty="0"/>
              <a:t>James Rattling Leaf</a:t>
            </a:r>
            <a:r>
              <a:rPr lang="en-US" dirty="0"/>
              <a:t>, Rosebud Sioux Tribe and North Central Climate Adaptation Science Center</a:t>
            </a:r>
          </a:p>
          <a:p>
            <a:pPr marL="12700">
              <a:lnSpc>
                <a:spcPct val="110000"/>
              </a:lnSpc>
              <a:spcAft>
                <a:spcPts val="300"/>
              </a:spcAft>
            </a:pPr>
            <a:endParaRPr lang="en-US" b="1" dirty="0">
              <a:solidFill>
                <a:srgbClr val="209DBC"/>
              </a:solidFill>
            </a:endParaRPr>
          </a:p>
          <a:p>
            <a:pPr marL="12700">
              <a:lnSpc>
                <a:spcPct val="110000"/>
              </a:lnSpc>
              <a:spcAft>
                <a:spcPts val="300"/>
              </a:spcAft>
            </a:pPr>
            <a:r>
              <a:rPr lang="en-US" b="1" dirty="0">
                <a:solidFill>
                  <a:srgbClr val="209DBC"/>
                </a:solidFill>
              </a:rPr>
              <a:t>USGCRP Coordinators</a:t>
            </a:r>
          </a:p>
          <a:p>
            <a:pPr marL="12700">
              <a:lnSpc>
                <a:spcPct val="110000"/>
              </a:lnSpc>
              <a:spcAft>
                <a:spcPts val="300"/>
              </a:spcAft>
            </a:pPr>
            <a:r>
              <a:rPr lang="en-US" b="1" dirty="0"/>
              <a:t>Allyza R. Lustig</a:t>
            </a:r>
            <a:r>
              <a:rPr lang="en-US" dirty="0"/>
              <a:t>, US Global Change Research Program / ICF</a:t>
            </a:r>
          </a:p>
          <a:p>
            <a:pPr marL="12700">
              <a:lnSpc>
                <a:spcPct val="110000"/>
              </a:lnSpc>
              <a:spcAft>
                <a:spcPts val="300"/>
              </a:spcAft>
            </a:pPr>
            <a:r>
              <a:rPr lang="en-US" b="1" dirty="0"/>
              <a:t>Joshua Hernandez</a:t>
            </a:r>
            <a:r>
              <a:rPr lang="en-US" dirty="0"/>
              <a:t>, US Global Change Research Program / ICF</a:t>
            </a:r>
          </a:p>
        </p:txBody>
      </p:sp>
    </p:spTree>
    <p:extLst>
      <p:ext uri="{BB962C8B-B14F-4D97-AF65-F5344CB8AC3E}">
        <p14:creationId xmlns:p14="http://schemas.microsoft.com/office/powerpoint/2010/main" val="330526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C568E5-EAB0-D049-9489-673801E1B7D4}"/>
              </a:ext>
            </a:extLst>
          </p:cNvPr>
          <p:cNvSpPr>
            <a:spLocks noGrp="1"/>
          </p:cNvSpPr>
          <p:nvPr>
            <p:ph type="subTitle" idx="1"/>
          </p:nvPr>
        </p:nvSpPr>
        <p:spPr>
          <a:xfrm>
            <a:off x="291637" y="1758738"/>
            <a:ext cx="5267915" cy="1552873"/>
          </a:xfrm>
        </p:spPr>
        <p:txBody>
          <a:bodyPr>
            <a:normAutofit fontScale="77500" lnSpcReduction="20000"/>
          </a:bodyPr>
          <a:lstStyle/>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Whyte, K., R. Novak, M.B. Laramie, N.G. </a:t>
            </a:r>
            <a:r>
              <a:rPr lang="en-US" sz="1800" dirty="0" err="1">
                <a:effectLst/>
                <a:latin typeface="Calibri" panose="020F0502020204030204" pitchFamily="34" charset="0"/>
                <a:ea typeface="Calibri" panose="020F0502020204030204" pitchFamily="34" charset="0"/>
              </a:rPr>
              <a:t>Bruscato</a:t>
            </a:r>
            <a:r>
              <a:rPr lang="en-US" sz="1800" dirty="0">
                <a:effectLst/>
                <a:latin typeface="Calibri" panose="020F0502020204030204" pitchFamily="34" charset="0"/>
                <a:ea typeface="Calibri" panose="020F0502020204030204" pitchFamily="34" charset="0"/>
              </a:rPr>
              <a:t>, D.M. David-Chavez,</a:t>
            </a: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M.J. </a:t>
            </a:r>
            <a:r>
              <a:rPr lang="en-US" sz="1800" dirty="0" err="1">
                <a:effectLst/>
                <a:latin typeface="Calibri" panose="020F0502020204030204" pitchFamily="34" charset="0"/>
                <a:ea typeface="Calibri" panose="020F0502020204030204" pitchFamily="34" charset="0"/>
              </a:rPr>
              <a:t>Dockry</a:t>
            </a:r>
            <a:r>
              <a:rPr lang="en-US" sz="1800" dirty="0">
                <a:effectLst/>
                <a:latin typeface="Calibri" panose="020F0502020204030204" pitchFamily="34" charset="0"/>
                <a:ea typeface="Calibri" panose="020F0502020204030204" pitchFamily="34" charset="0"/>
              </a:rPr>
              <a:t>, M.K. Johnson, C.E. Jones Jr., and K. Leonard, 2023: Ch. 16.</a:t>
            </a: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Tribes and Indigenous Peoples. In: </a:t>
            </a:r>
            <a:r>
              <a:rPr lang="en-US" sz="1800" i="1" dirty="0">
                <a:effectLst/>
                <a:latin typeface="Calibri" panose="020F0502020204030204" pitchFamily="34" charset="0"/>
                <a:ea typeface="Calibri" panose="020F0502020204030204" pitchFamily="34" charset="0"/>
              </a:rPr>
              <a:t>Fifth National Climate Assessment</a:t>
            </a:r>
            <a:r>
              <a:rPr lang="en-US" sz="1800" dirty="0">
                <a:effectLst/>
                <a:latin typeface="Calibri" panose="020F0502020204030204" pitchFamily="34" charset="0"/>
                <a:ea typeface="Calibri" panose="020F0502020204030204" pitchFamily="34" charset="0"/>
              </a:rPr>
              <a:t>.</a:t>
            </a: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Crimmins, A.R., C.W. Avery, D.R. Easterling, K.E. Kunkel, B.C. Stewart,</a:t>
            </a: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and T.K. </a:t>
            </a:r>
            <a:r>
              <a:rPr lang="en-US" sz="1800" dirty="0" err="1">
                <a:effectLst/>
                <a:latin typeface="Calibri" panose="020F0502020204030204" pitchFamily="34" charset="0"/>
                <a:ea typeface="Calibri" panose="020F0502020204030204" pitchFamily="34" charset="0"/>
              </a:rPr>
              <a:t>Maycock</a:t>
            </a:r>
            <a:r>
              <a:rPr lang="en-US" sz="1800" dirty="0">
                <a:effectLst/>
                <a:latin typeface="Calibri" panose="020F0502020204030204" pitchFamily="34" charset="0"/>
                <a:ea typeface="Calibri" panose="020F0502020204030204" pitchFamily="34" charset="0"/>
              </a:rPr>
              <a:t>, Eds. U.S. Global Change Research Program, </a:t>
            </a:r>
          </a:p>
          <a:p>
            <a:pPr marL="457200" marR="0" indent="-457200">
              <a:spcBef>
                <a:spcPts val="0"/>
              </a:spcBef>
              <a:spcAft>
                <a:spcPts val="0"/>
              </a:spcAft>
            </a:pPr>
            <a:r>
              <a:rPr lang="en-US" sz="1800" dirty="0">
                <a:effectLst/>
                <a:latin typeface="Calibri" panose="020F0502020204030204" pitchFamily="34" charset="0"/>
                <a:ea typeface="Calibri" panose="020F0502020204030204" pitchFamily="34" charset="0"/>
              </a:rPr>
              <a:t>Washington, DC, USA. </a:t>
            </a:r>
            <a:r>
              <a:rPr lang="en-US" sz="1800" u="sng"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https://doi.org/10.7930/NCA5.2023.CH16</a:t>
            </a:r>
            <a:endParaRPr lang="en-US" sz="1800" dirty="0">
              <a:effectLst/>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D50AE8C6-B8C5-3B42-A963-402578C31B64}"/>
              </a:ext>
            </a:extLst>
          </p:cNvPr>
          <p:cNvSpPr>
            <a:spLocks noGrp="1"/>
          </p:cNvSpPr>
          <p:nvPr>
            <p:ph type="body" sz="quarter" idx="10"/>
          </p:nvPr>
        </p:nvSpPr>
        <p:spPr/>
        <p:txBody>
          <a:bodyPr/>
          <a:lstStyle/>
          <a:p>
            <a:r>
              <a:rPr lang="en-US" dirty="0"/>
              <a:t>https://nca2023.globalchange.gov/chapter/16</a:t>
            </a:r>
          </a:p>
        </p:txBody>
      </p:sp>
    </p:spTree>
    <p:extLst>
      <p:ext uri="{BB962C8B-B14F-4D97-AF65-F5344CB8AC3E}">
        <p14:creationId xmlns:p14="http://schemas.microsoft.com/office/powerpoint/2010/main" val="401385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ext Placeholder 2"/>
          <p:cNvSpPr>
            <a:spLocks noGrp="1"/>
          </p:cNvSpPr>
          <p:nvPr>
            <p:ph type="body" sz="quarter" idx="15"/>
          </p:nvPr>
        </p:nvSpPr>
        <p:spPr/>
        <p:txBody>
          <a:bodyPr/>
          <a:lstStyle/>
          <a:p>
            <a:r>
              <a:rPr lang="en-US" dirty="0"/>
              <a:t>Chapter 16 | Tribes and Indigenous Peoples</a:t>
            </a:r>
          </a:p>
        </p:txBody>
      </p:sp>
    </p:spTree>
    <p:extLst>
      <p:ext uri="{BB962C8B-B14F-4D97-AF65-F5344CB8AC3E}">
        <p14:creationId xmlns:p14="http://schemas.microsoft.com/office/powerpoint/2010/main" val="32520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8D2249-4A9B-0D42-B282-88BA05D795A7}"/>
              </a:ext>
            </a:extLst>
          </p:cNvPr>
          <p:cNvSpPr>
            <a:spLocks noGrp="1"/>
          </p:cNvSpPr>
          <p:nvPr>
            <p:ph type="body" sz="quarter" idx="10"/>
          </p:nvPr>
        </p:nvSpPr>
        <p:spPr/>
        <p:txBody>
          <a:bodyPr>
            <a:normAutofit fontScale="62500" lnSpcReduction="20000"/>
          </a:bodyPr>
          <a:lstStyle/>
          <a:p>
            <a:pPr>
              <a:lnSpc>
                <a:spcPct val="110000"/>
              </a:lnSpc>
            </a:pPr>
            <a:r>
              <a:rPr lang="en-US" dirty="0"/>
              <a:t>Indigenous Peoples Face Risks to Well-Being and Livelihoods from Climate Change and Barriers to Energy Sovereignty</a:t>
            </a:r>
          </a:p>
        </p:txBody>
      </p:sp>
      <p:sp>
        <p:nvSpPr>
          <p:cNvPr id="5" name="Content Placeholder 4">
            <a:extLst>
              <a:ext uri="{FF2B5EF4-FFF2-40B4-BE49-F238E27FC236}">
                <a16:creationId xmlns:a16="http://schemas.microsoft.com/office/drawing/2014/main" id="{A8549770-0508-D34D-8368-46B8FA348F13}"/>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Climate change continues to cause negative effects on critical aspects of Indigenous Peoples’ well-being, including their livelihoods, health, nutrition, and cultural practices, as well as the ecological resilience of their territories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Indigenous Peoples are responding in diverse ways, including through energy sovereignty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67DDF8A3-2A95-184F-F481-292D540D6DCF}"/>
              </a:ext>
            </a:extLst>
          </p:cNvPr>
          <p:cNvSpPr>
            <a:spLocks noGrp="1"/>
          </p:cNvSpPr>
          <p:nvPr>
            <p:ph sz="quarter" idx="14"/>
          </p:nvPr>
        </p:nvSpPr>
        <p:spPr>
          <a:xfrm>
            <a:off x="1920144" y="480973"/>
            <a:ext cx="573088" cy="774700"/>
          </a:xfrm>
        </p:spPr>
        <p:txBody>
          <a:bodyPr/>
          <a:lstStyle/>
          <a:p>
            <a:r>
              <a:rPr lang="en-US" dirty="0"/>
              <a:t>1</a:t>
            </a:r>
          </a:p>
        </p:txBody>
      </p:sp>
    </p:spTree>
    <p:extLst>
      <p:ext uri="{BB962C8B-B14F-4D97-AF65-F5344CB8AC3E}">
        <p14:creationId xmlns:p14="http://schemas.microsoft.com/office/powerpoint/2010/main" val="39439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89C0CC-17BD-504B-A122-66639327E9BA}"/>
              </a:ext>
            </a:extLst>
          </p:cNvPr>
          <p:cNvSpPr>
            <a:spLocks noGrp="1"/>
          </p:cNvSpPr>
          <p:nvPr>
            <p:ph type="body" sz="quarter" idx="10"/>
          </p:nvPr>
        </p:nvSpPr>
        <p:spPr/>
        <p:txBody>
          <a:bodyPr>
            <a:normAutofit fontScale="77500" lnSpcReduction="20000"/>
          </a:bodyPr>
          <a:lstStyle/>
          <a:p>
            <a:pPr>
              <a:lnSpc>
                <a:spcPct val="110000"/>
              </a:lnSpc>
            </a:pPr>
            <a:r>
              <a:rPr lang="en-US" dirty="0"/>
              <a:t>Self-Determination Is Key to Indigenous Peoples’ Resilience to Climate Change</a:t>
            </a:r>
          </a:p>
        </p:txBody>
      </p:sp>
      <p:sp>
        <p:nvSpPr>
          <p:cNvPr id="5" name="Content Placeholder 4">
            <a:extLst>
              <a:ext uri="{FF2B5EF4-FFF2-40B4-BE49-F238E27FC236}">
                <a16:creationId xmlns:a16="http://schemas.microsoft.com/office/drawing/2014/main" id="{5EB8CC15-8FB1-2545-851E-0CE24D6C077D}"/>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By exercising their right to self-determination, Indigenous Peoples can respond to climate change in ways that meet the needs and aspirations of their communities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 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However, their ability to exercise this right is often undermined by institutions and policies shaped by the impacts of settler colonialism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very</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Expanded support from federal and state governments has the potential to uphold Indigenous rights to self-determination for guiding climate resilience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DFCCDE7A-AFB1-35B5-ED58-60431C95AF41}"/>
              </a:ext>
            </a:extLst>
          </p:cNvPr>
          <p:cNvSpPr>
            <a:spLocks noGrp="1"/>
          </p:cNvSpPr>
          <p:nvPr>
            <p:ph sz="quarter" idx="14"/>
          </p:nvPr>
        </p:nvSpPr>
        <p:spPr>
          <a:xfrm>
            <a:off x="1944592" y="471324"/>
            <a:ext cx="573088" cy="774700"/>
          </a:xfrm>
        </p:spPr>
        <p:txBody>
          <a:bodyPr/>
          <a:lstStyle/>
          <a:p>
            <a:r>
              <a:rPr lang="en-US" dirty="0"/>
              <a:t>2</a:t>
            </a:r>
          </a:p>
        </p:txBody>
      </p:sp>
    </p:spTree>
    <p:extLst>
      <p:ext uri="{BB962C8B-B14F-4D97-AF65-F5344CB8AC3E}">
        <p14:creationId xmlns:p14="http://schemas.microsoft.com/office/powerpoint/2010/main" val="1186620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A7C3-4374-B746-8B91-CAFFF8F5D468}"/>
              </a:ext>
            </a:extLst>
          </p:cNvPr>
          <p:cNvSpPr>
            <a:spLocks noGrp="1"/>
          </p:cNvSpPr>
          <p:nvPr>
            <p:ph type="body" sz="quarter" idx="10"/>
          </p:nvPr>
        </p:nvSpPr>
        <p:spPr/>
        <p:txBody>
          <a:bodyPr>
            <a:normAutofit fontScale="92500"/>
          </a:bodyPr>
          <a:lstStyle/>
          <a:p>
            <a:r>
              <a:rPr lang="en-US" dirty="0"/>
              <a:t>Indigenous Leadership Guides Climate Change Response</a:t>
            </a:r>
          </a:p>
        </p:txBody>
      </p:sp>
      <p:sp>
        <p:nvSpPr>
          <p:cNvPr id="5" name="Content Placeholder 4">
            <a:extLst>
              <a:ext uri="{FF2B5EF4-FFF2-40B4-BE49-F238E27FC236}">
                <a16:creationId xmlns:a16="http://schemas.microsoft.com/office/drawing/2014/main" id="{FD5336AF-9E53-3848-973C-FA7F6551BC16}"/>
              </a:ext>
            </a:extLst>
          </p:cNvPr>
          <p:cNvSpPr>
            <a:spLocks noGrp="1"/>
          </p:cNvSpPr>
          <p:nvPr>
            <p:ph idx="13"/>
          </p:nvPr>
        </p:nvSpPr>
        <p:spPr>
          <a:xfrm>
            <a:off x="628650" y="2121817"/>
            <a:ext cx="7886700" cy="4055146"/>
          </a:xfrm>
        </p:spPr>
        <p:txBody>
          <a:bodyPr>
            <a:normAutofit/>
          </a:bodyPr>
          <a:lstStyle/>
          <a:p>
            <a:pPr marL="11113">
              <a:lnSpc>
                <a:spcPct val="115000"/>
              </a:lnSpc>
              <a:spcAft>
                <a:spcPts val="600"/>
              </a:spcAft>
            </a:pP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Indigenous Peoples lead numerous actions that respond to climate change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Indigenous-led organizations, initiatives, and movements have demonstrated diverse strategies for climate adaptation and mitigation that are guided by Indigenous Knowledges and values and by the pursuit of Indigenous rights (</a:t>
            </a:r>
            <a:r>
              <a:rPr lang="en-US" sz="1800" i="1" dirty="0">
                <a:solidFill>
                  <a:srgbClr val="000000"/>
                </a:solidFill>
                <a:effectLst/>
                <a:latin typeface="Calibri" panose="020F0502020204030204" pitchFamily="34" charset="0"/>
                <a:ea typeface="Arial" panose="020B0604020202020204" pitchFamily="34" charset="0"/>
                <a:cs typeface="Calibri" panose="020F0502020204030204" pitchFamily="34" charset="0"/>
              </a:rPr>
              <a:t>high confidence</a:t>
            </a:r>
            <a:r>
              <a:rPr lang="en-US" sz="18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a:p>
            <a:pPr marL="11113" marR="0">
              <a:lnSpc>
                <a:spcPct val="115000"/>
              </a:lnSpc>
              <a:spcBef>
                <a:spcPts val="0"/>
              </a:spcBef>
              <a:spcAft>
                <a:spcPts val="600"/>
              </a:spcAft>
            </a:pPr>
            <a:endParaRPr lang="en-US"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540A740-F0CC-0D73-F328-370DCE86A3BB}"/>
              </a:ext>
            </a:extLst>
          </p:cNvPr>
          <p:cNvSpPr>
            <a:spLocks noGrp="1"/>
          </p:cNvSpPr>
          <p:nvPr>
            <p:ph sz="quarter" idx="14"/>
          </p:nvPr>
        </p:nvSpPr>
        <p:spPr>
          <a:xfrm>
            <a:off x="1944592" y="471324"/>
            <a:ext cx="573088" cy="774700"/>
          </a:xfrm>
        </p:spPr>
        <p:txBody>
          <a:bodyPr/>
          <a:lstStyle/>
          <a:p>
            <a:r>
              <a:rPr lang="en-US" dirty="0"/>
              <a:t>3</a:t>
            </a:r>
          </a:p>
        </p:txBody>
      </p:sp>
    </p:spTree>
    <p:extLst>
      <p:ext uri="{BB962C8B-B14F-4D97-AF65-F5344CB8AC3E}">
        <p14:creationId xmlns:p14="http://schemas.microsoft.com/office/powerpoint/2010/main" val="104825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2DC72B-8588-536E-685D-4E3026ADE643}"/>
              </a:ext>
            </a:extLst>
          </p:cNvPr>
          <p:cNvSpPr>
            <a:spLocks noGrp="1"/>
          </p:cNvSpPr>
          <p:nvPr>
            <p:ph type="title"/>
          </p:nvPr>
        </p:nvSpPr>
        <p:spPr>
          <a:xfrm>
            <a:off x="628649" y="5341344"/>
            <a:ext cx="7886700" cy="918121"/>
          </a:xfrm>
        </p:spPr>
        <p:txBody>
          <a:bodyPr/>
          <a:lstStyle/>
          <a:p>
            <a:r>
              <a:rPr lang="en-US" dirty="0"/>
              <a:t>Figure 16.1. Homelands of Indigenous Peoples are located throughout the US and its territories. </a:t>
            </a:r>
          </a:p>
        </p:txBody>
      </p:sp>
      <p:pic>
        <p:nvPicPr>
          <p:cNvPr id="4" name="Content Placeholder 3">
            <a:extLst>
              <a:ext uri="{FF2B5EF4-FFF2-40B4-BE49-F238E27FC236}">
                <a16:creationId xmlns:a16="http://schemas.microsoft.com/office/drawing/2014/main" id="{84B13306-4F9F-33FF-E999-1251DA51BB1B}"/>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712658" y="431799"/>
            <a:ext cx="5718683" cy="4769787"/>
          </a:xfrm>
          <a:prstGeom prst="rect">
            <a:avLst/>
          </a:prstGeom>
        </p:spPr>
      </p:pic>
    </p:spTree>
    <p:extLst>
      <p:ext uri="{BB962C8B-B14F-4D97-AF65-F5344CB8AC3E}">
        <p14:creationId xmlns:p14="http://schemas.microsoft.com/office/powerpoint/2010/main" val="317282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744F49-A3EE-BC09-E5D7-0CCA18654151}"/>
              </a:ext>
            </a:extLst>
          </p:cNvPr>
          <p:cNvSpPr>
            <a:spLocks noGrp="1"/>
          </p:cNvSpPr>
          <p:nvPr>
            <p:ph type="title"/>
          </p:nvPr>
        </p:nvSpPr>
        <p:spPr>
          <a:xfrm>
            <a:off x="446961" y="457200"/>
            <a:ext cx="2949178" cy="2495862"/>
          </a:xfrm>
        </p:spPr>
        <p:txBody>
          <a:bodyPr>
            <a:normAutofit fontScale="90000"/>
          </a:bodyPr>
          <a:lstStyle/>
          <a:p>
            <a:r>
              <a:rPr lang="en-US" dirty="0"/>
              <a:t>Figure 16.2. Federally Recognized Tribal Lands are often near federal lands, where Indigenous Peoples may have consultation, treaty, or </a:t>
            </a:r>
            <a:r>
              <a:rPr lang="en-US" dirty="0" err="1"/>
              <a:t>comanagement</a:t>
            </a:r>
            <a:r>
              <a:rPr lang="en-US" dirty="0"/>
              <a:t> rights.</a:t>
            </a:r>
          </a:p>
        </p:txBody>
      </p:sp>
      <p:pic>
        <p:nvPicPr>
          <p:cNvPr id="4" name="Content Placeholder 3">
            <a:extLst>
              <a:ext uri="{FF2B5EF4-FFF2-40B4-BE49-F238E27FC236}">
                <a16:creationId xmlns:a16="http://schemas.microsoft.com/office/drawing/2014/main" id="{96E3BEB2-75CE-6FD6-7FE3-F86BEB3E43D6}"/>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9" r="-9"/>
          <a:stretch/>
        </p:blipFill>
        <p:spPr>
          <a:xfrm>
            <a:off x="4101709" y="457200"/>
            <a:ext cx="4288620" cy="5741988"/>
          </a:xfrm>
          <a:prstGeom prst="rect">
            <a:avLst/>
          </a:prstGeom>
        </p:spPr>
      </p:pic>
    </p:spTree>
    <p:extLst>
      <p:ext uri="{BB962C8B-B14F-4D97-AF65-F5344CB8AC3E}">
        <p14:creationId xmlns:p14="http://schemas.microsoft.com/office/powerpoint/2010/main" val="25807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AEF4D-6332-D285-7F74-27DF585F4EE2}"/>
              </a:ext>
            </a:extLst>
          </p:cNvPr>
          <p:cNvSpPr>
            <a:spLocks noGrp="1"/>
          </p:cNvSpPr>
          <p:nvPr>
            <p:ph type="title"/>
          </p:nvPr>
        </p:nvSpPr>
        <p:spPr>
          <a:xfrm>
            <a:off x="446961" y="607100"/>
            <a:ext cx="2949178" cy="1600200"/>
          </a:xfrm>
        </p:spPr>
        <p:txBody>
          <a:bodyPr>
            <a:normAutofit fontScale="90000"/>
          </a:bodyPr>
          <a:lstStyle/>
          <a:p>
            <a:r>
              <a:rPr lang="en-US" dirty="0"/>
              <a:t>Figure 16.3. Indigenous holistic worldviews offer diverse and complex expressions of climate change.</a:t>
            </a:r>
          </a:p>
        </p:txBody>
      </p:sp>
      <p:pic>
        <p:nvPicPr>
          <p:cNvPr id="4" name="Content Placeholder 3">
            <a:extLst>
              <a:ext uri="{FF2B5EF4-FFF2-40B4-BE49-F238E27FC236}">
                <a16:creationId xmlns:a16="http://schemas.microsoft.com/office/drawing/2014/main" id="{6EACD930-7096-C460-DFE3-9030CA1E356E}"/>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37" r="-37"/>
          <a:stretch/>
        </p:blipFill>
        <p:spPr>
          <a:xfrm>
            <a:off x="3633788" y="611833"/>
            <a:ext cx="5224462" cy="5432722"/>
          </a:xfrm>
          <a:prstGeom prst="rect">
            <a:avLst/>
          </a:prstGeom>
        </p:spPr>
      </p:pic>
    </p:spTree>
    <p:extLst>
      <p:ext uri="{BB962C8B-B14F-4D97-AF65-F5344CB8AC3E}">
        <p14:creationId xmlns:p14="http://schemas.microsoft.com/office/powerpoint/2010/main" val="415035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EF1EA-A442-1C2E-5A68-83D501CDC6DA}"/>
              </a:ext>
            </a:extLst>
          </p:cNvPr>
          <p:cNvSpPr>
            <a:spLocks noGrp="1"/>
          </p:cNvSpPr>
          <p:nvPr>
            <p:ph type="title"/>
          </p:nvPr>
        </p:nvSpPr>
        <p:spPr/>
        <p:txBody>
          <a:bodyPr>
            <a:normAutofit fontScale="90000"/>
          </a:bodyPr>
          <a:lstStyle/>
          <a:p>
            <a:r>
              <a:rPr lang="en-US" dirty="0"/>
              <a:t>Figure 16.4. The breadth of project type and funding amounts have increased for federally funded renewable energy projects.</a:t>
            </a:r>
          </a:p>
        </p:txBody>
      </p:sp>
      <p:pic>
        <p:nvPicPr>
          <p:cNvPr id="4" name="Content Placeholder 3">
            <a:extLst>
              <a:ext uri="{FF2B5EF4-FFF2-40B4-BE49-F238E27FC236}">
                <a16:creationId xmlns:a16="http://schemas.microsoft.com/office/drawing/2014/main" id="{606E21F4-946F-C52B-96F3-92CFC1F0CF07}"/>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341" r="-1341"/>
          <a:stretch/>
        </p:blipFill>
        <p:spPr bwMode="auto">
          <a:xfrm>
            <a:off x="1133014" y="541481"/>
            <a:ext cx="6877971" cy="4510204"/>
          </a:xfrm>
          <a:prstGeom prst="rect">
            <a:avLst/>
          </a:prstGeom>
          <a:ln w="9525" cap="flat" cmpd="sng" algn="ctr">
            <a:solidFill>
              <a:sysClr val="window" lastClr="FFFFFF"/>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68626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9C8E70C-1032-8747-A046-548402C5172B}" vid="{6A8C401A-7EE4-7A48-906C-36A885B8D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8211</TotalTime>
  <Words>1660</Words>
  <Application>Microsoft Macintosh PowerPoint</Application>
  <PresentationFormat>On-screen Show (4:3)</PresentationFormat>
  <Paragraphs>69</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Figure 16.1. Homelands of Indigenous Peoples are located throughout the US and its territories. </vt:lpstr>
      <vt:lpstr>Figure 16.2. Federally Recognized Tribal Lands are often near federal lands, where Indigenous Peoples may have consultation, treaty, or comanagement rights.</vt:lpstr>
      <vt:lpstr>Figure 16.3. Indigenous holistic worldviews offer diverse and complex expressions of climate change.</vt:lpstr>
      <vt:lpstr>Figure 16.4. The breadth of project type and funding amounts have increased for federally funded renewable energy projects.</vt:lpstr>
      <vt:lpstr>Figure 16.5. Some tribal lands are vulnerable to floods, wildfire, and drought. </vt:lpstr>
      <vt:lpstr>Figure 16.6. Actions on climate change taken by the Hopi people engage science, tradition, and education.</vt:lpstr>
      <vt:lpstr>Figure 16.7. The Tsha’ Thoñswatha’ firehouse and community hall in the Onondaga Nation relies on renewable energy and meets a net-zero standard of energy use. </vt:lpstr>
      <vt:lpstr>Figure 16.8. At the College of Menominee Nation, Indigenous Knowledge guides climate change response.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Natalie</dc:creator>
  <cp:lastModifiedBy>Alexa Jay</cp:lastModifiedBy>
  <cp:revision>107</cp:revision>
  <dcterms:created xsi:type="dcterms:W3CDTF">2018-11-06T19:06:29Z</dcterms:created>
  <dcterms:modified xsi:type="dcterms:W3CDTF">2023-10-17T19:43:10Z</dcterms:modified>
</cp:coreProperties>
</file>