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82" r:id="rId2"/>
    <p:sldId id="256" r:id="rId3"/>
    <p:sldId id="257" r:id="rId4"/>
    <p:sldId id="258" r:id="rId5"/>
    <p:sldId id="259" r:id="rId6"/>
    <p:sldId id="287" r:id="rId7"/>
    <p:sldId id="283" r:id="rId8"/>
    <p:sldId id="284" r:id="rId9"/>
    <p:sldId id="285" r:id="rId10"/>
    <p:sldId id="286" r:id="rId11"/>
    <p:sldId id="288" r:id="rId12"/>
    <p:sldId id="263"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46" autoAdjust="0"/>
    <p:restoredTop sz="87500" autoAdjust="0"/>
  </p:normalViewPr>
  <p:slideViewPr>
    <p:cSldViewPr snapToGrid="0" snapToObjects="1" showGuides="1">
      <p:cViewPr varScale="1">
        <p:scale>
          <a:sx n="96" d="100"/>
          <a:sy n="96" d="100"/>
        </p:scale>
        <p:origin x="2608"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10/17/23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nc-sa/4.0/legalco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illustrates how system interdependencies and the interconnected nature of climate change stressors and response choices can lead to uncertain future impacts on US interests (e.g., national security; economics, trade, and investment; and sustainable development). Climate and compounding stressors interact and present different degrees of potential impact to US interests given varying levels of adaptive capacity, sensitivity of interest areas, and the effectiveness of responses in addressing systemic risks and taking advantage of opportunities. The complexity of interacting stressors and interdependent systems can lead to cascading impacts, unintended consequences, and increased uncertainty on future impacts to US Interests.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Ringsmuth</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Ringsmuth</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419758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CAPTION: Many mineral inputs critical for renewable energy technologies are imported to the United States. This figure illustrates the diversity of location, mineral type, application, and scale of import reliance.(USGS 2022) Adapted from Humphries 2019.(Humphries 2019)</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109375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total global losses associated with climate-related disasters have risen over the last two decades, with growing diversity in the types of climate-related events that lead to disasters (e.g., drought, wildfires, floods) and some annual spikes in storm-related losses. There is little correlation between losses and total number of disasters (suggesting increased losses may derive from increasing severity of disasters, increased value of assets, reporting discrepancies, or a combination of these). Figure credit: DOI,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Winrock</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International,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278059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public and private sectors provided $4.8 trillion in climate finance in total between 2011 and 2020, with the private sector responsible for about half. </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Data on private finance flows originating from the US are most comprehensive for the energy and transport sectors. Figure credits: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Naran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Naran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BY-NC-SA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(b) DOI,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Winrock</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International, and Climate Policy Initiative.</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314144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 warmer world will interact with existing differential capacities, shifting mortality patterns. Even when accounting for future adaptation and rising incomes, mortality will significantly increase in the Global South. The maps show projected changes in mortality due to climate change in 2050 (averaged over 2041–2060) for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 intermediate scenario (RCP4.5)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 very high scenario (RCP8.5). Adapted with permission from Carleton et al. 2020.(Carleton et al. 2020)</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32439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39148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Tree>
    <p:extLst>
      <p:ext uri="{BB962C8B-B14F-4D97-AF65-F5344CB8AC3E}">
        <p14:creationId xmlns:p14="http://schemas.microsoft.com/office/powerpoint/2010/main" val="24639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9648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Tree>
    <p:extLst>
      <p:ext uri="{BB962C8B-B14F-4D97-AF65-F5344CB8AC3E}">
        <p14:creationId xmlns:p14="http://schemas.microsoft.com/office/powerpoint/2010/main" val="33920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17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6" r:id="rId8"/>
    <p:sldLayoutId id="2147483664" r:id="rId9"/>
    <p:sldLayoutId id="214748368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7"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https://nca2023.globalchange.gov/chapter/17</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F7E48308-7AC5-9F36-A026-805B62822665}"/>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1FF9E0-9BF6-9F4F-153B-42079B2CE074}"/>
              </a:ext>
            </a:extLst>
          </p:cNvPr>
          <p:cNvSpPr>
            <a:spLocks noGrp="1"/>
          </p:cNvSpPr>
          <p:nvPr>
            <p:ph type="title"/>
          </p:nvPr>
        </p:nvSpPr>
        <p:spPr/>
        <p:txBody>
          <a:bodyPr>
            <a:normAutofit fontScale="90000"/>
          </a:bodyPr>
          <a:lstStyle/>
          <a:p>
            <a:r>
              <a:rPr lang="en-US" dirty="0"/>
              <a:t>Figure 17.4. Public and private contributions to global climate finance are increasing but not at the pace necessary to avoid the worst impacts of climate change.</a:t>
            </a:r>
          </a:p>
        </p:txBody>
      </p:sp>
      <p:pic>
        <p:nvPicPr>
          <p:cNvPr id="4" name="Content Placeholder 3">
            <a:extLst>
              <a:ext uri="{FF2B5EF4-FFF2-40B4-BE49-F238E27FC236}">
                <a16:creationId xmlns:a16="http://schemas.microsoft.com/office/drawing/2014/main" id="{29B958FD-61DB-A165-30ED-F73D18B05921}"/>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78" r="-178"/>
          <a:stretch/>
        </p:blipFill>
        <p:spPr>
          <a:xfrm>
            <a:off x="532784" y="846657"/>
            <a:ext cx="8078431" cy="4024887"/>
          </a:xfrm>
          <a:prstGeom prst="rect">
            <a:avLst/>
          </a:prstGeom>
        </p:spPr>
      </p:pic>
    </p:spTree>
    <p:extLst>
      <p:ext uri="{BB962C8B-B14F-4D97-AF65-F5344CB8AC3E}">
        <p14:creationId xmlns:p14="http://schemas.microsoft.com/office/powerpoint/2010/main" val="242630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D0C37-E30A-4EDE-0D8E-424009C6BF5B}"/>
              </a:ext>
            </a:extLst>
          </p:cNvPr>
          <p:cNvSpPr>
            <a:spLocks noGrp="1"/>
          </p:cNvSpPr>
          <p:nvPr>
            <p:ph type="title"/>
          </p:nvPr>
        </p:nvSpPr>
        <p:spPr/>
        <p:txBody>
          <a:bodyPr>
            <a:normAutofit fontScale="90000"/>
          </a:bodyPr>
          <a:lstStyle/>
          <a:p>
            <a:r>
              <a:rPr lang="en-US" dirty="0"/>
              <a:t>Figure 17.5. Climate change will exacerbate global inequalities in mortality rates. </a:t>
            </a:r>
          </a:p>
        </p:txBody>
      </p:sp>
      <p:pic>
        <p:nvPicPr>
          <p:cNvPr id="4" name="Content Placeholder 3">
            <a:extLst>
              <a:ext uri="{FF2B5EF4-FFF2-40B4-BE49-F238E27FC236}">
                <a16:creationId xmlns:a16="http://schemas.microsoft.com/office/drawing/2014/main" id="{471ED398-E69F-8A15-2D97-FF830910C2A6}"/>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10" b="-110"/>
          <a:stretch/>
        </p:blipFill>
        <p:spPr>
          <a:xfrm>
            <a:off x="3940741" y="457200"/>
            <a:ext cx="4610555" cy="5741988"/>
          </a:xfrm>
          <a:prstGeom prst="rect">
            <a:avLst/>
          </a:prstGeom>
        </p:spPr>
      </p:pic>
    </p:spTree>
    <p:extLst>
      <p:ext uri="{BB962C8B-B14F-4D97-AF65-F5344CB8AC3E}">
        <p14:creationId xmlns:p14="http://schemas.microsoft.com/office/powerpoint/2010/main" val="58148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69229"/>
          </a:xfrm>
        </p:spPr>
        <p:txBody>
          <a:bodyPr spcCol="457200">
            <a:normAutofit fontScale="70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Farhan H. Akhtar</a:t>
            </a:r>
            <a:r>
              <a:rPr lang="en-US" dirty="0"/>
              <a:t>, US Department of State</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Molly E. Hellmuth</a:t>
            </a:r>
            <a:r>
              <a:rPr lang="en-US" dirty="0"/>
              <a:t>, </a:t>
            </a:r>
            <a:r>
              <a:rPr lang="en-US" dirty="0" err="1"/>
              <a:t>Winrock</a:t>
            </a:r>
            <a:r>
              <a:rPr lang="en-US" dirty="0"/>
              <a:t> International</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Andrea H. Cameron</a:t>
            </a:r>
            <a:r>
              <a:rPr lang="en-US" dirty="0"/>
              <a:t>, US Department of Defense</a:t>
            </a:r>
          </a:p>
          <a:p>
            <a:pPr marL="12700">
              <a:lnSpc>
                <a:spcPct val="110000"/>
              </a:lnSpc>
              <a:spcAft>
                <a:spcPts val="300"/>
              </a:spcAft>
            </a:pPr>
            <a:r>
              <a:rPr lang="en-US" b="1" dirty="0"/>
              <a:t>Caitlin A. Corner-Dolloff</a:t>
            </a:r>
            <a:r>
              <a:rPr lang="en-US" dirty="0"/>
              <a:t>, US Agency for International Development</a:t>
            </a:r>
          </a:p>
          <a:p>
            <a:pPr marL="12700">
              <a:lnSpc>
                <a:spcPct val="110000"/>
              </a:lnSpc>
              <a:spcAft>
                <a:spcPts val="300"/>
              </a:spcAft>
            </a:pPr>
            <a:r>
              <a:rPr lang="en-US" b="1" dirty="0"/>
              <a:t>Geoffrey D. </a:t>
            </a:r>
            <a:r>
              <a:rPr lang="en-US" b="1" dirty="0" err="1"/>
              <a:t>Dabelko</a:t>
            </a:r>
            <a:r>
              <a:rPr lang="en-US" dirty="0"/>
              <a:t>, Ohio University</a:t>
            </a:r>
          </a:p>
          <a:p>
            <a:pPr marL="12700">
              <a:lnSpc>
                <a:spcPct val="110000"/>
              </a:lnSpc>
              <a:spcAft>
                <a:spcPts val="300"/>
              </a:spcAft>
            </a:pPr>
            <a:r>
              <a:rPr lang="en-US" b="1" dirty="0"/>
              <a:t>Tufa </a:t>
            </a:r>
            <a:r>
              <a:rPr lang="en-US" b="1" dirty="0" err="1"/>
              <a:t>Dinku</a:t>
            </a:r>
            <a:r>
              <a:rPr lang="en-US" dirty="0"/>
              <a:t>, Columbia University, International Research Institute for Climate and Society</a:t>
            </a:r>
          </a:p>
          <a:p>
            <a:pPr marL="12700">
              <a:lnSpc>
                <a:spcPct val="110000"/>
              </a:lnSpc>
              <a:spcAft>
                <a:spcPts val="300"/>
              </a:spcAft>
            </a:pPr>
            <a:r>
              <a:rPr lang="en-US" b="1" dirty="0"/>
              <a:t>Jay L. Koh</a:t>
            </a:r>
            <a:r>
              <a:rPr lang="en-US" dirty="0"/>
              <a:t>, </a:t>
            </a:r>
            <a:r>
              <a:rPr lang="en-US" dirty="0" err="1"/>
              <a:t>Lightsmith</a:t>
            </a:r>
            <a:r>
              <a:rPr lang="en-US" dirty="0"/>
              <a:t> Group</a:t>
            </a:r>
          </a:p>
          <a:p>
            <a:pPr marL="12700">
              <a:lnSpc>
                <a:spcPct val="110000"/>
              </a:lnSpc>
              <a:spcAft>
                <a:spcPts val="300"/>
              </a:spcAft>
            </a:pPr>
            <a:r>
              <a:rPr lang="en-US" b="1" dirty="0"/>
              <a:t>Douglas Mason</a:t>
            </a:r>
            <a:r>
              <a:rPr lang="en-US" dirty="0"/>
              <a:t>, Millennium Challenge Corporation</a:t>
            </a:r>
          </a:p>
          <a:p>
            <a:pPr marL="12700">
              <a:lnSpc>
                <a:spcPct val="110000"/>
              </a:lnSpc>
              <a:spcAft>
                <a:spcPts val="300"/>
              </a:spcAft>
            </a:pPr>
            <a:r>
              <a:rPr lang="en-US" b="1" dirty="0"/>
              <a:t>Roger S. </a:t>
            </a:r>
            <a:r>
              <a:rPr lang="en-US" b="1" dirty="0" err="1"/>
              <a:t>Pulwarty</a:t>
            </a:r>
            <a:r>
              <a:rPr lang="en-US" dirty="0"/>
              <a:t>, National Oceanic and Atmospheric Administration</a:t>
            </a:r>
          </a:p>
          <a:p>
            <a:pPr marL="12700">
              <a:lnSpc>
                <a:spcPct val="110000"/>
              </a:lnSpc>
              <a:spcAft>
                <a:spcPts val="300"/>
              </a:spcAft>
            </a:pPr>
            <a:r>
              <a:rPr lang="en-US" b="1" dirty="0"/>
              <a:t>Lawrence I. Sperling</a:t>
            </a:r>
            <a:r>
              <a:rPr lang="en-US" dirty="0"/>
              <a:t>, US Department of the Interior</a:t>
            </a:r>
          </a:p>
          <a:p>
            <a:pPr marL="12700">
              <a:lnSpc>
                <a:spcPct val="110000"/>
              </a:lnSpc>
              <a:spcAft>
                <a:spcPts val="300"/>
              </a:spcAft>
            </a:pPr>
            <a:r>
              <a:rPr lang="en-US" b="1" dirty="0"/>
              <a:t>Maria Fernanda </a:t>
            </a:r>
            <a:r>
              <a:rPr lang="en-US" b="1" dirty="0" err="1"/>
              <a:t>Zermoglio</a:t>
            </a:r>
            <a:r>
              <a:rPr lang="en-US" dirty="0"/>
              <a:t>, US Agency for International Development </a:t>
            </a:r>
            <a:endParaRPr lang="en-US"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Trinetta Chong</a:t>
            </a:r>
            <a:r>
              <a:rPr lang="en-US" dirty="0"/>
              <a:t>, University of California, Berkeley, Global Policy Lab</a:t>
            </a:r>
          </a:p>
          <a:p>
            <a:pPr marL="12700">
              <a:lnSpc>
                <a:spcPct val="110000"/>
              </a:lnSpc>
              <a:spcAft>
                <a:spcPts val="300"/>
              </a:spcAft>
            </a:pPr>
            <a:r>
              <a:rPr lang="en-US" b="1" dirty="0"/>
              <a:t>Jake Connolly</a:t>
            </a:r>
            <a:r>
              <a:rPr lang="en-US" dirty="0"/>
              <a:t>, Climate Policy Initiative</a:t>
            </a:r>
          </a:p>
          <a:p>
            <a:pPr marL="12700">
              <a:lnSpc>
                <a:spcPct val="110000"/>
              </a:lnSpc>
              <a:spcAft>
                <a:spcPts val="300"/>
              </a:spcAft>
            </a:pPr>
            <a:r>
              <a:rPr lang="en-US" b="1" dirty="0"/>
              <a:t>Margaret Poulos</a:t>
            </a:r>
            <a:r>
              <a:rPr lang="en-US" dirty="0"/>
              <a:t>, Duke University</a:t>
            </a:r>
          </a:p>
          <a:p>
            <a:pPr marL="12700">
              <a:lnSpc>
                <a:spcPct val="110000"/>
              </a:lnSpc>
              <a:spcAft>
                <a:spcPts val="300"/>
              </a:spcAft>
            </a:pPr>
            <a:r>
              <a:rPr lang="en-US" b="1" dirty="0"/>
              <a:t>Elizabeth Pruitt</a:t>
            </a:r>
            <a:r>
              <a:rPr lang="en-US" dirty="0"/>
              <a:t>, Florida State University</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Quentin A. Stubbs</a:t>
            </a:r>
            <a:r>
              <a:rPr lang="en-US" dirty="0"/>
              <a:t>, NOAA National Ocean Service</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Katia </a:t>
            </a:r>
            <a:r>
              <a:rPr lang="en-US" b="1" dirty="0" err="1"/>
              <a:t>Kontar</a:t>
            </a:r>
            <a:r>
              <a:rPr lang="en-US" dirty="0"/>
              <a:t>, US Global Change Research Program / ICF</a:t>
            </a:r>
          </a:p>
          <a:p>
            <a:pPr marL="12700">
              <a:lnSpc>
                <a:spcPct val="110000"/>
              </a:lnSpc>
              <a:spcAft>
                <a:spcPts val="300"/>
              </a:spcAft>
            </a:pPr>
            <a:r>
              <a:rPr lang="en-US" b="1" dirty="0"/>
              <a:t>Fredric </a:t>
            </a:r>
            <a:r>
              <a:rPr lang="en-US" b="1" dirty="0" err="1"/>
              <a:t>Lipschultz</a:t>
            </a:r>
            <a:r>
              <a:rPr lang="en-US" dirty="0"/>
              <a:t>, US Global Change Research Program / USRA</a:t>
            </a:r>
            <a:endParaRPr lang="en-US" i="1" dirty="0"/>
          </a:p>
        </p:txBody>
      </p:sp>
    </p:spTree>
    <p:extLst>
      <p:ext uri="{BB962C8B-B14F-4D97-AF65-F5344CB8AC3E}">
        <p14:creationId xmlns:p14="http://schemas.microsoft.com/office/powerpoint/2010/main" val="33052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77500" lnSpcReduction="20000"/>
          </a:bodyPr>
          <a:lstStyle/>
          <a:p>
            <a:pPr marL="11113" marR="0" indent="-11113">
              <a:spcBef>
                <a:spcPts val="0"/>
              </a:spcBef>
              <a:spcAft>
                <a:spcPts val="0"/>
              </a:spcAft>
            </a:pPr>
            <a:r>
              <a:rPr lang="en-US" sz="1800" dirty="0">
                <a:effectLst/>
                <a:latin typeface="Calibri" panose="020F0502020204030204" pitchFamily="34" charset="0"/>
                <a:ea typeface="Calibri" panose="020F0502020204030204" pitchFamily="34" charset="0"/>
              </a:rPr>
              <a:t>Hellmuth, M.E., F.H. Akhtar, A.H. Cameron, C.A. Corner-Dolloff, G.D. </a:t>
            </a:r>
            <a:r>
              <a:rPr lang="en-US" sz="1800" dirty="0" err="1">
                <a:effectLst/>
                <a:latin typeface="Calibri" panose="020F0502020204030204" pitchFamily="34" charset="0"/>
                <a:ea typeface="Calibri" panose="020F0502020204030204" pitchFamily="34" charset="0"/>
              </a:rPr>
              <a:t>Dabelko</a:t>
            </a:r>
            <a:r>
              <a:rPr lang="en-US" sz="1800" dirty="0">
                <a:effectLst/>
                <a:latin typeface="Calibri" panose="020F0502020204030204" pitchFamily="34" charset="0"/>
                <a:ea typeface="Calibri" panose="020F0502020204030204" pitchFamily="34" charset="0"/>
              </a:rPr>
              <a:t>, T. </a:t>
            </a:r>
            <a:r>
              <a:rPr lang="en-US" sz="1800" dirty="0" err="1">
                <a:effectLst/>
                <a:latin typeface="Calibri" panose="020F0502020204030204" pitchFamily="34" charset="0"/>
                <a:ea typeface="Calibri" panose="020F0502020204030204" pitchFamily="34" charset="0"/>
              </a:rPr>
              <a:t>Dinku</a:t>
            </a:r>
            <a:r>
              <a:rPr lang="en-US" sz="1800" dirty="0">
                <a:effectLst/>
                <a:latin typeface="Calibri" panose="020F0502020204030204" pitchFamily="34" charset="0"/>
                <a:ea typeface="Calibri" panose="020F0502020204030204" pitchFamily="34" charset="0"/>
              </a:rPr>
              <a:t>, J.L. Koh, D. Mason, R.S. </a:t>
            </a:r>
            <a:r>
              <a:rPr lang="en-US" sz="1800" dirty="0" err="1">
                <a:effectLst/>
                <a:latin typeface="Calibri" panose="020F0502020204030204" pitchFamily="34" charset="0"/>
                <a:ea typeface="Calibri" panose="020F0502020204030204" pitchFamily="34" charset="0"/>
              </a:rPr>
              <a:t>Pulwarty</a:t>
            </a:r>
            <a:r>
              <a:rPr lang="en-US" sz="1800" dirty="0">
                <a:effectLst/>
                <a:latin typeface="Calibri" panose="020F0502020204030204" pitchFamily="34" charset="0"/>
                <a:ea typeface="Calibri" panose="020F0502020204030204" pitchFamily="34" charset="0"/>
              </a:rPr>
              <a:t>, L.I. Sperling, and M.F. </a:t>
            </a:r>
            <a:r>
              <a:rPr lang="en-US" sz="1800" dirty="0" err="1">
                <a:effectLst/>
                <a:latin typeface="Calibri" panose="020F0502020204030204" pitchFamily="34" charset="0"/>
                <a:ea typeface="Calibri" panose="020F0502020204030204" pitchFamily="34" charset="0"/>
              </a:rPr>
              <a:t>Zermoglio</a:t>
            </a:r>
            <a:r>
              <a:rPr lang="en-US" sz="1800" dirty="0">
                <a:effectLst/>
                <a:latin typeface="Calibri" panose="020F0502020204030204" pitchFamily="34" charset="0"/>
                <a:ea typeface="Calibri" panose="020F0502020204030204" pitchFamily="34" charset="0"/>
              </a:rPr>
              <a:t>, 2023: Ch. 17. Climate effects on US international interests.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a:t>
            </a:r>
            <a:r>
              <a:rPr lang="en-US" sz="1800" dirty="0" err="1">
                <a:effectLst/>
                <a:latin typeface="Calibri" panose="020F0502020204030204" pitchFamily="34" charset="0"/>
                <a:ea typeface="Calibri" panose="020F0502020204030204" pitchFamily="34" charset="0"/>
              </a:rPr>
              <a:t>Maycock</a:t>
            </a:r>
            <a:r>
              <a:rPr lang="en-US" sz="1800" dirty="0">
                <a:effectLst/>
                <a:latin typeface="Calibri" panose="020F0502020204030204" pitchFamily="34" charset="0"/>
                <a:ea typeface="Calibri" panose="020F0502020204030204" pitchFamily="34" charset="0"/>
              </a:rPr>
              <a:t>, Eds. U.S. Global Change Research Program, Washington, DC, USA.  https://</a:t>
            </a:r>
            <a:r>
              <a:rPr lang="en-US" sz="1800" dirty="0" err="1">
                <a:effectLst/>
                <a:latin typeface="Calibri" panose="020F0502020204030204" pitchFamily="34" charset="0"/>
                <a:ea typeface="Calibri" panose="020F0502020204030204" pitchFamily="34" charset="0"/>
              </a:rPr>
              <a:t>doi.org</a:t>
            </a:r>
            <a:r>
              <a:rPr lang="en-US" sz="1800" dirty="0">
                <a:effectLst/>
                <a:latin typeface="Calibri" panose="020F0502020204030204" pitchFamily="34" charset="0"/>
                <a:ea typeface="Calibri" panose="020F0502020204030204" pitchFamily="34" charset="0"/>
              </a:rPr>
              <a:t>/10.7930/NCA5.2023.CH17 </a:t>
            </a: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https://nca2023.globalchange.gov/chapter/17</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17 | Climate Effects on US International Interests</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77500" lnSpcReduction="20000"/>
          </a:bodyPr>
          <a:lstStyle/>
          <a:p>
            <a:pPr>
              <a:lnSpc>
                <a:spcPct val="110000"/>
              </a:lnSpc>
            </a:pPr>
            <a:r>
              <a:rPr lang="en-US" dirty="0"/>
              <a:t>Interdependent, Systemic Climate-Related Risks Increasingly Affect US Interests</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effectLst/>
                <a:ea typeface="Calibri" panose="020F0502020204030204" pitchFamily="34" charset="0"/>
                <a:cs typeface="Times New Roman (Body CS)"/>
              </a:rPr>
              <a:t>In a globally connected world, climate change impacts on US interests are multifaceted, interconnected, and frequently exacerbated by social unrest and environmental degradation (</a:t>
            </a:r>
            <a:r>
              <a:rPr lang="en-US" sz="1800" i="1" dirty="0">
                <a:effectLst/>
                <a:ea typeface="Calibri" panose="020F0502020204030204" pitchFamily="34" charset="0"/>
                <a:cs typeface="Times New Roman (Body CS)"/>
              </a:rPr>
              <a:t>likely</a:t>
            </a:r>
            <a:r>
              <a:rPr lang="en-US" sz="1800" dirty="0">
                <a:effectLst/>
                <a:ea typeface="Calibri" panose="020F0502020204030204" pitchFamily="34" charset="0"/>
                <a:cs typeface="Times New Roman (Body CS)"/>
              </a:rPr>
              <a:t>, </a:t>
            </a:r>
            <a:r>
              <a:rPr lang="en-US" sz="1800" i="1" dirty="0">
                <a:effectLst/>
                <a:ea typeface="Calibri" panose="020F0502020204030204" pitchFamily="34" charset="0"/>
                <a:cs typeface="Times New Roman (Body CS)"/>
              </a:rPr>
              <a:t>high confidence</a:t>
            </a:r>
            <a:r>
              <a:rPr lang="en-US" sz="1800" dirty="0">
                <a:effectLst/>
                <a:ea typeface="Calibri" panose="020F0502020204030204" pitchFamily="34" charset="0"/>
                <a:cs typeface="Times New Roman (Body CS)"/>
              </a:rPr>
              <a:t>). The scale and speed of climate-related impacts to US interests are expected to increase, due in part to underlying interdependencies and to the projected intensification of climate change (</a:t>
            </a:r>
            <a:r>
              <a:rPr lang="en-US" sz="1800" i="1" dirty="0">
                <a:effectLst/>
                <a:ea typeface="Calibri" panose="020F0502020204030204" pitchFamily="34" charset="0"/>
                <a:cs typeface="Times New Roman (Body CS)"/>
              </a:rPr>
              <a:t>likely</a:t>
            </a:r>
            <a:r>
              <a:rPr lang="en-US" sz="1800" dirty="0">
                <a:effectLst/>
                <a:ea typeface="Calibri" panose="020F0502020204030204" pitchFamily="34" charset="0"/>
                <a:cs typeface="Times New Roman (Body CS)"/>
              </a:rPr>
              <a:t>, </a:t>
            </a:r>
            <a:r>
              <a:rPr lang="en-US" sz="1800" i="1" dirty="0">
                <a:effectLst/>
                <a:ea typeface="Calibri" panose="020F0502020204030204" pitchFamily="34" charset="0"/>
                <a:cs typeface="Times New Roman (Body CS)"/>
              </a:rPr>
              <a:t>high confidence</a:t>
            </a:r>
            <a:r>
              <a:rPr lang="en-US" sz="1800" dirty="0">
                <a:effectLst/>
                <a:ea typeface="Calibri" panose="020F0502020204030204" pitchFamily="34" charset="0"/>
                <a:cs typeface="Times New Roman (Body CS)"/>
              </a:rPr>
              <a:t>). Emerging systems- and scenarios-based approaches to integrative planning are being applied to account for interdependencies and competing priorities (</a:t>
            </a:r>
            <a:r>
              <a:rPr lang="en-US" sz="1800" i="1" dirty="0">
                <a:effectLst/>
                <a:ea typeface="Calibri" panose="020F0502020204030204" pitchFamily="34" charset="0"/>
                <a:cs typeface="Times New Roman (Body CS)"/>
              </a:rPr>
              <a:t>likely</a:t>
            </a:r>
            <a:r>
              <a:rPr lang="en-US" sz="1800" dirty="0">
                <a:effectLst/>
                <a:ea typeface="Calibri" panose="020F0502020204030204" pitchFamily="34" charset="0"/>
                <a:cs typeface="Times New Roman (Body CS)"/>
              </a:rPr>
              <a:t>,</a:t>
            </a:r>
            <a:r>
              <a:rPr lang="en-US" sz="1800" i="1" dirty="0">
                <a:effectLst/>
                <a:ea typeface="Calibri" panose="020F0502020204030204" pitchFamily="34" charset="0"/>
                <a:cs typeface="Times New Roman (Body CS)"/>
              </a:rPr>
              <a:t> high confidence</a:t>
            </a:r>
            <a:r>
              <a:rPr lang="en-US" sz="1800" dirty="0">
                <a:effectLst/>
                <a:ea typeface="Calibri" panose="020F0502020204030204" pitchFamily="34" charset="0"/>
                <a:cs typeface="Times New Roman (Body CS)"/>
              </a:rPr>
              <a:t>).</a:t>
            </a:r>
          </a:p>
          <a:p>
            <a:pPr marL="11113" marR="0">
              <a:lnSpc>
                <a:spcPct val="115000"/>
              </a:lnSpc>
              <a:spcBef>
                <a:spcPts val="0"/>
              </a:spcBef>
              <a:spcAft>
                <a:spcPts val="600"/>
              </a:spcAft>
            </a:pPr>
            <a:endParaRPr lang="en-US" sz="1800" dirty="0">
              <a:solidFill>
                <a:srgbClr val="000000"/>
              </a:solidFill>
              <a:effectLst/>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a:bodyPr>
          <a:lstStyle/>
          <a:p>
            <a:r>
              <a:rPr lang="en-US" dirty="0"/>
              <a:t>Climate Change Exacerbates Risks to National Security</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ea typeface="Arial" panose="020B0604020202020204" pitchFamily="34" charset="0"/>
                <a:cs typeface="Arial" panose="020B0604020202020204" pitchFamily="34" charset="0"/>
              </a:rPr>
              <a:t>Climate change can contribute to political and social instability and, in some instances, to conflict (</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high confidence</a:t>
            </a:r>
            <a:r>
              <a:rPr lang="en-US" sz="1800" dirty="0">
                <a:solidFill>
                  <a:srgbClr val="000000"/>
                </a:solidFill>
                <a:effectLst/>
                <a:ea typeface="Arial" panose="020B0604020202020204" pitchFamily="34" charset="0"/>
                <a:cs typeface="Arial" panose="020B0604020202020204" pitchFamily="34" charset="0"/>
              </a:rPr>
              <a:t>). It impacts the operations and missions of defense, diplomacy, and development agencies critical to US national security (</a:t>
            </a:r>
            <a:r>
              <a:rPr lang="en-US" sz="1800" i="1" dirty="0">
                <a:solidFill>
                  <a:srgbClr val="000000"/>
                </a:solidFill>
                <a:effectLst/>
                <a:ea typeface="Arial" panose="020B0604020202020204" pitchFamily="34" charset="0"/>
                <a:cs typeface="Arial" panose="020B0604020202020204" pitchFamily="34" charset="0"/>
              </a:rPr>
              <a:t>very 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high confidence</a:t>
            </a:r>
            <a:r>
              <a:rPr lang="en-US" sz="1800" dirty="0">
                <a:solidFill>
                  <a:srgbClr val="000000"/>
                </a:solidFill>
                <a:effectLst/>
                <a:ea typeface="Arial" panose="020B0604020202020204" pitchFamily="34" charset="0"/>
                <a:cs typeface="Arial" panose="020B0604020202020204" pitchFamily="34" charset="0"/>
              </a:rPr>
              <a:t>). The US Government, bilaterally and in collaboration with international partners, is increasingly addressing these implications through a range of diplomatic, development, and defense responses (</a:t>
            </a:r>
            <a:r>
              <a:rPr lang="en-US" sz="1800" i="1" dirty="0">
                <a:solidFill>
                  <a:srgbClr val="000000"/>
                </a:solidFill>
                <a:effectLst/>
                <a:ea typeface="Arial" panose="020B0604020202020204" pitchFamily="34" charset="0"/>
                <a:cs typeface="Arial" panose="020B0604020202020204" pitchFamily="34" charset="0"/>
              </a:rPr>
              <a:t>very 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high</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confidence</a:t>
            </a:r>
            <a:r>
              <a:rPr lang="en-US" sz="1800" dirty="0">
                <a:solidFill>
                  <a:srgbClr val="000000"/>
                </a:solidFill>
                <a:effectLst/>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77500" lnSpcReduction="20000"/>
          </a:bodyPr>
          <a:lstStyle/>
          <a:p>
            <a:pPr>
              <a:lnSpc>
                <a:spcPct val="110000"/>
              </a:lnSpc>
            </a:pPr>
            <a:r>
              <a:rPr lang="en-US" dirty="0"/>
              <a:t>Climate Change Presents Risks and Opportunities for US Economics, Trade, and Investments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ea typeface="Arial" panose="020B0604020202020204" pitchFamily="34" charset="0"/>
                <a:cs typeface="Arial" panose="020B0604020202020204" pitchFamily="34" charset="0"/>
              </a:rPr>
              <a:t>The physical impacts of climate change are increasingly affecting global and regional economic growth (</a:t>
            </a:r>
            <a:r>
              <a:rPr lang="en-US" sz="1800" i="1" dirty="0">
                <a:solidFill>
                  <a:srgbClr val="000000"/>
                </a:solidFill>
                <a:effectLst/>
                <a:ea typeface="Arial" panose="020B0604020202020204" pitchFamily="34" charset="0"/>
                <a:cs typeface="Arial" panose="020B0604020202020204" pitchFamily="34" charset="0"/>
              </a:rPr>
              <a:t>very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high confidence</a:t>
            </a:r>
            <a:r>
              <a:rPr lang="en-US" sz="1800" dirty="0">
                <a:solidFill>
                  <a:srgbClr val="000000"/>
                </a:solidFill>
                <a:effectLst/>
                <a:ea typeface="Arial" panose="020B0604020202020204" pitchFamily="34" charset="0"/>
                <a:cs typeface="Arial" panose="020B0604020202020204" pitchFamily="34" charset="0"/>
              </a:rPr>
              <a:t>). These impacts have important implications for US economic, trade, and investment interests </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a:t>
            </a:r>
            <a:r>
              <a:rPr lang="en-US" sz="1800" i="1" dirty="0">
                <a:solidFill>
                  <a:srgbClr val="000000"/>
                </a:solidFill>
                <a:effectLst/>
                <a:ea typeface="Arial" panose="020B0604020202020204" pitchFamily="34" charset="0"/>
                <a:cs typeface="Arial" panose="020B0604020202020204" pitchFamily="34" charset="0"/>
              </a:rPr>
              <a:t> medium confidence</a:t>
            </a:r>
            <a:r>
              <a:rPr lang="en-US" sz="1800" dirty="0">
                <a:solidFill>
                  <a:srgbClr val="000000"/>
                </a:solidFill>
                <a:effectLst/>
                <a:ea typeface="Arial" panose="020B0604020202020204" pitchFamily="34" charset="0"/>
                <a:cs typeface="Arial" panose="020B0604020202020204" pitchFamily="34" charset="0"/>
              </a:rPr>
              <a:t>). Global mitigation and adaptation responses by governments and businesses will likewise impact US economic interests, presenting both risks and potential opportunities for the US economy (</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medium confidence</a:t>
            </a:r>
            <a:r>
              <a:rPr lang="en-US" sz="1800" dirty="0">
                <a:solidFill>
                  <a:srgbClr val="000000"/>
                </a:solidFill>
                <a:effectLst/>
                <a:ea typeface="Arial" panose="020B0604020202020204" pitchFamily="34" charset="0"/>
                <a:cs typeface="Arial" panose="020B0604020202020204" pitchFamily="34" charset="0"/>
              </a:rPr>
              <a:t>). Public- and private-sector institutional, regulatory, financial, and market-based frameworks for climate mitigation and adaptation will influence these risks and opportunities (</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medium confidence</a:t>
            </a:r>
            <a:r>
              <a:rPr lang="en-US" sz="1800" dirty="0">
                <a:solidFill>
                  <a:srgbClr val="000000"/>
                </a:solidFill>
                <a:effectLst/>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57CF2-C8AE-7311-DE27-10EC573227FB}"/>
              </a:ext>
            </a:extLst>
          </p:cNvPr>
          <p:cNvSpPr>
            <a:spLocks noGrp="1"/>
          </p:cNvSpPr>
          <p:nvPr>
            <p:ph type="body" sz="quarter" idx="10"/>
          </p:nvPr>
        </p:nvSpPr>
        <p:spPr/>
        <p:txBody>
          <a:bodyPr/>
          <a:lstStyle/>
          <a:p>
            <a:r>
              <a:rPr lang="en-US" dirty="0"/>
              <a:t>Climate Change Undermines Sustainable Development</a:t>
            </a:r>
          </a:p>
        </p:txBody>
      </p:sp>
      <p:sp>
        <p:nvSpPr>
          <p:cNvPr id="3" name="Content Placeholder 2">
            <a:extLst>
              <a:ext uri="{FF2B5EF4-FFF2-40B4-BE49-F238E27FC236}">
                <a16:creationId xmlns:a16="http://schemas.microsoft.com/office/drawing/2014/main" id="{ED34A7CC-115F-562B-246A-916446698BCB}"/>
              </a:ext>
            </a:extLst>
          </p:cNvPr>
          <p:cNvSpPr>
            <a:spLocks noGrp="1"/>
          </p:cNvSpPr>
          <p:nvPr>
            <p:ph idx="13"/>
          </p:nvPr>
        </p:nvSpPr>
        <p:spPr/>
        <p:txBody>
          <a:bodyPr/>
          <a:lstStyle/>
          <a:p>
            <a:pPr>
              <a:lnSpc>
                <a:spcPct val="114000"/>
              </a:lnSpc>
              <a:spcAft>
                <a:spcPts val="600"/>
              </a:spcAft>
            </a:pPr>
            <a:r>
              <a:rPr lang="en-US" sz="1800" dirty="0">
                <a:solidFill>
                  <a:srgbClr val="000000"/>
                </a:solidFill>
                <a:effectLst/>
                <a:ea typeface="Arial" panose="020B0604020202020204" pitchFamily="34" charset="0"/>
                <a:cs typeface="Arial" panose="020B0604020202020204" pitchFamily="34" charset="0"/>
              </a:rPr>
              <a:t>Climate change undermines the world’s ability to develop sustainably, reverses development gains, and exacerbates inequities (</a:t>
            </a:r>
            <a:r>
              <a:rPr lang="en-US" sz="1800" i="1" dirty="0">
                <a:solidFill>
                  <a:srgbClr val="000000"/>
                </a:solidFill>
                <a:effectLst/>
                <a:ea typeface="Arial" panose="020B0604020202020204" pitchFamily="34" charset="0"/>
                <a:cs typeface="Arial" panose="020B0604020202020204" pitchFamily="34" charset="0"/>
              </a:rPr>
              <a:t>very 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high confidence</a:t>
            </a:r>
            <a:r>
              <a:rPr lang="en-US" sz="1800" dirty="0">
                <a:solidFill>
                  <a:srgbClr val="000000"/>
                </a:solidFill>
                <a:effectLst/>
                <a:ea typeface="Arial" panose="020B0604020202020204" pitchFamily="34" charset="0"/>
                <a:cs typeface="Arial" panose="020B0604020202020204" pitchFamily="34" charset="0"/>
              </a:rPr>
              <a:t>). Climate finance is increasing, but global flows continue to fall short of needs (</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a:t>
            </a:r>
            <a:r>
              <a:rPr lang="en-US" sz="1800" i="1" dirty="0">
                <a:solidFill>
                  <a:srgbClr val="000000"/>
                </a:solidFill>
                <a:effectLst/>
                <a:ea typeface="Arial" panose="020B0604020202020204" pitchFamily="34" charset="0"/>
                <a:cs typeface="Arial" panose="020B0604020202020204" pitchFamily="34" charset="0"/>
              </a:rPr>
              <a:t> high confidence</a:t>
            </a:r>
            <a:r>
              <a:rPr lang="en-US" sz="1800" dirty="0">
                <a:solidFill>
                  <a:srgbClr val="000000"/>
                </a:solidFill>
                <a:effectLst/>
                <a:ea typeface="Arial" panose="020B0604020202020204" pitchFamily="34" charset="0"/>
                <a:cs typeface="Arial" panose="020B0604020202020204" pitchFamily="34" charset="0"/>
              </a:rPr>
              <a:t>). Accelerated deployment of adaptation and mitigation action at scale can yield substantial benefits for sustainable development (</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a:t>
            </a:r>
            <a:r>
              <a:rPr lang="en-US" sz="1800" i="1" dirty="0">
                <a:solidFill>
                  <a:srgbClr val="000000"/>
                </a:solidFill>
                <a:effectLst/>
                <a:ea typeface="Arial" panose="020B0604020202020204" pitchFamily="34" charset="0"/>
                <a:cs typeface="Arial" panose="020B0604020202020204" pitchFamily="34" charset="0"/>
              </a:rPr>
              <a:t> medium confidence</a:t>
            </a:r>
            <a:r>
              <a:rPr lang="en-US" sz="1800" dirty="0">
                <a:solidFill>
                  <a:srgbClr val="000000"/>
                </a:solidFill>
                <a:effectLst/>
                <a:ea typeface="Arial" panose="020B0604020202020204" pitchFamily="34" charset="0"/>
                <a:cs typeface="Arial" panose="020B0604020202020204" pitchFamily="34" charset="0"/>
              </a:rPr>
              <a:t>). Climate action is most effective when co-developed and grounded in equity, local ownership, and inclusive governance</a:t>
            </a:r>
            <a:r>
              <a:rPr lang="en-US" sz="1800" dirty="0">
                <a:solidFill>
                  <a:srgbClr val="202124"/>
                </a:solidFill>
                <a:effectLst/>
                <a:ea typeface="Roboto" panose="02000000000000000000" pitchFamily="2" charset="0"/>
                <a:cs typeface="Roboto" panose="02000000000000000000" pitchFamily="2" charset="0"/>
              </a:rPr>
              <a:t> </a:t>
            </a:r>
            <a:r>
              <a:rPr lang="en-US" sz="1800" dirty="0">
                <a:solidFill>
                  <a:srgbClr val="000000"/>
                </a:solidFill>
                <a:effectLst/>
                <a:ea typeface="Arial" panose="020B0604020202020204" pitchFamily="34" charset="0"/>
                <a:cs typeface="Arial" panose="020B0604020202020204" pitchFamily="34" charset="0"/>
              </a:rPr>
              <a:t>(</a:t>
            </a:r>
            <a:r>
              <a:rPr lang="en-US" sz="1800" i="1" dirty="0">
                <a:solidFill>
                  <a:srgbClr val="000000"/>
                </a:solidFill>
                <a:effectLst/>
                <a:ea typeface="Arial" panose="020B0604020202020204" pitchFamily="34" charset="0"/>
                <a:cs typeface="Arial" panose="020B0604020202020204" pitchFamily="34" charset="0"/>
              </a:rPr>
              <a:t>likely</a:t>
            </a:r>
            <a:r>
              <a:rPr lang="en-US" sz="1800" dirty="0">
                <a:solidFill>
                  <a:srgbClr val="000000"/>
                </a:solidFill>
                <a:effectLst/>
                <a:ea typeface="Arial" panose="020B0604020202020204" pitchFamily="34" charset="0"/>
                <a:cs typeface="Arial" panose="020B0604020202020204" pitchFamily="34" charset="0"/>
              </a:rPr>
              <a:t>, </a:t>
            </a:r>
            <a:r>
              <a:rPr lang="en-US" sz="1800" i="1" dirty="0">
                <a:solidFill>
                  <a:srgbClr val="000000"/>
                </a:solidFill>
                <a:effectLst/>
                <a:ea typeface="Arial" panose="020B0604020202020204" pitchFamily="34" charset="0"/>
                <a:cs typeface="Arial" panose="020B0604020202020204" pitchFamily="34" charset="0"/>
              </a:rPr>
              <a:t>medium confidence</a:t>
            </a:r>
            <a:r>
              <a:rPr lang="en-US" sz="1800" dirty="0">
                <a:solidFill>
                  <a:srgbClr val="000000"/>
                </a:solidFill>
                <a:effectLst/>
                <a:ea typeface="Arial" panose="020B0604020202020204" pitchFamily="34" charset="0"/>
                <a:cs typeface="Arial" panose="020B0604020202020204" pitchFamily="34" charset="0"/>
              </a:rPr>
              <a:t>).</a:t>
            </a:r>
          </a:p>
          <a:p>
            <a:endParaRPr lang="en-US" dirty="0"/>
          </a:p>
        </p:txBody>
      </p:sp>
      <p:sp>
        <p:nvSpPr>
          <p:cNvPr id="4" name="Content Placeholder 3">
            <a:extLst>
              <a:ext uri="{FF2B5EF4-FFF2-40B4-BE49-F238E27FC236}">
                <a16:creationId xmlns:a16="http://schemas.microsoft.com/office/drawing/2014/main" id="{B370CFE9-2CF5-53E3-C7E0-1E84B455D268}"/>
              </a:ext>
            </a:extLst>
          </p:cNvPr>
          <p:cNvSpPr>
            <a:spLocks noGrp="1"/>
          </p:cNvSpPr>
          <p:nvPr>
            <p:ph sz="quarter" idx="14"/>
          </p:nvPr>
        </p:nvSpPr>
        <p:spPr/>
        <p:txBody>
          <a:bodyPr/>
          <a:lstStyle/>
          <a:p>
            <a:r>
              <a:rPr lang="en-US" dirty="0"/>
              <a:t>4</a:t>
            </a:r>
          </a:p>
        </p:txBody>
      </p:sp>
    </p:spTree>
    <p:extLst>
      <p:ext uri="{BB962C8B-B14F-4D97-AF65-F5344CB8AC3E}">
        <p14:creationId xmlns:p14="http://schemas.microsoft.com/office/powerpoint/2010/main" val="364956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BA49AD-E49A-697D-7424-57C0D026C05F}"/>
              </a:ext>
            </a:extLst>
          </p:cNvPr>
          <p:cNvSpPr>
            <a:spLocks noGrp="1"/>
          </p:cNvSpPr>
          <p:nvPr>
            <p:ph type="title"/>
          </p:nvPr>
        </p:nvSpPr>
        <p:spPr>
          <a:xfrm>
            <a:off x="446961" y="457200"/>
            <a:ext cx="2949178" cy="2490952"/>
          </a:xfrm>
        </p:spPr>
        <p:txBody>
          <a:bodyPr>
            <a:normAutofit fontScale="90000"/>
          </a:bodyPr>
          <a:lstStyle/>
          <a:p>
            <a:r>
              <a:rPr lang="en-US" dirty="0"/>
              <a:t>Figure 17.1. Future impacts to US interests are uncertain given complex system interdependencies and interactions between stressors, capacities, and responses. </a:t>
            </a:r>
          </a:p>
        </p:txBody>
      </p:sp>
      <p:pic>
        <p:nvPicPr>
          <p:cNvPr id="4" name="Content Placeholder 3">
            <a:extLst>
              <a:ext uri="{FF2B5EF4-FFF2-40B4-BE49-F238E27FC236}">
                <a16:creationId xmlns:a16="http://schemas.microsoft.com/office/drawing/2014/main" id="{6ABA5699-BBFC-BE61-1907-74F1AFA00EBD}"/>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2" r="-12"/>
          <a:stretch/>
        </p:blipFill>
        <p:spPr>
          <a:xfrm>
            <a:off x="3363254" y="724386"/>
            <a:ext cx="5629449" cy="5409227"/>
          </a:xfrm>
          <a:prstGeom prst="rect">
            <a:avLst/>
          </a:prstGeom>
        </p:spPr>
      </p:pic>
    </p:spTree>
    <p:extLst>
      <p:ext uri="{BB962C8B-B14F-4D97-AF65-F5344CB8AC3E}">
        <p14:creationId xmlns:p14="http://schemas.microsoft.com/office/powerpoint/2010/main" val="89932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518B2-8036-0F0C-06C6-7012EA8B1545}"/>
              </a:ext>
            </a:extLst>
          </p:cNvPr>
          <p:cNvSpPr>
            <a:spLocks noGrp="1"/>
          </p:cNvSpPr>
          <p:nvPr>
            <p:ph type="title"/>
          </p:nvPr>
        </p:nvSpPr>
        <p:spPr/>
        <p:txBody>
          <a:bodyPr/>
          <a:lstStyle/>
          <a:p>
            <a:r>
              <a:rPr lang="en-US" dirty="0"/>
              <a:t>Figure 17.2. US renewable energy technologies rely on imports of critical minerals from around the world.</a:t>
            </a:r>
          </a:p>
        </p:txBody>
      </p:sp>
      <p:pic>
        <p:nvPicPr>
          <p:cNvPr id="4" name="Content Placeholder 3">
            <a:extLst>
              <a:ext uri="{FF2B5EF4-FFF2-40B4-BE49-F238E27FC236}">
                <a16:creationId xmlns:a16="http://schemas.microsoft.com/office/drawing/2014/main" id="{365DD60A-7579-1A8D-ECF1-1305B0356A4E}"/>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897669" y="431800"/>
            <a:ext cx="5348661" cy="4637088"/>
          </a:xfrm>
          <a:prstGeom prst="rect">
            <a:avLst/>
          </a:prstGeom>
        </p:spPr>
      </p:pic>
    </p:spTree>
    <p:extLst>
      <p:ext uri="{BB962C8B-B14F-4D97-AF65-F5344CB8AC3E}">
        <p14:creationId xmlns:p14="http://schemas.microsoft.com/office/powerpoint/2010/main" val="127983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418070-5454-2DB3-3327-0EAC7D1A538C}"/>
              </a:ext>
            </a:extLst>
          </p:cNvPr>
          <p:cNvSpPr>
            <a:spLocks noGrp="1"/>
          </p:cNvSpPr>
          <p:nvPr>
            <p:ph type="title"/>
          </p:nvPr>
        </p:nvSpPr>
        <p:spPr/>
        <p:txBody>
          <a:bodyPr>
            <a:normAutofit fontScale="90000"/>
          </a:bodyPr>
          <a:lstStyle/>
          <a:p>
            <a:r>
              <a:rPr lang="en-US" dirty="0"/>
              <a:t>Figure 17.3. This figure shows global trends in the number, growing costs, and increasing diversity of types of climate-related natural disasters since 2000.</a:t>
            </a:r>
          </a:p>
        </p:txBody>
      </p:sp>
      <p:pic>
        <p:nvPicPr>
          <p:cNvPr id="4" name="Content Placeholder 3">
            <a:extLst>
              <a:ext uri="{FF2B5EF4-FFF2-40B4-BE49-F238E27FC236}">
                <a16:creationId xmlns:a16="http://schemas.microsoft.com/office/drawing/2014/main" id="{176EB3B6-FD9D-3F77-9F52-4F82D6C4581D}"/>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18" r="-118"/>
          <a:stretch/>
        </p:blipFill>
        <p:spPr>
          <a:xfrm>
            <a:off x="1484010" y="473539"/>
            <a:ext cx="6175980" cy="4386109"/>
          </a:xfrm>
          <a:prstGeom prst="rect">
            <a:avLst/>
          </a:prstGeom>
        </p:spPr>
      </p:pic>
    </p:spTree>
    <p:extLst>
      <p:ext uri="{BB962C8B-B14F-4D97-AF65-F5344CB8AC3E}">
        <p14:creationId xmlns:p14="http://schemas.microsoft.com/office/powerpoint/2010/main" val="256023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8164</TotalTime>
  <Words>1383</Words>
  <Application>Microsoft Macintosh PowerPoint</Application>
  <PresentationFormat>On-screen Show (4:3)</PresentationFormat>
  <Paragraphs>65</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Figure 17.1. Future impacts to US interests are uncertain given complex system interdependencies and interactions between stressors, capacities, and responses. </vt:lpstr>
      <vt:lpstr>Figure 17.2. US renewable energy technologies rely on imports of critical minerals from around the world.</vt:lpstr>
      <vt:lpstr>Figure 17.3. This figure shows global trends in the number, growing costs, and increasing diversity of types of climate-related natural disasters since 2000.</vt:lpstr>
      <vt:lpstr>Figure 17.4. Public and private contributions to global climate finance are increasing but not at the pace necessary to avoid the worst impacts of climate change.</vt:lpstr>
      <vt:lpstr>Figure 17.5. Climate change will exacerbate global inequalities in mortality rates.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Alexa Jay</cp:lastModifiedBy>
  <cp:revision>106</cp:revision>
  <dcterms:created xsi:type="dcterms:W3CDTF">2018-11-06T19:06:29Z</dcterms:created>
  <dcterms:modified xsi:type="dcterms:W3CDTF">2023-10-17T18:59:27Z</dcterms:modified>
</cp:coreProperties>
</file>