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sldIdLst>
    <p:sldId id="282" r:id="rId2"/>
    <p:sldId id="256" r:id="rId3"/>
    <p:sldId id="257" r:id="rId4"/>
    <p:sldId id="258" r:id="rId5"/>
    <p:sldId id="259" r:id="rId6"/>
    <p:sldId id="300"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1" r:id="rId25"/>
    <p:sldId id="302" r:id="rId26"/>
    <p:sldId id="303" r:id="rId27"/>
    <p:sldId id="263" r:id="rId28"/>
    <p:sldId id="26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70" autoAdjust="0"/>
    <p:restoredTop sz="84243" autoAdjust="0"/>
  </p:normalViewPr>
  <p:slideViewPr>
    <p:cSldViewPr snapToGrid="0" snapToObjects="1" showGuides="1">
      <p:cViewPr varScale="1">
        <p:scale>
          <a:sx n="92" d="100"/>
          <a:sy n="92" d="100"/>
        </p:scale>
        <p:origin x="2648"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2/13/24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publicdomain/zero/1.0/legalcode.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nd/2.0/legalco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ountyhealthrankings.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Present-day inequities will be amplified by the increased threat of extreme heat in the future. Panel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shows overlap between the percentage of the population that is BIPOC (Black, Indigenous, and People of Color) and the percentage of low- and moderate-income households with a high energy burden, or households that spend a disproportionately high amount of money on energy costs relative to their income. The dark purple areas show high overlaps between BIPOC households and high energy burden. Panel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shows the projected increase in the number of extreme heat days (maximum temperature at or above 95°F) in 2050 relative to 1991–2020 under a high scenario (SSP3-7.0). Figure credits: (a) adapted from Bryan 2020;(Bryan 2020) (b) NOAA NCEI and CISESS NC.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2155095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For several Southeast states, major blackout events occur most often during the warm season (May–September). Major blackouts during the warm season generally occur during heatwaves, placing people at higher risk of heat exposure and heat-related illness because they do not have access to air-conditioning. The figure shows reported major blackout events—defined as electrical grid failures affecting more than 1,000 residents for more than 1 hour—in Southeast states during 2011–2021. Data are presented as warm season (orange, May through September) and non-warm season (blue, October through April). Figure credit: Georgia Institute of Technology, Groundwork USA, CDC, NOAA NCEI, and CISESS NC.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a:p>
        </p:txBody>
      </p:sp>
    </p:spTree>
    <p:extLst>
      <p:ext uri="{BB962C8B-B14F-4D97-AF65-F5344CB8AC3E}">
        <p14:creationId xmlns:p14="http://schemas.microsoft.com/office/powerpoint/2010/main" val="101754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Present-day (2000–2019) patterns of particulate matter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pollution in the air are associated with excess mortality.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Potential future patterns (projected changes at 2°C of global warming relative to the 1986–2005 average) of premature deaths in people aged 65 and older due to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 that even when accounting for reduced particulate emissions in the future due to developments such as vehicle electrification, the Southeast is particularly sensitive to increases in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from increased temperature alone. (a) Adapted from van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Donkelaar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2019.(van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Donkelaar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2019) (This is an unofficial adaptation of an article that appeared in an ACS publication. ACS has not endorsed the content of this adaptation or the context of its use.) (b) Adapted from EPA 2021.(EPA 2021)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17</a:t>
            </a:fld>
            <a:endParaRPr lang="en-US"/>
          </a:p>
        </p:txBody>
      </p:sp>
    </p:spTree>
    <p:extLst>
      <p:ext uri="{BB962C8B-B14F-4D97-AF65-F5344CB8AC3E}">
        <p14:creationId xmlns:p14="http://schemas.microsoft.com/office/powerpoint/2010/main" val="182662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In the Southeast, children born to parents who make the lowest incomes also tend to earn low incomes as adults (blue hues), especially within frontline communities. These pockets of limited generational upward mobility may also overlap with lower scores on the Rural Capacity Index (red hues), as measured by under-resourced governance structures and limited public participation in civic processes like voting.(Hernandez et al. 2022)</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This lack of resources may leave these communities more at risk from damage due to climate change. Figure credit: EPA, Groundwork USA,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a:p>
        </p:txBody>
      </p:sp>
    </p:spTree>
    <p:extLst>
      <p:ext uri="{BB962C8B-B14F-4D97-AF65-F5344CB8AC3E}">
        <p14:creationId xmlns:p14="http://schemas.microsoft.com/office/powerpoint/2010/main" val="196702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Direct annual climate damages, as measured by the percent of county GDP, are projected to be especially large in the Southeast. The map shows damages under a very high scenario (RCP8.5) at the end of the century. Adapted from Hsiang et al. 2017.(Hsiang et al. 2017)</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19</a:t>
            </a:fld>
            <a:endParaRPr lang="en-US"/>
          </a:p>
        </p:txBody>
      </p:sp>
    </p:spTree>
    <p:extLst>
      <p:ext uri="{BB962C8B-B14F-4D97-AF65-F5344CB8AC3E}">
        <p14:creationId xmlns:p14="http://schemas.microsoft.com/office/powerpoint/2010/main" val="191767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impacts of weather and climate extremes can be seen in photos from the Southeast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clockwise from top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 flooded neighborhood in Kissimmee, Florida, is shown after Hurricane Ian (2022), which heavily impacted local livelihoods. Drought conditions in Alabama (2016) directly impacted farmers’ incomes and potentially increased prices for customers. Regional drought-induced low-flow conditions on the Mississippi River caused barges and towboats to become stranded for several days (2022). Flood damage in northeast Arkansas impacted transportation infrastructure and crops and may have impacted supply chains (2017). Image credits: (top left) Robert Kaufmann/FEMA, DHS; (top right) Bruce Dupree, Alabama Extension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CC0 1.0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(bottom left) Sonny Perdue, USDA; (bottom right) adapted from NASA Earth Observatory.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20</a:t>
            </a:fld>
            <a:endParaRPr lang="en-US"/>
          </a:p>
        </p:txBody>
      </p:sp>
    </p:spTree>
    <p:extLst>
      <p:ext uri="{BB962C8B-B14F-4D97-AF65-F5344CB8AC3E}">
        <p14:creationId xmlns:p14="http://schemas.microsoft.com/office/powerpoint/2010/main" val="2881799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Future climate change impacts (under RCP4.5) may cost US transportation infrastructure billions in damages by 2050, with especially high costs in the Southeast. The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 panels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 the additional annual average system costs (as compared to 1986–2005 in 2018 dollars) to rail infrastructure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road networks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2050, assuming no adaptation. Proactive adaptation—anticipating climate risks and investing up front in strengthening these systems before damage occurs—could reduce significantly, but not eliminate, these costs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right panels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Proactive adaptation strategies include temperature sensors for railroad tracks and working to reduce disruption times for roads undergoing repairs. Adapted from Neumann et al. 2021(Neumann et al. 2021) [</a:t>
            </a:r>
            <a:r>
              <a:rPr lang="en-US" sz="1800" dirty="0">
                <a:solidFill>
                  <a:srgbClr val="0563C1"/>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u="sng" dirty="0">
                <a:solidFill>
                  <a:srgbClr val="0563C1"/>
                </a:solidFill>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21</a:t>
            </a:fld>
            <a:endParaRPr lang="en-US"/>
          </a:p>
        </p:txBody>
      </p:sp>
    </p:spTree>
    <p:extLst>
      <p:ext uri="{BB962C8B-B14F-4D97-AF65-F5344CB8AC3E}">
        <p14:creationId xmlns:p14="http://schemas.microsoft.com/office/powerpoint/2010/main" val="1653151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commodity flow impacts associated with an unplanned shutdown of Calcasieu Lock extend well outside the Southeast, affecting 170 counties across 18 states. Weather and climate extremes such as regional drought and low-flow conditions on the Mississippi River can result in unplanned shutdowns of the Calcasieu Lock. Adapted with permission from ©Janey Camp, Vanderbilt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22</a:t>
            </a:fld>
            <a:endParaRPr lang="en-US"/>
          </a:p>
        </p:txBody>
      </p:sp>
    </p:spTree>
    <p:extLst>
      <p:ext uri="{BB962C8B-B14F-4D97-AF65-F5344CB8AC3E}">
        <p14:creationId xmlns:p14="http://schemas.microsoft.com/office/powerpoint/2010/main" val="2779603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Southeast faces some of the highest economic risks related to energy infrastructure damage without proactive adaptation measures in place—such as energy utilities and policymakers’ anticipating climate risks to electrical grid infrastructure and investing upfront in strengthening these systems in advance of any damages. As shown in the maps, in 2050 under an intermediate scenario (RCP4.5), proactive adaptation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could save as much as twice the total costs (in 2017 dollars) of no adaptation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These costs could be passed onto consumers. Adapted from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Fant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2020(</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Fant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2020) [</a:t>
            </a:r>
            <a:r>
              <a:rPr lang="en-US" sz="1800" dirty="0">
                <a:solidFill>
                  <a:srgbClr val="0563C1"/>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23</a:t>
            </a:fld>
            <a:endParaRPr lang="en-US"/>
          </a:p>
        </p:txBody>
      </p:sp>
    </p:spTree>
    <p:extLst>
      <p:ext uri="{BB962C8B-B14F-4D97-AF65-F5344CB8AC3E}">
        <p14:creationId xmlns:p14="http://schemas.microsoft.com/office/powerpoint/2010/main" val="309289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In the Southeast, areas with a higher number of drought events from 2000 through 2019 often overlapped with counties that are home to relatively higher proportions of Black producers, as identified in the 2017 USDA Census of Agriculture. The Southeast has the highest proportion of Black producers when compared to any other National Climate Assessment region, highlighting how disparities in climate risks require innovation and equitable adaptation, especially for those producers who have smaller operations and fewer resources to adopt new technologies. Figure credit: Groundwork USA, University of Georgia,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24</a:t>
            </a:fld>
            <a:endParaRPr lang="en-US"/>
          </a:p>
        </p:txBody>
      </p:sp>
    </p:spTree>
    <p:extLst>
      <p:ext uri="{BB962C8B-B14F-4D97-AF65-F5344CB8AC3E}">
        <p14:creationId xmlns:p14="http://schemas.microsoft.com/office/powerpoint/2010/main" val="54045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Between 2010 and 2020, unequal population change occurred in the Southeast, with coastal and metropolitan counties growing while many rural counties’ populations declined.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This pattern is expected to </a:t>
            </a:r>
            <a:r>
              <a:rPr lang="en-US" sz="1800">
                <a:solidFill>
                  <a:srgbClr val="000000"/>
                </a:solidFill>
                <a:effectLst/>
                <a:latin typeface="Calibri" panose="020F0502020204030204" pitchFamily="34" charset="0"/>
                <a:ea typeface="Arial" panose="020B0604020202020204" pitchFamily="34" charset="0"/>
                <a:cs typeface="Arial" panose="020B0604020202020204" pitchFamily="34" charset="0"/>
              </a:rPr>
              <a:t>continue through 2050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(under SSP2) and will expose more people to climate threats. Diminishing populations reduce the capacity of rural counties to adapt to climate threats by reducing critical financial and social resources, such as tax bases and community care organizations. Figure credit: Groundwork USA, NOAA NCEI, and CISESS NC.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7</a:t>
            </a:fld>
            <a:endParaRPr lang="en-US"/>
          </a:p>
        </p:txBody>
      </p:sp>
    </p:spTree>
    <p:extLst>
      <p:ext uri="{BB962C8B-B14F-4D97-AF65-F5344CB8AC3E}">
        <p14:creationId xmlns:p14="http://schemas.microsoft.com/office/powerpoint/2010/main" val="2083948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Agricultural yields (area-weighted average for corn, wheat, soybeans, and cotton) in the Southeast are expected to decrease due to the warmer climate in the future by 2099 under a very high scenario (RCP8.5). Some areas, however, may see yield increases due to less severe climate changes in these places, as well as limited impacts due to sea level rise and tropical storm damage. Decreases in crop yield are expected to negatively impact regional and national food supplies while threatening agricultural lifestyles and traditions. Adapted from Hsiang et al. 2017.(Hsiang et al. 2017)</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25</a:t>
            </a:fld>
            <a:endParaRPr lang="en-US"/>
          </a:p>
        </p:txBody>
      </p:sp>
    </p:spTree>
    <p:extLst>
      <p:ext uri="{BB962C8B-B14F-4D97-AF65-F5344CB8AC3E}">
        <p14:creationId xmlns:p14="http://schemas.microsoft.com/office/powerpoint/2010/main" val="302911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Rivercane grows by the French Broad River in Buncombe County, North Carolina.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Basket weaver Ramses King (Mississippi Band of Choctaw Indians) creates a “double-weave” basket (2014). The significantly reduced range of rivercane, largely due to land cover changes and agriculture, is now further threatened by invasive species that are thriving under climate change. Photo </a:t>
            </a:r>
            <a:r>
              <a:rPr lang="en-US" sz="1800">
                <a:solidFill>
                  <a:srgbClr val="000000"/>
                </a:solidFill>
                <a:effectLst/>
                <a:latin typeface="Calibri" panose="020F0502020204030204" pitchFamily="34" charset="0"/>
                <a:ea typeface="Arial" panose="020B0604020202020204" pitchFamily="34" charset="0"/>
                <a:cs typeface="Arial" panose="020B0604020202020204" pitchFamily="34" charset="0"/>
              </a:rPr>
              <a:t>credits: </a:t>
            </a:r>
            <a:r>
              <a:rPr lang="en-US" b="0" i="0">
                <a:solidFill>
                  <a:srgbClr val="1D1C1D"/>
                </a:solidFill>
                <a:effectLst/>
                <a:latin typeface="Slack-Lato"/>
              </a:rPr>
              <a:t>(left) © Adam Griffith, Revitalization of Traditional Cherokee Artisan Resources; (right) Lance Cheung, USDA.</a:t>
            </a:r>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26</a:t>
            </a:fld>
            <a:endParaRPr lang="en-US"/>
          </a:p>
        </p:txBody>
      </p:sp>
    </p:spTree>
    <p:extLst>
      <p:ext uri="{BB962C8B-B14F-4D97-AF65-F5344CB8AC3E}">
        <p14:creationId xmlns:p14="http://schemas.microsoft.com/office/powerpoint/2010/main" val="2590331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28</a:t>
            </a:fld>
            <a:endParaRPr lang="en-US"/>
          </a:p>
        </p:txBody>
      </p:sp>
    </p:spTree>
    <p:extLst>
      <p:ext uri="{BB962C8B-B14F-4D97-AF65-F5344CB8AC3E}">
        <p14:creationId xmlns:p14="http://schemas.microsoft.com/office/powerpoint/2010/main" val="39148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Southeast has lost more forested area to development and other land uses (cropland, grass/shrub, and water) than any other National Climate Assessment region since 1985.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Many of the region’s most biodiverse landscapes remain unprotected, threatening unique species of birds, fish, and amphibians. Future sprawl may threaten these landscapes, known as Areas of Unprotected Biodiversity Importance (AUBIs). Figure credits: (a) Groundwork USA, Oak Ridge National Laboratory, NOAA NCEI, and CISESS NC; (b) adapted with permission from Hamilton et al. 2022.(Hamilton et al. 2022)</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308701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map shows NOAA billion-dollar disasters by state during 1980–2022 in the Southeast. The map adds up billion-dollar events for each state affected (i.e., it does not mean that each state shown suffered at least $1 billion in losses for each event).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map shows Southeast hurricane landfalls during 2018–2022. Since 1980, the Southeast has had a higher frequency of billion-dollar disasters than other National Climate Assessment regions. Disasters attributed to hurricanes have been particularly damaging. Hurricane impacts can spread far inland and even outside the region, including major flooding, which is not captured in the Saffir–Simpson Scale depicting hurricane landfall intensity (b). Because map (b) is limited to 2018–2022, it excludes prior billion-dollar hurricanes that hit the Southeast, including Hugo (1989), Andrew (1992), Fran (1996), Floyd (1999), Charley (2004), Rita (2005), Katrina (2005), Matthew (2016), and Irma (2017). Figure credit: Mississippi State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14393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Thousands of rental housing units across the Southeast are located in counties with at least a “relatively moderate” Expected Annual Loss score in FEMA’s National Risk Index.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Projected future increases to flood-related average annual losses by 2050 compared to 2020 under an intermediate scenario (RCP4.5) disproportionately affect under-resourced populations and communities of color and are amplified by population growth, exposing more people to increased flood risk. (a) Adapted with permission from Harvard Joint Center for Housing Studies, America's Rental Housing, © 2022 by the President and Fellows of Harvard College,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www.jchs.harvard.edu</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All rights reserved;(Harvard Joint Center for Housing Studies 2022) (b) adapted from Wing et al. 2022(Wing et al. 2022)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u="sng" dirty="0">
                <a:solidFill>
                  <a:srgbClr val="0563C1"/>
                </a:solidFill>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20762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Sea level rise under an Intermediate-High scenario(Sweet et al. 2022) would drastically increase the likelihood of flood conditions by 2050. For Jacksonville, Florida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this would mean that “minor” flood conditions (red colors) will be about 30 times more likely, “moderate” (orange colors) will be about 20 times more likely, and “major” (yellow colors) will be about 5 times more likely. This would translate to more than 250 minor floods, 10–50 moderate floods, and about 1 major flood per decade in 2050.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Major flooding impacts would resemble those experienced during Hurricane Irma in 2017, when Jacksonville experienced record-high flooding conditions. (a)</a:t>
            </a:r>
            <a:r>
              <a:rPr lang="en-US" sz="1800" dirty="0">
                <a:solidFill>
                  <a:srgbClr val="333333"/>
                </a:solidFill>
                <a:effectLst/>
                <a:latin typeface="Roboto" panose="02000000000000000000" pitchFamily="2" charset="0"/>
                <a:ea typeface="Calibri" panose="020F0502020204030204" pitchFamily="34" charset="0"/>
                <a:cs typeface="Times New Roman (Body CS)"/>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Adapted from NOAA/NOS/CO-OPS 2023.(CO-OPS 2023) Data layers provided by © Esri, HERE, Garmin, FAO, NOAA, USGS, © OpenStreetMap contributors, and the GIS User Community. (b) Photo credit: Department of Homeland Security.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161831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Climate-resilient urban design may incorporate nature-based, infrastructural, and community-based solutions to alleviate the harm from climate stressors such as extreme heat and flooding. Participatory processes can foster shared ownership of climate resilience strategies and promote the distribution of resources to where they’re needed most. Equitable reduction of climate risks and ensuring the reliability of critical services can create social benefits. Figure credit: Groundwork USA and North Carolina State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295638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 60,000-acre-foot stormwater reservoir in Palm Beach County, Florida, temporarily stores peak stormwater flows.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Transit advocates in Richmond, Virginia, document the cooling efficiency of shade structures at public bus stops.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Construction workers prepare to raise a home’s foundation along Virginia’s Eastern Shore.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Rain gardens like this one can be highly place- and community-driven projects to absorb excess stormwater and improve green space, while nonprofits like Groundwork RVA build skills for a green economy. Photo credits: (top left) South Florida Water Management District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BY-ND 2.0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(top right) © Jeremy Hoffman, Science Museum of Virginia; (bottom left) © Robert Jones; (bottom right) Aileen Devlin, Virginia Sea Grant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BY-ND 2.0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1803052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Southeastern states rank among the lowest in the Nation for life expectancy, although there is considerable variation within the region and within individual states. These patterns in life expectancy are reflected in estimates of social vulnerability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 measure of how societal stressors like poverty, crowded housing, older populations, and lack of access to transportation may diminish a community’s ability to avoid human distress and financial damages in a disaster like those made worse by climate change. Figure credits: (left) Groundwork USA, NOAA NCEI, and CISESS NC; life expectancy data from University of Wisconsin Population Health Institute, County Health Rankings &amp; Roadmaps 2022,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www.countyhealthrankings.org</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(right) Science Museum of Virginia, NOAA NCEI, and CISESS NC.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a:p>
        </p:txBody>
      </p:sp>
    </p:spTree>
    <p:extLst>
      <p:ext uri="{BB962C8B-B14F-4D97-AF65-F5344CB8AC3E}">
        <p14:creationId xmlns:p14="http://schemas.microsoft.com/office/powerpoint/2010/main" val="273453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15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Tree>
    <p:extLst>
      <p:ext uri="{BB962C8B-B14F-4D97-AF65-F5344CB8AC3E}">
        <p14:creationId xmlns:p14="http://schemas.microsoft.com/office/powerpoint/2010/main" val="188229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26634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Tree>
    <p:extLst>
      <p:ext uri="{BB962C8B-B14F-4D97-AF65-F5344CB8AC3E}">
        <p14:creationId xmlns:p14="http://schemas.microsoft.com/office/powerpoint/2010/main" val="322406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22  |  Fifth National Climate Assessment  |  nca2023.globalchange.gov</a:t>
            </a:r>
          </a:p>
        </p:txBody>
      </p:sp>
    </p:spTree>
    <p:extLst>
      <p:ext uri="{BB962C8B-B14F-4D97-AF65-F5344CB8AC3E}">
        <p14:creationId xmlns:p14="http://schemas.microsoft.com/office/powerpoint/2010/main" val="319880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85" r:id="rId8"/>
    <p:sldLayoutId id="2147483686" r:id="rId9"/>
    <p:sldLayoutId id="2147483687"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15"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7930/NCA5.2023.CH22"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https://nca2023.globalchange.gov/chapter/22</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026" name="Picture 2">
            <a:extLst>
              <a:ext uri="{FF2B5EF4-FFF2-40B4-BE49-F238E27FC236}">
                <a16:creationId xmlns:a16="http://schemas.microsoft.com/office/drawing/2014/main" id="{75ADE56F-19DE-0F4F-49CF-BEA8B05E6067}"/>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2FA1D-623F-80C5-49A1-7A476669C2B4}"/>
              </a:ext>
            </a:extLst>
          </p:cNvPr>
          <p:cNvSpPr>
            <a:spLocks noGrp="1"/>
          </p:cNvSpPr>
          <p:nvPr>
            <p:ph type="title"/>
          </p:nvPr>
        </p:nvSpPr>
        <p:spPr/>
        <p:txBody>
          <a:bodyPr/>
          <a:lstStyle/>
          <a:p>
            <a:r>
              <a:rPr lang="en-US" dirty="0"/>
              <a:t>Figure 22.4. Vulnerable homes in the Southeast will face increasing climate threats in the future. </a:t>
            </a:r>
          </a:p>
        </p:txBody>
      </p:sp>
      <p:pic>
        <p:nvPicPr>
          <p:cNvPr id="4" name="Content Placeholder 3">
            <a:extLst>
              <a:ext uri="{FF2B5EF4-FFF2-40B4-BE49-F238E27FC236}">
                <a16:creationId xmlns:a16="http://schemas.microsoft.com/office/drawing/2014/main" id="{FD66D8CB-F850-693C-DA4B-4EEE96926976}"/>
              </a:ext>
            </a:extLst>
          </p:cNvPr>
          <p:cNvPicPr>
            <a:picLocks noGrp="1"/>
          </p:cNvPicPr>
          <p:nvPr>
            <p:ph sz="quarter" idx="10"/>
          </p:nvPr>
        </p:nvPicPr>
        <p:blipFill rotWithShape="1">
          <a:blip r:embed="rId3" cstate="print">
            <a:extLst>
              <a:ext uri="{28A0092B-C50C-407E-A947-70E740481C1C}">
                <a14:useLocalDpi xmlns:a14="http://schemas.microsoft.com/office/drawing/2010/main" val="0"/>
              </a:ext>
            </a:extLst>
          </a:blip>
          <a:srcRect t="-212" b="-131"/>
          <a:stretch/>
        </p:blipFill>
        <p:spPr bwMode="auto">
          <a:xfrm>
            <a:off x="774700" y="284569"/>
            <a:ext cx="7594600" cy="46108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8832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1A4650-C485-2F11-90BD-1AD433915AAF}"/>
              </a:ext>
            </a:extLst>
          </p:cNvPr>
          <p:cNvSpPr>
            <a:spLocks noGrp="1"/>
          </p:cNvSpPr>
          <p:nvPr>
            <p:ph type="title"/>
          </p:nvPr>
        </p:nvSpPr>
        <p:spPr>
          <a:xfrm>
            <a:off x="628650" y="5345408"/>
            <a:ext cx="7886700" cy="918121"/>
          </a:xfrm>
        </p:spPr>
        <p:txBody>
          <a:bodyPr>
            <a:normAutofit fontScale="90000"/>
          </a:bodyPr>
          <a:lstStyle/>
          <a:p>
            <a:r>
              <a:rPr lang="en-US" dirty="0"/>
              <a:t>Figure 22.5. Major flood events in Jacksonville, Florida, could become about 5 times more likely by 2050 under an Intermediate-High sea level rise scenario.</a:t>
            </a:r>
          </a:p>
        </p:txBody>
      </p:sp>
      <p:pic>
        <p:nvPicPr>
          <p:cNvPr id="4" name="Content Placeholder 3">
            <a:extLst>
              <a:ext uri="{FF2B5EF4-FFF2-40B4-BE49-F238E27FC236}">
                <a16:creationId xmlns:a16="http://schemas.microsoft.com/office/drawing/2014/main" id="{E01E49E1-3D55-A3AD-D875-4C186B694E72}"/>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508054" y="594471"/>
            <a:ext cx="8127892" cy="4322126"/>
          </a:xfrm>
          <a:prstGeom prst="rect">
            <a:avLst/>
          </a:prstGeom>
        </p:spPr>
      </p:pic>
    </p:spTree>
    <p:extLst>
      <p:ext uri="{BB962C8B-B14F-4D97-AF65-F5344CB8AC3E}">
        <p14:creationId xmlns:p14="http://schemas.microsoft.com/office/powerpoint/2010/main" val="190271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3DA29B-AA64-786B-D650-4B10D565344F}"/>
              </a:ext>
            </a:extLst>
          </p:cNvPr>
          <p:cNvSpPr>
            <a:spLocks noGrp="1"/>
          </p:cNvSpPr>
          <p:nvPr>
            <p:ph type="title"/>
          </p:nvPr>
        </p:nvSpPr>
        <p:spPr>
          <a:xfrm>
            <a:off x="628649" y="5402671"/>
            <a:ext cx="7886700" cy="918121"/>
          </a:xfrm>
        </p:spPr>
        <p:txBody>
          <a:bodyPr/>
          <a:lstStyle/>
          <a:p>
            <a:r>
              <a:rPr lang="en-US" dirty="0"/>
              <a:t>Figure 22.6. Climate-resilient community design can ensure the long-term vitality of cities.</a:t>
            </a:r>
          </a:p>
        </p:txBody>
      </p:sp>
      <p:pic>
        <p:nvPicPr>
          <p:cNvPr id="4" name="Content Placeholder 3">
            <a:extLst>
              <a:ext uri="{FF2B5EF4-FFF2-40B4-BE49-F238E27FC236}">
                <a16:creationId xmlns:a16="http://schemas.microsoft.com/office/drawing/2014/main" id="{494C6922-FD2B-8906-40BB-CC75F98FDCB4}"/>
              </a:ext>
            </a:extLst>
          </p:cNvPr>
          <p:cNvPicPr>
            <a:picLocks noGrp="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1350128" y="336980"/>
            <a:ext cx="6443743" cy="4941705"/>
          </a:xfrm>
          <a:prstGeom prst="rect">
            <a:avLst/>
          </a:prstGeom>
          <a:ln/>
        </p:spPr>
      </p:pic>
    </p:spTree>
    <p:extLst>
      <p:ext uri="{BB962C8B-B14F-4D97-AF65-F5344CB8AC3E}">
        <p14:creationId xmlns:p14="http://schemas.microsoft.com/office/powerpoint/2010/main" val="420527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AE0F2-9E5C-8490-7926-A254624597FF}"/>
              </a:ext>
            </a:extLst>
          </p:cNvPr>
          <p:cNvSpPr>
            <a:spLocks noGrp="1"/>
          </p:cNvSpPr>
          <p:nvPr>
            <p:ph type="title"/>
          </p:nvPr>
        </p:nvSpPr>
        <p:spPr>
          <a:xfrm>
            <a:off x="628650" y="5360904"/>
            <a:ext cx="7886700" cy="918121"/>
          </a:xfrm>
        </p:spPr>
        <p:txBody>
          <a:bodyPr/>
          <a:lstStyle/>
          <a:p>
            <a:r>
              <a:rPr lang="en-US" dirty="0"/>
              <a:t>Figure 22.7. Southeast communities are adapting to climate threats in a number of ways.</a:t>
            </a:r>
          </a:p>
        </p:txBody>
      </p:sp>
      <p:pic>
        <p:nvPicPr>
          <p:cNvPr id="4" name="Content Placeholder 3">
            <a:extLst>
              <a:ext uri="{FF2B5EF4-FFF2-40B4-BE49-F238E27FC236}">
                <a16:creationId xmlns:a16="http://schemas.microsoft.com/office/drawing/2014/main" id="{F777BD83-1897-1A58-547D-9EFEAE51405F}"/>
              </a:ext>
            </a:extLst>
          </p:cNvPr>
          <p:cNvPicPr>
            <a:picLocks noGrp="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1245353" y="339460"/>
            <a:ext cx="6653293" cy="4881962"/>
          </a:xfrm>
          <a:prstGeom prst="rect">
            <a:avLst/>
          </a:prstGeom>
          <a:ln/>
        </p:spPr>
      </p:pic>
    </p:spTree>
    <p:extLst>
      <p:ext uri="{BB962C8B-B14F-4D97-AF65-F5344CB8AC3E}">
        <p14:creationId xmlns:p14="http://schemas.microsoft.com/office/powerpoint/2010/main" val="3186468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BD003C-C64C-FCC1-F8A8-5C8B3662D842}"/>
              </a:ext>
            </a:extLst>
          </p:cNvPr>
          <p:cNvSpPr>
            <a:spLocks noGrp="1"/>
          </p:cNvSpPr>
          <p:nvPr>
            <p:ph type="title"/>
          </p:nvPr>
        </p:nvSpPr>
        <p:spPr>
          <a:xfrm>
            <a:off x="628649" y="5391904"/>
            <a:ext cx="7886700" cy="918121"/>
          </a:xfrm>
        </p:spPr>
        <p:txBody>
          <a:bodyPr/>
          <a:lstStyle/>
          <a:p>
            <a:r>
              <a:rPr lang="en-US" dirty="0"/>
              <a:t>Figure 22.8. Present-day health inequities in the Southeast exacerbate climate-related risks. </a:t>
            </a:r>
          </a:p>
        </p:txBody>
      </p:sp>
      <p:pic>
        <p:nvPicPr>
          <p:cNvPr id="4" name="Content Placeholder 3">
            <a:extLst>
              <a:ext uri="{FF2B5EF4-FFF2-40B4-BE49-F238E27FC236}">
                <a16:creationId xmlns:a16="http://schemas.microsoft.com/office/drawing/2014/main" id="{159ED421-5F38-7DA5-E22F-0351B137D5D0}"/>
              </a:ext>
            </a:extLst>
          </p:cNvPr>
          <p:cNvPicPr>
            <a:picLocks noGrp="1"/>
          </p:cNvPicPr>
          <p:nvPr>
            <p:ph sz="quarter" idx="10"/>
          </p:nvPr>
        </p:nvPicPr>
        <p:blipFill rotWithShape="1">
          <a:blip r:embed="rId3" cstate="print">
            <a:extLst>
              <a:ext uri="{28A0092B-C50C-407E-A947-70E740481C1C}">
                <a14:useLocalDpi xmlns:a14="http://schemas.microsoft.com/office/drawing/2010/main" val="0"/>
              </a:ext>
            </a:extLst>
          </a:blip>
          <a:srcRect l="-42" r="-42"/>
          <a:stretch/>
        </p:blipFill>
        <p:spPr>
          <a:xfrm>
            <a:off x="455880" y="811447"/>
            <a:ext cx="8232237" cy="4402543"/>
          </a:xfrm>
          <a:prstGeom prst="rect">
            <a:avLst/>
          </a:prstGeom>
          <a:ln/>
        </p:spPr>
      </p:pic>
    </p:spTree>
    <p:extLst>
      <p:ext uri="{BB962C8B-B14F-4D97-AF65-F5344CB8AC3E}">
        <p14:creationId xmlns:p14="http://schemas.microsoft.com/office/powerpoint/2010/main" val="3917746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00056-0007-18AE-95DF-14AA3F4DA3DE}"/>
              </a:ext>
            </a:extLst>
          </p:cNvPr>
          <p:cNvSpPr>
            <a:spLocks noGrp="1"/>
          </p:cNvSpPr>
          <p:nvPr>
            <p:ph type="title"/>
          </p:nvPr>
        </p:nvSpPr>
        <p:spPr>
          <a:xfrm>
            <a:off x="628649" y="5410879"/>
            <a:ext cx="7886700" cy="918121"/>
          </a:xfrm>
        </p:spPr>
        <p:txBody>
          <a:bodyPr>
            <a:normAutofit fontScale="90000"/>
          </a:bodyPr>
          <a:lstStyle/>
          <a:p>
            <a:r>
              <a:rPr lang="en-US" dirty="0"/>
              <a:t>Figure 22.9. Projected increases in heat extremes disproportionately affect communities of color and other energy-burdened groups. </a:t>
            </a:r>
          </a:p>
        </p:txBody>
      </p:sp>
      <p:pic>
        <p:nvPicPr>
          <p:cNvPr id="4" name="Content Placeholder 3">
            <a:extLst>
              <a:ext uri="{FF2B5EF4-FFF2-40B4-BE49-F238E27FC236}">
                <a16:creationId xmlns:a16="http://schemas.microsoft.com/office/drawing/2014/main" id="{24C99C1B-5C6C-4D23-714F-AAC453AD1504}"/>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95" r="-95"/>
          <a:stretch/>
        </p:blipFill>
        <p:spPr>
          <a:xfrm>
            <a:off x="403036" y="365983"/>
            <a:ext cx="8337926" cy="4548952"/>
          </a:xfrm>
          <a:prstGeom prst="rect">
            <a:avLst/>
          </a:prstGeom>
        </p:spPr>
      </p:pic>
    </p:spTree>
    <p:extLst>
      <p:ext uri="{BB962C8B-B14F-4D97-AF65-F5344CB8AC3E}">
        <p14:creationId xmlns:p14="http://schemas.microsoft.com/office/powerpoint/2010/main" val="2625260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8CC5B3-9577-81CB-F2B7-0A3FC3504526}"/>
              </a:ext>
            </a:extLst>
          </p:cNvPr>
          <p:cNvSpPr>
            <a:spLocks noGrp="1"/>
          </p:cNvSpPr>
          <p:nvPr>
            <p:ph type="title"/>
          </p:nvPr>
        </p:nvSpPr>
        <p:spPr>
          <a:xfrm>
            <a:off x="628650" y="5391904"/>
            <a:ext cx="7886700" cy="918121"/>
          </a:xfrm>
        </p:spPr>
        <p:txBody>
          <a:bodyPr/>
          <a:lstStyle/>
          <a:p>
            <a:r>
              <a:rPr lang="en-US" dirty="0"/>
              <a:t>Figure 22.10. Warm-season blackouts add to heat-related risks for residents in Southeast. </a:t>
            </a:r>
          </a:p>
        </p:txBody>
      </p:sp>
      <p:pic>
        <p:nvPicPr>
          <p:cNvPr id="4" name="Content Placeholder 3">
            <a:extLst>
              <a:ext uri="{FF2B5EF4-FFF2-40B4-BE49-F238E27FC236}">
                <a16:creationId xmlns:a16="http://schemas.microsoft.com/office/drawing/2014/main" id="{558C219D-AA56-EE6F-4380-958957691012}"/>
              </a:ext>
            </a:extLst>
          </p:cNvPr>
          <p:cNvPicPr>
            <a:picLocks noGrp="1"/>
          </p:cNvPicPr>
          <p:nvPr>
            <p:ph sz="quarter" idx="10"/>
          </p:nvPr>
        </p:nvPicPr>
        <p:blipFill rotWithShape="1">
          <a:blip r:embed="rId3" cstate="print">
            <a:extLst>
              <a:ext uri="{28A0092B-C50C-407E-A947-70E740481C1C}">
                <a14:useLocalDpi xmlns:a14="http://schemas.microsoft.com/office/drawing/2010/main" val="0"/>
              </a:ext>
            </a:extLst>
          </a:blip>
          <a:srcRect l="-1381" r="-1381"/>
          <a:stretch/>
        </p:blipFill>
        <p:spPr bwMode="auto">
          <a:xfrm>
            <a:off x="1127392" y="326842"/>
            <a:ext cx="6606263" cy="4894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048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641F1-245B-C387-DE3E-5BE4492A5542}"/>
              </a:ext>
            </a:extLst>
          </p:cNvPr>
          <p:cNvSpPr>
            <a:spLocks noGrp="1"/>
          </p:cNvSpPr>
          <p:nvPr>
            <p:ph type="title"/>
          </p:nvPr>
        </p:nvSpPr>
        <p:spPr>
          <a:xfrm>
            <a:off x="628650" y="5407401"/>
            <a:ext cx="7886700" cy="918121"/>
          </a:xfrm>
        </p:spPr>
        <p:txBody>
          <a:bodyPr/>
          <a:lstStyle/>
          <a:p>
            <a:r>
              <a:rPr lang="en-US" dirty="0"/>
              <a:t>Figure 22.11. Rising levels of air pollution from a warming climate pose profound threats to human health. </a:t>
            </a:r>
          </a:p>
        </p:txBody>
      </p:sp>
      <p:pic>
        <p:nvPicPr>
          <p:cNvPr id="4" name="Content Placeholder 3">
            <a:extLst>
              <a:ext uri="{FF2B5EF4-FFF2-40B4-BE49-F238E27FC236}">
                <a16:creationId xmlns:a16="http://schemas.microsoft.com/office/drawing/2014/main" id="{90B5B79B-872D-8939-2E99-8D36778B988D}"/>
              </a:ext>
            </a:extLst>
          </p:cNvPr>
          <p:cNvPicPr>
            <a:picLocks noGrp="1"/>
          </p:cNvPicPr>
          <p:nvPr>
            <p:ph sz="quarter" idx="10"/>
          </p:nvPr>
        </p:nvPicPr>
        <p:blipFill>
          <a:blip r:embed="rId3"/>
          <a:srcRect t="213" b="213"/>
          <a:stretch/>
        </p:blipFill>
        <p:spPr>
          <a:xfrm>
            <a:off x="806450" y="194909"/>
            <a:ext cx="7531100" cy="4999391"/>
          </a:xfrm>
          <a:prstGeom prst="rect">
            <a:avLst/>
          </a:prstGeom>
          <a:ln/>
        </p:spPr>
      </p:pic>
    </p:spTree>
    <p:extLst>
      <p:ext uri="{BB962C8B-B14F-4D97-AF65-F5344CB8AC3E}">
        <p14:creationId xmlns:p14="http://schemas.microsoft.com/office/powerpoint/2010/main" val="198581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ABAF6F-120B-25EA-82BF-496AA014A227}"/>
              </a:ext>
            </a:extLst>
          </p:cNvPr>
          <p:cNvSpPr>
            <a:spLocks noGrp="1"/>
          </p:cNvSpPr>
          <p:nvPr>
            <p:ph type="title"/>
          </p:nvPr>
        </p:nvSpPr>
        <p:spPr>
          <a:xfrm>
            <a:off x="628650" y="5360906"/>
            <a:ext cx="7886700" cy="918121"/>
          </a:xfrm>
        </p:spPr>
        <p:txBody>
          <a:bodyPr>
            <a:normAutofit fontScale="90000"/>
          </a:bodyPr>
          <a:lstStyle/>
          <a:p>
            <a:r>
              <a:rPr lang="en-US" dirty="0"/>
              <a:t>Figure 22.12. Counties where low-income households overlap with limited community capacity (shown in light gray) highlight rural climate risk challenges. </a:t>
            </a:r>
          </a:p>
        </p:txBody>
      </p:sp>
      <p:pic>
        <p:nvPicPr>
          <p:cNvPr id="4" name="Content Placeholder 3">
            <a:extLst>
              <a:ext uri="{FF2B5EF4-FFF2-40B4-BE49-F238E27FC236}">
                <a16:creationId xmlns:a16="http://schemas.microsoft.com/office/drawing/2014/main" id="{0160E1D0-D843-D7D0-5E53-827304D48C6A}"/>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355401" y="299378"/>
            <a:ext cx="6433198" cy="4922044"/>
          </a:xfrm>
          <a:prstGeom prst="rect">
            <a:avLst/>
          </a:prstGeom>
        </p:spPr>
      </p:pic>
    </p:spTree>
    <p:extLst>
      <p:ext uri="{BB962C8B-B14F-4D97-AF65-F5344CB8AC3E}">
        <p14:creationId xmlns:p14="http://schemas.microsoft.com/office/powerpoint/2010/main" val="472856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DF9ECC-C610-5F3C-4407-22AC3E73426A}"/>
              </a:ext>
            </a:extLst>
          </p:cNvPr>
          <p:cNvSpPr>
            <a:spLocks noGrp="1"/>
          </p:cNvSpPr>
          <p:nvPr>
            <p:ph type="title"/>
          </p:nvPr>
        </p:nvSpPr>
        <p:spPr/>
        <p:txBody>
          <a:bodyPr>
            <a:normAutofit fontScale="90000"/>
          </a:bodyPr>
          <a:lstStyle/>
          <a:p>
            <a:r>
              <a:rPr lang="en-US" dirty="0"/>
              <a:t>Figure 22.13. The Southeast region faces substantial economic risks from climate change impacts. </a:t>
            </a:r>
          </a:p>
        </p:txBody>
      </p:sp>
      <p:pic>
        <p:nvPicPr>
          <p:cNvPr id="4" name="Content Placeholder 3">
            <a:extLst>
              <a:ext uri="{FF2B5EF4-FFF2-40B4-BE49-F238E27FC236}">
                <a16:creationId xmlns:a16="http://schemas.microsoft.com/office/drawing/2014/main" id="{C82BC824-4460-3886-77D9-EF12E3235EC6}"/>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561097" y="304626"/>
            <a:ext cx="5582903" cy="5809456"/>
          </a:xfrm>
          <a:prstGeom prst="rect">
            <a:avLst/>
          </a:prstGeom>
        </p:spPr>
      </p:pic>
    </p:spTree>
    <p:extLst>
      <p:ext uri="{BB962C8B-B14F-4D97-AF65-F5344CB8AC3E}">
        <p14:creationId xmlns:p14="http://schemas.microsoft.com/office/powerpoint/2010/main" val="1315859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22 | Southeast</a:t>
            </a:r>
          </a:p>
        </p:txBody>
      </p:sp>
    </p:spTree>
    <p:extLst>
      <p:ext uri="{BB962C8B-B14F-4D97-AF65-F5344CB8AC3E}">
        <p14:creationId xmlns:p14="http://schemas.microsoft.com/office/powerpoint/2010/main" val="32520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094992-0B21-7442-F829-0790B345F34F}"/>
              </a:ext>
            </a:extLst>
          </p:cNvPr>
          <p:cNvSpPr>
            <a:spLocks noGrp="1"/>
          </p:cNvSpPr>
          <p:nvPr>
            <p:ph type="title"/>
          </p:nvPr>
        </p:nvSpPr>
        <p:spPr/>
        <p:txBody>
          <a:bodyPr/>
          <a:lstStyle/>
          <a:p>
            <a:r>
              <a:rPr lang="en-US" dirty="0"/>
              <a:t>Figure 22.14. The Southeast is impacted by a wide variety of extreme weather events. </a:t>
            </a:r>
          </a:p>
        </p:txBody>
      </p:sp>
      <p:pic>
        <p:nvPicPr>
          <p:cNvPr id="4" name="Content Placeholder 3">
            <a:extLst>
              <a:ext uri="{FF2B5EF4-FFF2-40B4-BE49-F238E27FC236}">
                <a16:creationId xmlns:a16="http://schemas.microsoft.com/office/drawing/2014/main" id="{6AB85CAE-3734-15D2-A0D8-C796AFE78376}"/>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775668" y="354901"/>
            <a:ext cx="7592663" cy="4731920"/>
          </a:xfrm>
          <a:prstGeom prst="rect">
            <a:avLst/>
          </a:prstGeom>
        </p:spPr>
      </p:pic>
    </p:spTree>
    <p:extLst>
      <p:ext uri="{BB962C8B-B14F-4D97-AF65-F5344CB8AC3E}">
        <p14:creationId xmlns:p14="http://schemas.microsoft.com/office/powerpoint/2010/main" val="33661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84E574-E630-6653-9CCC-E502325F4A26}"/>
              </a:ext>
            </a:extLst>
          </p:cNvPr>
          <p:cNvSpPr>
            <a:spLocks noGrp="1"/>
          </p:cNvSpPr>
          <p:nvPr>
            <p:ph type="title"/>
          </p:nvPr>
        </p:nvSpPr>
        <p:spPr>
          <a:xfrm>
            <a:off x="446961" y="457200"/>
            <a:ext cx="2949178" cy="2100020"/>
          </a:xfrm>
        </p:spPr>
        <p:txBody>
          <a:bodyPr>
            <a:normAutofit fontScale="90000"/>
          </a:bodyPr>
          <a:lstStyle/>
          <a:p>
            <a:r>
              <a:rPr lang="en-US" dirty="0"/>
              <a:t>Figure 22.15. Proactive adaptation to climate change could save millions of dollars in future transportation infrastructure costs. </a:t>
            </a:r>
          </a:p>
        </p:txBody>
      </p:sp>
      <p:pic>
        <p:nvPicPr>
          <p:cNvPr id="4" name="Content Placeholder 3">
            <a:extLst>
              <a:ext uri="{FF2B5EF4-FFF2-40B4-BE49-F238E27FC236}">
                <a16:creationId xmlns:a16="http://schemas.microsoft.com/office/drawing/2014/main" id="{A50C1BE3-FCD2-2F86-1667-C05B84498786}"/>
              </a:ext>
            </a:extLst>
          </p:cNvPr>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803619" y="457200"/>
            <a:ext cx="4884799" cy="5741988"/>
          </a:xfrm>
          <a:prstGeom prst="rect">
            <a:avLst/>
          </a:prstGeom>
          <a:ln/>
        </p:spPr>
      </p:pic>
    </p:spTree>
    <p:extLst>
      <p:ext uri="{BB962C8B-B14F-4D97-AF65-F5344CB8AC3E}">
        <p14:creationId xmlns:p14="http://schemas.microsoft.com/office/powerpoint/2010/main" val="37043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1DAC23-B95A-7F55-1FC7-683739F9F762}"/>
              </a:ext>
            </a:extLst>
          </p:cNvPr>
          <p:cNvSpPr>
            <a:spLocks noGrp="1"/>
          </p:cNvSpPr>
          <p:nvPr>
            <p:ph type="title"/>
          </p:nvPr>
        </p:nvSpPr>
        <p:spPr>
          <a:xfrm>
            <a:off x="628650" y="5314411"/>
            <a:ext cx="7886700" cy="918121"/>
          </a:xfrm>
        </p:spPr>
        <p:txBody>
          <a:bodyPr>
            <a:normAutofit fontScale="90000"/>
          </a:bodyPr>
          <a:lstStyle/>
          <a:p>
            <a:r>
              <a:rPr lang="en-US" dirty="0"/>
              <a:t>Figure 22.16. An unplanned closure of the Calcasieu Navigation Lock would have impacts that extend well beyond the Southeast. </a:t>
            </a:r>
          </a:p>
        </p:txBody>
      </p:sp>
      <p:pic>
        <p:nvPicPr>
          <p:cNvPr id="4" name="Content Placeholder 3">
            <a:extLst>
              <a:ext uri="{FF2B5EF4-FFF2-40B4-BE49-F238E27FC236}">
                <a16:creationId xmlns:a16="http://schemas.microsoft.com/office/drawing/2014/main" id="{DAAFB353-399D-B1A9-2068-880C4DD9423A}"/>
              </a:ext>
            </a:extLst>
          </p:cNvPr>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710984" y="166390"/>
            <a:ext cx="7722031" cy="5148021"/>
          </a:xfrm>
          <a:prstGeom prst="rect">
            <a:avLst/>
          </a:prstGeom>
          <a:ln/>
        </p:spPr>
      </p:pic>
    </p:spTree>
    <p:extLst>
      <p:ext uri="{BB962C8B-B14F-4D97-AF65-F5344CB8AC3E}">
        <p14:creationId xmlns:p14="http://schemas.microsoft.com/office/powerpoint/2010/main" val="1320904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3FE7F-1965-549B-79BF-BA42B3898BC7}"/>
              </a:ext>
            </a:extLst>
          </p:cNvPr>
          <p:cNvSpPr>
            <a:spLocks noGrp="1"/>
          </p:cNvSpPr>
          <p:nvPr>
            <p:ph type="title"/>
          </p:nvPr>
        </p:nvSpPr>
        <p:spPr>
          <a:xfrm>
            <a:off x="628650" y="5507483"/>
            <a:ext cx="7886700" cy="918121"/>
          </a:xfrm>
        </p:spPr>
        <p:txBody>
          <a:bodyPr>
            <a:normAutofit fontScale="90000"/>
          </a:bodyPr>
          <a:lstStyle/>
          <a:p>
            <a:r>
              <a:rPr lang="en-US" dirty="0"/>
              <a:t>Figure 22.17. Proactively investing in strengthening our electrical infrastructure offsets significant future costs due to climate change damage. </a:t>
            </a:r>
          </a:p>
        </p:txBody>
      </p:sp>
      <p:pic>
        <p:nvPicPr>
          <p:cNvPr id="4" name="Content Placeholder 3">
            <a:extLst>
              <a:ext uri="{FF2B5EF4-FFF2-40B4-BE49-F238E27FC236}">
                <a16:creationId xmlns:a16="http://schemas.microsoft.com/office/drawing/2014/main" id="{4D679CAD-8E9A-7C38-3B20-AB3BC0BAD70D}"/>
              </a:ext>
            </a:extLst>
          </p:cNvPr>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038225" y="432396"/>
            <a:ext cx="7067550" cy="4941539"/>
          </a:xfrm>
          <a:prstGeom prst="rect">
            <a:avLst/>
          </a:prstGeom>
          <a:ln/>
        </p:spPr>
      </p:pic>
    </p:spTree>
    <p:extLst>
      <p:ext uri="{BB962C8B-B14F-4D97-AF65-F5344CB8AC3E}">
        <p14:creationId xmlns:p14="http://schemas.microsoft.com/office/powerpoint/2010/main" val="1296043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1CAE62-E488-620E-6418-C5D646415745}"/>
              </a:ext>
            </a:extLst>
          </p:cNvPr>
          <p:cNvSpPr>
            <a:spLocks noGrp="1"/>
          </p:cNvSpPr>
          <p:nvPr>
            <p:ph type="title"/>
          </p:nvPr>
        </p:nvSpPr>
        <p:spPr>
          <a:xfrm>
            <a:off x="446961" y="457199"/>
            <a:ext cx="2949178" cy="1852047"/>
          </a:xfrm>
        </p:spPr>
        <p:txBody>
          <a:bodyPr>
            <a:normAutofit fontScale="90000"/>
          </a:bodyPr>
          <a:lstStyle/>
          <a:p>
            <a:r>
              <a:rPr lang="en-US" dirty="0"/>
              <a:t>Figure 22.18. The Southeast’s Black farmers face disproportionate weather and climate risks. </a:t>
            </a:r>
          </a:p>
        </p:txBody>
      </p:sp>
      <p:pic>
        <p:nvPicPr>
          <p:cNvPr id="4" name="Content Placeholder 3">
            <a:extLst>
              <a:ext uri="{FF2B5EF4-FFF2-40B4-BE49-F238E27FC236}">
                <a16:creationId xmlns:a16="http://schemas.microsoft.com/office/drawing/2014/main" id="{25EF7B44-9469-05CA-7B63-50D6B1BBAD09}"/>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7748" r="7558"/>
          <a:stretch/>
        </p:blipFill>
        <p:spPr>
          <a:xfrm>
            <a:off x="3778187" y="325464"/>
            <a:ext cx="5132320" cy="6059837"/>
          </a:xfrm>
          <a:prstGeom prst="rect">
            <a:avLst/>
          </a:prstGeom>
        </p:spPr>
      </p:pic>
    </p:spTree>
    <p:extLst>
      <p:ext uri="{BB962C8B-B14F-4D97-AF65-F5344CB8AC3E}">
        <p14:creationId xmlns:p14="http://schemas.microsoft.com/office/powerpoint/2010/main" val="817107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BDECC2-3D2E-58BF-DF24-6F46FCBC0DB5}"/>
              </a:ext>
            </a:extLst>
          </p:cNvPr>
          <p:cNvSpPr>
            <a:spLocks noGrp="1"/>
          </p:cNvSpPr>
          <p:nvPr>
            <p:ph type="title"/>
          </p:nvPr>
        </p:nvSpPr>
        <p:spPr/>
        <p:txBody>
          <a:bodyPr>
            <a:normAutofit fontScale="90000"/>
          </a:bodyPr>
          <a:lstStyle/>
          <a:p>
            <a:r>
              <a:rPr lang="en-US" dirty="0"/>
              <a:t>Figure 22.19. Agricultural yields are expected to decrease under very high warming. </a:t>
            </a:r>
          </a:p>
        </p:txBody>
      </p:sp>
      <p:pic>
        <p:nvPicPr>
          <p:cNvPr id="4" name="Content Placeholder 3">
            <a:extLst>
              <a:ext uri="{FF2B5EF4-FFF2-40B4-BE49-F238E27FC236}">
                <a16:creationId xmlns:a16="http://schemas.microsoft.com/office/drawing/2014/main" id="{06141982-7928-99AC-9CEF-3CADE4C84CC8}"/>
              </a:ext>
            </a:extLst>
          </p:cNvPr>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800357" y="457200"/>
            <a:ext cx="4891323" cy="5741988"/>
          </a:xfrm>
          <a:prstGeom prst="rect">
            <a:avLst/>
          </a:prstGeom>
          <a:ln/>
        </p:spPr>
      </p:pic>
    </p:spTree>
    <p:extLst>
      <p:ext uri="{BB962C8B-B14F-4D97-AF65-F5344CB8AC3E}">
        <p14:creationId xmlns:p14="http://schemas.microsoft.com/office/powerpoint/2010/main" val="2702752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A72F27-29C6-20F6-A35E-AE9FB51DBB84}"/>
              </a:ext>
            </a:extLst>
          </p:cNvPr>
          <p:cNvSpPr>
            <a:spLocks noGrp="1"/>
          </p:cNvSpPr>
          <p:nvPr>
            <p:ph type="title"/>
          </p:nvPr>
        </p:nvSpPr>
        <p:spPr/>
        <p:txBody>
          <a:bodyPr/>
          <a:lstStyle/>
          <a:p>
            <a:r>
              <a:rPr lang="en-US" dirty="0"/>
              <a:t>Figure 22.20. Rivercane, a native bamboo, is culturally important to many Tribes in the Southeast. </a:t>
            </a:r>
          </a:p>
        </p:txBody>
      </p:sp>
      <p:pic>
        <p:nvPicPr>
          <p:cNvPr id="4" name="Content Placeholder 3">
            <a:extLst>
              <a:ext uri="{FF2B5EF4-FFF2-40B4-BE49-F238E27FC236}">
                <a16:creationId xmlns:a16="http://schemas.microsoft.com/office/drawing/2014/main" id="{62B0BC1D-22B0-81DF-8AC5-9F3FC879ECD6}"/>
              </a:ext>
            </a:extLst>
          </p:cNvPr>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19746" y="456901"/>
            <a:ext cx="8304508" cy="4425429"/>
          </a:xfrm>
          <a:prstGeom prst="rect">
            <a:avLst/>
          </a:prstGeom>
          <a:ln/>
        </p:spPr>
      </p:pic>
    </p:spTree>
    <p:extLst>
      <p:ext uri="{BB962C8B-B14F-4D97-AF65-F5344CB8AC3E}">
        <p14:creationId xmlns:p14="http://schemas.microsoft.com/office/powerpoint/2010/main" val="2444283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297459"/>
            <a:ext cx="7886700" cy="4900200"/>
          </a:xfrm>
        </p:spPr>
        <p:txBody>
          <a:bodyPr spcCol="457200">
            <a:normAutofit fontScale="55000" lnSpcReduction="20000"/>
          </a:bodyPr>
          <a:lstStyle/>
          <a:p>
            <a:pPr marL="12700">
              <a:lnSpc>
                <a:spcPct val="110000"/>
              </a:lnSpc>
              <a:spcAft>
                <a:spcPts val="300"/>
              </a:spcAft>
            </a:pPr>
            <a:r>
              <a:rPr lang="en-US" b="1" dirty="0">
                <a:solidFill>
                  <a:srgbClr val="209DBC"/>
                </a:solidFill>
              </a:rPr>
              <a:t>Federal Coordinating Lead Author</a:t>
            </a:r>
          </a:p>
          <a:p>
            <a:pPr marL="12700">
              <a:lnSpc>
                <a:spcPct val="110000"/>
              </a:lnSpc>
              <a:spcAft>
                <a:spcPts val="300"/>
              </a:spcAft>
            </a:pPr>
            <a:r>
              <a:rPr lang="en-US" b="1" dirty="0"/>
              <a:t>Steven G. McNulty</a:t>
            </a:r>
            <a:r>
              <a:rPr lang="en-US" dirty="0"/>
              <a:t>, USDA Forest Service</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Lead	</a:t>
            </a:r>
          </a:p>
          <a:p>
            <a:pPr marL="12700">
              <a:lnSpc>
                <a:spcPct val="110000"/>
              </a:lnSpc>
              <a:spcAft>
                <a:spcPts val="300"/>
              </a:spcAft>
            </a:pPr>
            <a:r>
              <a:rPr lang="en-US" b="1" dirty="0"/>
              <a:t>Jeremy S. Hoffman</a:t>
            </a:r>
            <a:r>
              <a:rPr lang="en-US" dirty="0"/>
              <a:t>, Groundwork USA</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Authors	</a:t>
            </a:r>
          </a:p>
          <a:p>
            <a:pPr marL="12700">
              <a:lnSpc>
                <a:spcPct val="110000"/>
              </a:lnSpc>
              <a:spcAft>
                <a:spcPts val="300"/>
              </a:spcAft>
            </a:pPr>
            <a:r>
              <a:rPr lang="en-US" b="1" dirty="0"/>
              <a:t>Claudia Brown</a:t>
            </a:r>
            <a:r>
              <a:rPr lang="en-US" dirty="0"/>
              <a:t>, Centers for Disease Control and Prevention</a:t>
            </a:r>
          </a:p>
          <a:p>
            <a:pPr marL="12700">
              <a:lnSpc>
                <a:spcPct val="110000"/>
              </a:lnSpc>
              <a:spcAft>
                <a:spcPts val="300"/>
              </a:spcAft>
            </a:pPr>
            <a:r>
              <a:rPr lang="en-US" b="1" dirty="0"/>
              <a:t>Kathie D. </a:t>
            </a:r>
            <a:r>
              <a:rPr lang="en-US" b="1" dirty="0" err="1"/>
              <a:t>Dello</a:t>
            </a:r>
            <a:r>
              <a:rPr lang="en-US" dirty="0"/>
              <a:t>, North Carolina State University, State Climate Office of North Carolina</a:t>
            </a:r>
          </a:p>
          <a:p>
            <a:pPr marL="12700">
              <a:lnSpc>
                <a:spcPct val="110000"/>
              </a:lnSpc>
              <a:spcAft>
                <a:spcPts val="300"/>
              </a:spcAft>
            </a:pPr>
            <a:r>
              <a:rPr lang="en-US" b="1" dirty="0"/>
              <a:t>Pamela N. Knox</a:t>
            </a:r>
            <a:r>
              <a:rPr lang="en-US" dirty="0"/>
              <a:t>, University of Georgia</a:t>
            </a:r>
          </a:p>
          <a:p>
            <a:pPr marL="12700">
              <a:lnSpc>
                <a:spcPct val="110000"/>
              </a:lnSpc>
              <a:spcAft>
                <a:spcPts val="300"/>
              </a:spcAft>
            </a:pPr>
            <a:r>
              <a:rPr lang="en-US" b="1" dirty="0" err="1"/>
              <a:t>Aranzazu</a:t>
            </a:r>
            <a:r>
              <a:rPr lang="en-US" b="1" dirty="0"/>
              <a:t> </a:t>
            </a:r>
            <a:r>
              <a:rPr lang="en-US" b="1" dirty="0" err="1"/>
              <a:t>Lascurain</a:t>
            </a:r>
            <a:r>
              <a:rPr lang="en-US" dirty="0"/>
              <a:t>, National Oceanic and Atmospheric Administration</a:t>
            </a:r>
          </a:p>
          <a:p>
            <a:pPr marL="12700">
              <a:lnSpc>
                <a:spcPct val="110000"/>
              </a:lnSpc>
              <a:spcAft>
                <a:spcPts val="300"/>
              </a:spcAft>
            </a:pPr>
            <a:r>
              <a:rPr lang="en-US" b="1" dirty="0"/>
              <a:t>Carl </a:t>
            </a:r>
            <a:r>
              <a:rPr lang="en-US" b="1" dirty="0" err="1"/>
              <a:t>Mickalonis</a:t>
            </a:r>
            <a:r>
              <a:rPr lang="en-US" dirty="0"/>
              <a:t>, Federal Emergency Management Agency</a:t>
            </a:r>
          </a:p>
          <a:p>
            <a:pPr marL="12700">
              <a:lnSpc>
                <a:spcPct val="110000"/>
              </a:lnSpc>
              <a:spcAft>
                <a:spcPts val="300"/>
              </a:spcAft>
            </a:pPr>
            <a:r>
              <a:rPr lang="en-US" b="1" dirty="0"/>
              <a:t>Gary T. </a:t>
            </a:r>
            <a:r>
              <a:rPr lang="en-US" b="1" dirty="0" err="1"/>
              <a:t>Mitchum</a:t>
            </a:r>
            <a:r>
              <a:rPr lang="en-US" dirty="0"/>
              <a:t>, University of South Florida, College of Marine Science</a:t>
            </a:r>
          </a:p>
          <a:p>
            <a:pPr marL="12700">
              <a:lnSpc>
                <a:spcPct val="110000"/>
              </a:lnSpc>
              <a:spcAft>
                <a:spcPts val="300"/>
              </a:spcAft>
            </a:pPr>
            <a:r>
              <a:rPr lang="en-US" b="1" dirty="0"/>
              <a:t>Louie Rivers III</a:t>
            </a:r>
            <a:r>
              <a:rPr lang="en-US" dirty="0"/>
              <a:t>, US Environmental Protection Agency</a:t>
            </a:r>
          </a:p>
          <a:p>
            <a:pPr marL="12700">
              <a:lnSpc>
                <a:spcPct val="110000"/>
              </a:lnSpc>
              <a:spcAft>
                <a:spcPts val="300"/>
              </a:spcAft>
            </a:pPr>
            <a:r>
              <a:rPr lang="en-US" b="1" dirty="0"/>
              <a:t>Marie Schaefer</a:t>
            </a:r>
            <a:r>
              <a:rPr lang="en-US" dirty="0"/>
              <a:t>, US Geological Survey, Southeast Climate Adaptation Science Center</a:t>
            </a:r>
          </a:p>
          <a:p>
            <a:pPr marL="12700">
              <a:lnSpc>
                <a:spcPct val="110000"/>
              </a:lnSpc>
              <a:spcAft>
                <a:spcPts val="300"/>
              </a:spcAft>
            </a:pPr>
            <a:r>
              <a:rPr lang="en-US" b="1" dirty="0"/>
              <a:t>Gavin P. Smith</a:t>
            </a:r>
            <a:r>
              <a:rPr lang="en-US" dirty="0"/>
              <a:t>, North Carolina State University</a:t>
            </a:r>
          </a:p>
          <a:p>
            <a:pPr marL="12700">
              <a:lnSpc>
                <a:spcPct val="110000"/>
              </a:lnSpc>
              <a:spcAft>
                <a:spcPts val="300"/>
              </a:spcAft>
            </a:pPr>
            <a:r>
              <a:rPr lang="en-US" b="1" dirty="0"/>
              <a:t>Janey Smith Camp</a:t>
            </a:r>
            <a:r>
              <a:rPr lang="en-US" dirty="0"/>
              <a:t>, Vanderbilt University</a:t>
            </a:r>
          </a:p>
          <a:p>
            <a:pPr marL="12700">
              <a:lnSpc>
                <a:spcPct val="110000"/>
              </a:lnSpc>
              <a:spcAft>
                <a:spcPts val="300"/>
              </a:spcAft>
            </a:pPr>
            <a:r>
              <a:rPr lang="en-US" b="1" dirty="0"/>
              <a:t>Kimberly M. Wood</a:t>
            </a:r>
            <a:r>
              <a:rPr lang="en-US" dirty="0"/>
              <a:t>, Mississippi State University</a:t>
            </a:r>
            <a:endParaRPr lang="en-US" dirty="0">
              <a:solidFill>
                <a:srgbClr val="209DBC"/>
              </a:solidFill>
            </a:endParaRP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Technical Contributors </a:t>
            </a:r>
          </a:p>
          <a:p>
            <a:pPr marL="12700">
              <a:lnSpc>
                <a:spcPct val="110000"/>
              </a:lnSpc>
              <a:spcAft>
                <a:spcPts val="300"/>
              </a:spcAft>
            </a:pPr>
            <a:r>
              <a:rPr lang="en-US" b="1" dirty="0"/>
              <a:t>William D. Bryan</a:t>
            </a:r>
            <a:r>
              <a:rPr lang="en-US" dirty="0"/>
              <a:t>, Southeast Energy Efficiency Alliance</a:t>
            </a:r>
          </a:p>
          <a:p>
            <a:pPr marL="12700">
              <a:lnSpc>
                <a:spcPct val="110000"/>
              </a:lnSpc>
              <a:spcAft>
                <a:spcPts val="300"/>
              </a:spcAft>
            </a:pPr>
            <a:r>
              <a:rPr lang="en-US" b="1" dirty="0"/>
              <a:t>Ryan E. Emanuel</a:t>
            </a:r>
            <a:r>
              <a:rPr lang="en-US" dirty="0"/>
              <a:t>, Duke University</a:t>
            </a:r>
          </a:p>
          <a:p>
            <a:pPr marL="12700">
              <a:lnSpc>
                <a:spcPct val="110000"/>
              </a:lnSpc>
              <a:spcAft>
                <a:spcPts val="300"/>
              </a:spcAft>
            </a:pPr>
            <a:r>
              <a:rPr lang="en-US" b="1" dirty="0"/>
              <a:t>Adam D. Griffith</a:t>
            </a:r>
            <a:r>
              <a:rPr lang="en-US" dirty="0"/>
              <a:t>, North Carolina State University</a:t>
            </a:r>
          </a:p>
          <a:p>
            <a:pPr marL="12700">
              <a:lnSpc>
                <a:spcPct val="110000"/>
              </a:lnSpc>
              <a:spcAft>
                <a:spcPts val="300"/>
              </a:spcAft>
            </a:pPr>
            <a:r>
              <a:rPr lang="en-US" b="1" dirty="0"/>
              <a:t>Dionne L. Hoskins-Brown</a:t>
            </a:r>
            <a:r>
              <a:rPr lang="en-US" dirty="0"/>
              <a:t>, NOAA Fisheries, Southeast Fisheries Science Center</a:t>
            </a:r>
          </a:p>
          <a:p>
            <a:pPr marL="12700">
              <a:lnSpc>
                <a:spcPct val="110000"/>
              </a:lnSpc>
              <a:spcAft>
                <a:spcPts val="300"/>
              </a:spcAft>
            </a:pPr>
            <a:r>
              <a:rPr lang="en-US" b="1" dirty="0"/>
              <a:t>Solomon Hsiang</a:t>
            </a:r>
            <a:r>
              <a:rPr lang="en-US" dirty="0"/>
              <a:t>, University of California, Berkeley</a:t>
            </a:r>
          </a:p>
          <a:p>
            <a:pPr marL="12700">
              <a:lnSpc>
                <a:spcPct val="110000"/>
              </a:lnSpc>
              <a:spcAft>
                <a:spcPts val="300"/>
              </a:spcAft>
            </a:pPr>
            <a:r>
              <a:rPr lang="en-US" b="1" dirty="0"/>
              <a:t>Evan </a:t>
            </a:r>
            <a:r>
              <a:rPr lang="en-US" b="1" dirty="0" err="1"/>
              <a:t>Mallen</a:t>
            </a:r>
            <a:r>
              <a:rPr lang="en-US" dirty="0"/>
              <a:t>, Georgia Institute of Technology, Urban Climate Lab</a:t>
            </a:r>
          </a:p>
          <a:p>
            <a:pPr marL="12700">
              <a:lnSpc>
                <a:spcPct val="110000"/>
              </a:lnSpc>
              <a:spcAft>
                <a:spcPts val="300"/>
              </a:spcAft>
            </a:pPr>
            <a:r>
              <a:rPr lang="en-US" b="1" dirty="0"/>
              <a:t>Megan McLaughlin</a:t>
            </a:r>
            <a:r>
              <a:rPr lang="en-US" dirty="0"/>
              <a:t>, Oak Ridge Institute for Science and Education</a:t>
            </a:r>
          </a:p>
          <a:p>
            <a:pPr marL="12700">
              <a:lnSpc>
                <a:spcPct val="110000"/>
              </a:lnSpc>
              <a:spcAft>
                <a:spcPts val="300"/>
              </a:spcAft>
            </a:pPr>
            <a:r>
              <a:rPr lang="en-US" b="1" dirty="0"/>
              <a:t>William Sweet</a:t>
            </a:r>
            <a:r>
              <a:rPr lang="en-US" dirty="0"/>
              <a:t>, NOAA National Ocean Service</a:t>
            </a:r>
          </a:p>
          <a:p>
            <a:pPr marL="12700">
              <a:lnSpc>
                <a:spcPct val="110000"/>
              </a:lnSpc>
              <a:spcAft>
                <a:spcPts val="300"/>
              </a:spcAft>
            </a:pPr>
            <a:r>
              <a:rPr lang="en-US" b="1" dirty="0"/>
              <a:t>Peter E. Thornton</a:t>
            </a:r>
            <a:r>
              <a:rPr lang="en-US" dirty="0"/>
              <a:t>, Oak Ridge National Laboratory</a:t>
            </a:r>
          </a:p>
          <a:p>
            <a:pPr marL="12700">
              <a:lnSpc>
                <a:spcPct val="110000"/>
              </a:lnSpc>
              <a:spcAft>
                <a:spcPts val="300"/>
              </a:spcAft>
            </a:pPr>
            <a:r>
              <a:rPr lang="en-US" b="1" dirty="0"/>
              <a:t>Aaron van </a:t>
            </a:r>
            <a:r>
              <a:rPr lang="en-US" b="1" dirty="0" err="1"/>
              <a:t>Donkelaar</a:t>
            </a:r>
            <a:r>
              <a:rPr lang="en-US" dirty="0"/>
              <a:t>, Washington University in St. Louis </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Review Editor</a:t>
            </a:r>
          </a:p>
          <a:p>
            <a:pPr marL="12700">
              <a:lnSpc>
                <a:spcPct val="110000"/>
              </a:lnSpc>
              <a:spcAft>
                <a:spcPts val="300"/>
              </a:spcAft>
            </a:pPr>
            <a:r>
              <a:rPr lang="en-US" b="1" dirty="0"/>
              <a:t>Tisha Joseph Holmes</a:t>
            </a:r>
            <a:r>
              <a:rPr lang="en-US" dirty="0"/>
              <a:t>, Florida State University</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USGCRP Coordinators</a:t>
            </a:r>
          </a:p>
          <a:p>
            <a:pPr marL="12700">
              <a:lnSpc>
                <a:spcPct val="110000"/>
              </a:lnSpc>
              <a:spcAft>
                <a:spcPts val="300"/>
              </a:spcAft>
            </a:pPr>
            <a:r>
              <a:rPr lang="en-US" b="1" dirty="0"/>
              <a:t>Allyza R. Lustig</a:t>
            </a:r>
            <a:r>
              <a:rPr lang="en-US" dirty="0"/>
              <a:t>, US Global Change Research Program / ICF</a:t>
            </a:r>
          </a:p>
          <a:p>
            <a:pPr marL="12700">
              <a:lnSpc>
                <a:spcPct val="110000"/>
              </a:lnSpc>
              <a:spcAft>
                <a:spcPts val="300"/>
              </a:spcAft>
            </a:pPr>
            <a:r>
              <a:rPr lang="en-US" b="1" dirty="0"/>
              <a:t>Joshua Hernandez</a:t>
            </a:r>
            <a:r>
              <a:rPr lang="en-US" dirty="0"/>
              <a:t>, US Global Change Research Program / ICF</a:t>
            </a:r>
            <a:endParaRPr lang="en-US" i="1" dirty="0"/>
          </a:p>
        </p:txBody>
      </p:sp>
    </p:spTree>
    <p:extLst>
      <p:ext uri="{BB962C8B-B14F-4D97-AF65-F5344CB8AC3E}">
        <p14:creationId xmlns:p14="http://schemas.microsoft.com/office/powerpoint/2010/main" val="3305269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7" y="1758738"/>
            <a:ext cx="5372053" cy="1552873"/>
          </a:xfrm>
        </p:spPr>
        <p:txBody>
          <a:bodyPr>
            <a:normAutofit fontScale="77500" lnSpcReduction="20000"/>
          </a:bodyPr>
          <a:lstStyle/>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rPr>
              <a:t>Hoffman, J.S., S.G. McNulty, C. Brown, K.D. </a:t>
            </a:r>
            <a:r>
              <a:rPr lang="en-US" sz="1800" dirty="0" err="1">
                <a:effectLst/>
                <a:latin typeface="Calibri" panose="020F0502020204030204" pitchFamily="34" charset="0"/>
                <a:ea typeface="Calibri" panose="020F0502020204030204" pitchFamily="34" charset="0"/>
              </a:rPr>
              <a:t>Dello</a:t>
            </a:r>
            <a:r>
              <a:rPr lang="en-US" sz="1800" dirty="0">
                <a:effectLst/>
                <a:latin typeface="Calibri" panose="020F0502020204030204" pitchFamily="34" charset="0"/>
                <a:ea typeface="Calibri" panose="020F0502020204030204" pitchFamily="34" charset="0"/>
              </a:rPr>
              <a:t>, P.N. Knox, A. </a:t>
            </a:r>
            <a:r>
              <a:rPr lang="en-US" sz="1800" dirty="0" err="1">
                <a:effectLst/>
                <a:latin typeface="Calibri" panose="020F0502020204030204" pitchFamily="34" charset="0"/>
                <a:ea typeface="Calibri" panose="020F0502020204030204" pitchFamily="34" charset="0"/>
              </a:rPr>
              <a:t>Lascurain</a:t>
            </a:r>
            <a:r>
              <a:rPr lang="en-US" sz="1800" dirty="0">
                <a:effectLst/>
                <a:latin typeface="Calibri" panose="020F0502020204030204" pitchFamily="34" charset="0"/>
                <a:ea typeface="Calibri" panose="020F0502020204030204" pitchFamily="34" charset="0"/>
              </a:rPr>
              <a:t>, C. </a:t>
            </a:r>
            <a:r>
              <a:rPr lang="en-US" sz="1800" dirty="0" err="1">
                <a:effectLst/>
                <a:latin typeface="Calibri" panose="020F0502020204030204" pitchFamily="34" charset="0"/>
                <a:ea typeface="Calibri" panose="020F0502020204030204" pitchFamily="34" charset="0"/>
              </a:rPr>
              <a:t>Mickalonis</a:t>
            </a:r>
            <a:r>
              <a:rPr lang="en-US" sz="1800" dirty="0">
                <a:effectLst/>
                <a:latin typeface="Calibri" panose="020F0502020204030204" pitchFamily="34" charset="0"/>
                <a:ea typeface="Calibri" panose="020F0502020204030204" pitchFamily="34" charset="0"/>
              </a:rPr>
              <a:t>, G.T. </a:t>
            </a:r>
            <a:r>
              <a:rPr lang="en-US" sz="1800" dirty="0" err="1">
                <a:effectLst/>
                <a:latin typeface="Calibri" panose="020F0502020204030204" pitchFamily="34" charset="0"/>
                <a:ea typeface="Calibri" panose="020F0502020204030204" pitchFamily="34" charset="0"/>
              </a:rPr>
              <a:t>Mitchum</a:t>
            </a:r>
            <a:r>
              <a:rPr lang="en-US" sz="1800" dirty="0">
                <a:effectLst/>
                <a:latin typeface="Calibri" panose="020F0502020204030204" pitchFamily="34" charset="0"/>
                <a:ea typeface="Calibri" panose="020F0502020204030204" pitchFamily="34" charset="0"/>
              </a:rPr>
              <a:t>, L. Rivers III, M. Schaefer, G.P. Smith, J.S. Camp, and K.M. Wood, 2023: Ch. 22. Southeast. In: </a:t>
            </a:r>
            <a:r>
              <a:rPr lang="en-US" sz="1800" i="1" dirty="0">
                <a:effectLst/>
                <a:latin typeface="Calibri" panose="020F0502020204030204" pitchFamily="34" charset="0"/>
                <a:ea typeface="Calibri" panose="020F0502020204030204" pitchFamily="34" charset="0"/>
              </a:rPr>
              <a:t>Fifth National Climate Assessment</a:t>
            </a:r>
            <a:r>
              <a:rPr lang="en-US" sz="1800" dirty="0">
                <a:effectLst/>
                <a:latin typeface="Calibri" panose="020F0502020204030204" pitchFamily="34" charset="0"/>
                <a:ea typeface="Calibri" panose="020F0502020204030204" pitchFamily="34" charset="0"/>
              </a:rPr>
              <a:t>. Crimmins, A.R., C.W. Avery, D.R. Easterling, K.E. Kunkel, B.C. Stewart, and T.K. </a:t>
            </a:r>
            <a:r>
              <a:rPr lang="en-US" sz="1800" dirty="0" err="1">
                <a:effectLst/>
                <a:latin typeface="Calibri" panose="020F0502020204030204" pitchFamily="34" charset="0"/>
                <a:ea typeface="Calibri" panose="020F0502020204030204" pitchFamily="34" charset="0"/>
              </a:rPr>
              <a:t>Maycock</a:t>
            </a:r>
            <a:r>
              <a:rPr lang="en-US" sz="1800" dirty="0">
                <a:effectLst/>
                <a:latin typeface="Calibri" panose="020F0502020204030204" pitchFamily="34" charset="0"/>
                <a:ea typeface="Calibri" panose="020F0502020204030204" pitchFamily="34" charset="0"/>
              </a:rPr>
              <a:t>, Eds. U.S. Global Change Research Program, Washington, DC, USA. </a:t>
            </a:r>
            <a:r>
              <a:rPr lang="en-US"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https://doi.org/10.7930/NCA5.2023.CH22</a:t>
            </a:r>
            <a:endParaRPr lang="en-US" sz="1800" dirty="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lstStyle/>
          <a:p>
            <a:r>
              <a:rPr lang="en-US" dirty="0"/>
              <a:t>https://nca2023.globalchange.gov/chapter/22</a:t>
            </a:r>
          </a:p>
        </p:txBody>
      </p:sp>
    </p:spTree>
    <p:extLst>
      <p:ext uri="{BB962C8B-B14F-4D97-AF65-F5344CB8AC3E}">
        <p14:creationId xmlns:p14="http://schemas.microsoft.com/office/powerpoint/2010/main" val="40138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a:bodyPr>
          <a:lstStyle/>
          <a:p>
            <a:r>
              <a:rPr lang="en-US" dirty="0"/>
              <a:t>Regional Growth Increases Climate Risks</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fontScale="92500"/>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Southeast’s population has grown and is expected to continue growing, mostly in metropolitan areas and along its coastline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putting more communities and their assets into harm’s way from increasing risks related to climate and land-use changes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Conversely, many rural places are facing declining populations with a growing percentage of older residents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making these areas particularly vulnerable to the impacts of a changing climate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the same time, decision-makers </a:t>
            </a:r>
            <a:r>
              <a:rPr lang="en-US" sz="18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frequently use outdated and/or limited information on</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dirty="0">
                <a:solidFill>
                  <a:srgbClr val="00000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climate-related risks to inform adaptation plans, which as a result fail to account for worsening future conditions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These climate adaptation efforts also tend to be concentrated in wealthier communities, leaving under-resourced and more rural populations, communities of color, and Tribal Nations at growing and disproportionate risk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92500" lnSpcReduction="20000"/>
          </a:bodyPr>
          <a:lstStyle/>
          <a:p>
            <a:r>
              <a:rPr lang="en-US" dirty="0"/>
              <a:t>Climate Change Worsens Human Health and Widens Health Inequities</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Human health and climate stressors are intimately linked in the Southeast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Community characteristics such as racial and ethnic population, chronic disease prevalence, age, and socioeconomic status can influence how climate change exacerbates, ameliorates, or introduces new health issues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Climate change is already impacting health in the region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There are effective strategies to address the health impacts of climate change in the Southeast that have multiple benefits across social and environmental contexts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77500" lnSpcReduction="20000"/>
          </a:bodyPr>
          <a:lstStyle/>
          <a:p>
            <a:r>
              <a:rPr lang="en-US" dirty="0"/>
              <a:t>Climate Change Disproportionately Damages Southeastern Jobs, Households, and Economic Security</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Over the last few decades, economic growth in the Southeast has been concentrated in and around urban centers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that depend on climate-sensitive infrastructure and regional connections to thrive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Simultaneously, rural and place-based economies that rely on the region’s ecosystems are particularly at risk from current and future climate changes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Global warming is expected to worsen climate-related impacts on economic systems, labor, and regional supply chains in the Southeast, with disproportionate effects on frontline communities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 coordinated approach that recognizes present-day inequities and the interdependencies between rural and urban communities will be necessary to secure the region’s economic vitality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lnSpcReduction="20000"/>
          </a:bodyPr>
          <a:lstStyle/>
          <a:p>
            <a:r>
              <a:rPr lang="en-US" dirty="0"/>
              <a:t>Agriculture Faces Growing Threats, but Innovations Offer Help</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Changes in temperature, drought, extreme rainfall, and sea levels are already threatening the Southeast’s agriculture and other food-related systems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Moreover, these climate-related hazards are expected to worsen with every increment of global warming, disproportionately harm farmers and small-scale operations, and increase the competition between urban and rural communities for valuable resources such as water and land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However, innovative agricultural techniques such as precision farming show promise for adapting to future climate changes in the region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4</a:t>
            </a:r>
          </a:p>
        </p:txBody>
      </p:sp>
    </p:spTree>
    <p:extLst>
      <p:ext uri="{BB962C8B-B14F-4D97-AF65-F5344CB8AC3E}">
        <p14:creationId xmlns:p14="http://schemas.microsoft.com/office/powerpoint/2010/main" val="263611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B3245-0D9B-B82B-0C34-4BB8A9F31864}"/>
              </a:ext>
            </a:extLst>
          </p:cNvPr>
          <p:cNvSpPr>
            <a:spLocks noGrp="1"/>
          </p:cNvSpPr>
          <p:nvPr>
            <p:ph type="title"/>
          </p:nvPr>
        </p:nvSpPr>
        <p:spPr/>
        <p:txBody>
          <a:bodyPr>
            <a:normAutofit fontScale="90000"/>
          </a:bodyPr>
          <a:lstStyle/>
          <a:p>
            <a:r>
              <a:rPr lang="en-US" dirty="0"/>
              <a:t>Figure 22.1. Population change in the Southeast exposes more people to climate threats along the coast and in cities while leaving rural areas with limited capacity. </a:t>
            </a:r>
          </a:p>
        </p:txBody>
      </p:sp>
      <p:pic>
        <p:nvPicPr>
          <p:cNvPr id="4" name="Content Placeholder 3">
            <a:extLst>
              <a:ext uri="{FF2B5EF4-FFF2-40B4-BE49-F238E27FC236}">
                <a16:creationId xmlns:a16="http://schemas.microsoft.com/office/drawing/2014/main" id="{287A2725-E769-B408-5706-742A3B020FBD}"/>
              </a:ext>
            </a:extLst>
          </p:cNvPr>
          <p:cNvPicPr>
            <a:picLocks noGrp="1"/>
          </p:cNvPicPr>
          <p:nvPr>
            <p:ph sz="quarter" idx="10"/>
          </p:nvPr>
        </p:nvPicPr>
        <p:blipFill>
          <a:blip r:embed="rId3"/>
          <a:srcRect/>
          <a:stretch/>
        </p:blipFill>
        <p:spPr>
          <a:xfrm>
            <a:off x="1270000" y="192683"/>
            <a:ext cx="6604000" cy="4849812"/>
          </a:xfrm>
          <a:prstGeom prst="rect">
            <a:avLst/>
          </a:prstGeom>
          <a:ln/>
        </p:spPr>
      </p:pic>
    </p:spTree>
    <p:extLst>
      <p:ext uri="{BB962C8B-B14F-4D97-AF65-F5344CB8AC3E}">
        <p14:creationId xmlns:p14="http://schemas.microsoft.com/office/powerpoint/2010/main" val="1985981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46C66-29F2-85D7-84C7-87FD044E3D05}"/>
              </a:ext>
            </a:extLst>
          </p:cNvPr>
          <p:cNvSpPr>
            <a:spLocks noGrp="1"/>
          </p:cNvSpPr>
          <p:nvPr>
            <p:ph type="title"/>
          </p:nvPr>
        </p:nvSpPr>
        <p:spPr/>
        <p:txBody>
          <a:bodyPr/>
          <a:lstStyle/>
          <a:p>
            <a:r>
              <a:rPr lang="en-US" dirty="0"/>
              <a:t>Figure 22.2. Land cover change and sprawling development threaten unprotected biodiversity hotspots in the Southeast. </a:t>
            </a:r>
          </a:p>
        </p:txBody>
      </p:sp>
      <p:pic>
        <p:nvPicPr>
          <p:cNvPr id="4" name="Content Placeholder 3">
            <a:extLst>
              <a:ext uri="{FF2B5EF4-FFF2-40B4-BE49-F238E27FC236}">
                <a16:creationId xmlns:a16="http://schemas.microsoft.com/office/drawing/2014/main" id="{EF3B65BA-D817-326C-F1E8-898E0595C614}"/>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1125285" y="389866"/>
            <a:ext cx="6893430" cy="4831556"/>
          </a:xfrm>
          <a:prstGeom prst="rect">
            <a:avLst/>
          </a:prstGeom>
        </p:spPr>
      </p:pic>
    </p:spTree>
    <p:extLst>
      <p:ext uri="{BB962C8B-B14F-4D97-AF65-F5344CB8AC3E}">
        <p14:creationId xmlns:p14="http://schemas.microsoft.com/office/powerpoint/2010/main" val="2455536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B7A96-61B5-F9C6-7293-D9080CFF5074}"/>
              </a:ext>
            </a:extLst>
          </p:cNvPr>
          <p:cNvSpPr>
            <a:spLocks noGrp="1"/>
          </p:cNvSpPr>
          <p:nvPr>
            <p:ph type="title"/>
          </p:nvPr>
        </p:nvSpPr>
        <p:spPr/>
        <p:txBody>
          <a:bodyPr>
            <a:normAutofit fontScale="90000"/>
          </a:bodyPr>
          <a:lstStyle/>
          <a:p>
            <a:r>
              <a:rPr lang="en-US" dirty="0"/>
              <a:t>Figure 22.3. The Southeast frequently experiences costly weather-related disasters, which are worsened by climate change. </a:t>
            </a:r>
          </a:p>
        </p:txBody>
      </p:sp>
      <p:pic>
        <p:nvPicPr>
          <p:cNvPr id="4" name="Content Placeholder 3">
            <a:extLst>
              <a:ext uri="{FF2B5EF4-FFF2-40B4-BE49-F238E27FC236}">
                <a16:creationId xmlns:a16="http://schemas.microsoft.com/office/drawing/2014/main" id="{FB4A31E1-7CB6-3DAC-3164-687CCA409CED}"/>
              </a:ext>
            </a:extLst>
          </p:cNvPr>
          <p:cNvPicPr>
            <a:picLocks noGrp="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1143000" y="464344"/>
            <a:ext cx="6858000" cy="4572000"/>
          </a:xfrm>
          <a:prstGeom prst="rect">
            <a:avLst/>
          </a:prstGeom>
          <a:ln/>
        </p:spPr>
      </p:pic>
    </p:spTree>
    <p:extLst>
      <p:ext uri="{BB962C8B-B14F-4D97-AF65-F5344CB8AC3E}">
        <p14:creationId xmlns:p14="http://schemas.microsoft.com/office/powerpoint/2010/main" val="6814354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8164</TotalTime>
  <Words>3911</Words>
  <Application>Microsoft Macintosh PowerPoint</Application>
  <PresentationFormat>On-screen Show (4:3)</PresentationFormat>
  <Paragraphs>119</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Roboto</vt:lpstr>
      <vt:lpstr>Slack-Lato</vt:lpstr>
      <vt:lpstr>Office Theme</vt:lpstr>
      <vt:lpstr>PowerPoint Presentation</vt:lpstr>
      <vt:lpstr>PowerPoint Presentation</vt:lpstr>
      <vt:lpstr>PowerPoint Presentation</vt:lpstr>
      <vt:lpstr>PowerPoint Presentation</vt:lpstr>
      <vt:lpstr>PowerPoint Presentation</vt:lpstr>
      <vt:lpstr>PowerPoint Presentation</vt:lpstr>
      <vt:lpstr>Figure 22.1. Population change in the Southeast exposes more people to climate threats along the coast and in cities while leaving rural areas with limited capacity. </vt:lpstr>
      <vt:lpstr>Figure 22.2. Land cover change and sprawling development threaten unprotected biodiversity hotspots in the Southeast. </vt:lpstr>
      <vt:lpstr>Figure 22.3. The Southeast frequently experiences costly weather-related disasters, which are worsened by climate change. </vt:lpstr>
      <vt:lpstr>Figure 22.4. Vulnerable homes in the Southeast will face increasing climate threats in the future. </vt:lpstr>
      <vt:lpstr>Figure 22.5. Major flood events in Jacksonville, Florida, could become about 5 times more likely by 2050 under an Intermediate-High sea level rise scenario.</vt:lpstr>
      <vt:lpstr>Figure 22.6. Climate-resilient community design can ensure the long-term vitality of cities.</vt:lpstr>
      <vt:lpstr>Figure 22.7. Southeast communities are adapting to climate threats in a number of ways.</vt:lpstr>
      <vt:lpstr>Figure 22.8. Present-day health inequities in the Southeast exacerbate climate-related risks. </vt:lpstr>
      <vt:lpstr>Figure 22.9. Projected increases in heat extremes disproportionately affect communities of color and other energy-burdened groups. </vt:lpstr>
      <vt:lpstr>Figure 22.10. Warm-season blackouts add to heat-related risks for residents in Southeast. </vt:lpstr>
      <vt:lpstr>Figure 22.11. Rising levels of air pollution from a warming climate pose profound threats to human health. </vt:lpstr>
      <vt:lpstr>Figure 22.12. Counties where low-income households overlap with limited community capacity (shown in light gray) highlight rural climate risk challenges. </vt:lpstr>
      <vt:lpstr>Figure 22.13. The Southeast region faces substantial economic risks from climate change impacts. </vt:lpstr>
      <vt:lpstr>Figure 22.14. The Southeast is impacted by a wide variety of extreme weather events. </vt:lpstr>
      <vt:lpstr>Figure 22.15. Proactive adaptation to climate change could save millions of dollars in future transportation infrastructure costs. </vt:lpstr>
      <vt:lpstr>Figure 22.16. An unplanned closure of the Calcasieu Navigation Lock would have impacts that extend well beyond the Southeast. </vt:lpstr>
      <vt:lpstr>Figure 22.17. Proactively investing in strengthening our electrical infrastructure offsets significant future costs due to climate change damage. </vt:lpstr>
      <vt:lpstr>Figure 22.18. The Southeast’s Black farmers face disproportionate weather and climate risks. </vt:lpstr>
      <vt:lpstr>Figure 22.19. Agricultural yields are expected to decrease under very high warming. </vt:lpstr>
      <vt:lpstr>Figure 22.20. Rivercane, a native bamboo, is culturally important to many Tribes in the Southeast.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Ciara Lemery</cp:lastModifiedBy>
  <cp:revision>110</cp:revision>
  <dcterms:created xsi:type="dcterms:W3CDTF">2018-11-06T19:06:29Z</dcterms:created>
  <dcterms:modified xsi:type="dcterms:W3CDTF">2024-02-13T18:43:46Z</dcterms:modified>
</cp:coreProperties>
</file>