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showSpecialPlsOnTitleSld="0">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Lst>
  <p:sldSz cy="68580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38" roundtripDataSignature="AMtx7miSKK+BcMpCGddEjEeLw16ZEh7Wk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16" Type="http://schemas.openxmlformats.org/officeDocument/2006/relationships/slide" Target="slides/slide11.xml"/><Relationship Id="rId38" Type="http://customschemas.google.com/relationships/presentationmetadata" Target="meta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reativecommons.org/licenses/by-nc/4.0/legalcode"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arcg.is/0yGjKm" TargetMode="Externa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 name="Google Shape;93;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 name="Google Shape;94;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p1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6" name="Google Shape;156;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rPr lang="en-US" sz="1800">
                <a:solidFill>
                  <a:srgbClr val="000000"/>
                </a:solidFill>
                <a:latin typeface="Calibri"/>
                <a:ea typeface="Calibri"/>
                <a:cs typeface="Calibri"/>
                <a:sym typeface="Calibri"/>
              </a:rPr>
              <a:t>CAPTION: Several areas in Houston (yellow outlines) that were most affected by Hurricane Harvey, the February 2021 cold outbreak (unofficially named “Uri”), and COVID-19 unemployment coincided with census blocks with high scores on the Social Vulnerability Index (SVI) from the CDC (darker gray shading). (The SVI measures 16 social factors that describe socioeconomic status, household characteristics, racial and ethnic status, housing type, and transportation access.) For the weather events, zip codes were ranked by number of valid registrants to FEMA’s Individual and Households Program for financial assistance; for COVID-19, zip codes were ranked by percentage of population claiming unemployment insurance due to COVID-19, according to Texas Workforce Commission data from May 2020 to June 2021. The zip codes in the top 25% by those metrics are outlined in yellow. Adapted from Map 5 of Rice University’s Kinder Institute for Urban Research 2022.(Rice University Kinder Institute for Urban Research 2022)</a:t>
            </a:r>
            <a:endParaRPr/>
          </a:p>
          <a:p>
            <a:pPr indent="0" lvl="0" marL="0" rtl="0" algn="l">
              <a:spcBef>
                <a:spcPts val="0"/>
              </a:spcBef>
              <a:spcAft>
                <a:spcPts val="0"/>
              </a:spcAft>
              <a:buNone/>
            </a:pPr>
            <a:r>
              <a:t/>
            </a:r>
            <a:endParaRPr/>
          </a:p>
        </p:txBody>
      </p:sp>
      <p:sp>
        <p:nvSpPr>
          <p:cNvPr id="157" name="Google Shape;157;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1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3" name="Google Shape;163;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rPr lang="en-US" sz="1800">
                <a:solidFill>
                  <a:srgbClr val="000000"/>
                </a:solidFill>
                <a:latin typeface="Calibri"/>
                <a:ea typeface="Calibri"/>
                <a:cs typeface="Calibri"/>
                <a:sym typeface="Calibri"/>
              </a:rPr>
              <a:t>CAPTION: The increasing frequency or severity of drought has negative impacts on lands and waters across the Southern Great Plains, including reduced crop and livestock production, shortages of drinking water, increased stress on ecosystems, and deterioration of air and drinking water quality. The example adaptation and mitigation actions can increase resilience and reduce negative impacts. Figure credit: See figure metadata for contributors.</a:t>
            </a:r>
            <a:endParaRPr/>
          </a:p>
          <a:p>
            <a:pPr indent="0" lvl="0" marL="0" rtl="0" algn="l">
              <a:spcBef>
                <a:spcPts val="0"/>
              </a:spcBef>
              <a:spcAft>
                <a:spcPts val="0"/>
              </a:spcAft>
              <a:buNone/>
            </a:pPr>
            <a:r>
              <a:t/>
            </a:r>
            <a:endParaRPr/>
          </a:p>
        </p:txBody>
      </p:sp>
      <p:sp>
        <p:nvSpPr>
          <p:cNvPr id="164" name="Google Shape;164;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p1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0" name="Google Shape;170;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rPr lang="en-US" sz="1800">
                <a:solidFill>
                  <a:srgbClr val="000000"/>
                </a:solidFill>
                <a:latin typeface="Calibri"/>
                <a:ea typeface="Calibri"/>
                <a:cs typeface="Calibri"/>
                <a:sym typeface="Calibri"/>
              </a:rPr>
              <a:t>CAPTION: </a:t>
            </a:r>
            <a:r>
              <a:rPr lang="en-US" sz="1800"/>
              <a:t>The maps show satellite-estimated methane mixing ratio (in parts per billion by volume [ppbv]) across (</a:t>
            </a:r>
            <a:r>
              <a:rPr b="1" lang="en-US" sz="1800"/>
              <a:t>a</a:t>
            </a:r>
            <a:r>
              <a:rPr lang="en-US" sz="1800"/>
              <a:t>) the contiguous United States and (</a:t>
            </a:r>
            <a:r>
              <a:rPr b="1" lang="en-US" sz="1800"/>
              <a:t>b</a:t>
            </a:r>
            <a:r>
              <a:rPr lang="en-US" sz="1800"/>
              <a:t>) the Permian Basin (black box and inset map), averaged from May 2018 to March 2019. Mixing ratio is a measure of the concentration of a gas such as methane in the air. Darker shading represents higher methane mixing ratios; missing data are shaded white. Accounting for atmospheric transport, the spatial pattern of methane mixing ratio across the basin is closely associated with gross (before processing) natural gas production and, to a lesser extent, with oil production. (The original published source did not include data for Alaska, Hawaiʻi and the US-Affiliated Pacific Islands, and the US Caribbean.) Natural gas operations in the Permian Basin leak a large volume of methane, contributing to atmospheric warming. Adapted from Zhang et al. 2020 [</a:t>
            </a:r>
            <a:r>
              <a:rPr lang="en-US" sz="1800" u="sng">
                <a:solidFill>
                  <a:srgbClr val="0563C1"/>
                </a:solidFill>
                <a:hlinkClick r:id="rId2">
                  <a:extLst>
                    <a:ext uri="{A12FA001-AC4F-418D-AE19-62706E023703}">
                      <ahyp:hlinkClr val="tx"/>
                    </a:ext>
                  </a:extLst>
                </a:hlinkClick>
              </a:rPr>
              <a:t>CC BY-NC 4.0</a:t>
            </a:r>
            <a:r>
              <a:rPr lang="en-US" sz="1800"/>
              <a:t>].</a:t>
            </a:r>
            <a:endParaRPr sz="1800"/>
          </a:p>
          <a:p>
            <a:pPr indent="0" lvl="0" marL="0" marR="0" rtl="0" algn="l">
              <a:lnSpc>
                <a:spcPct val="100000"/>
              </a:lnSpc>
              <a:spcBef>
                <a:spcPts val="0"/>
              </a:spcBef>
              <a:spcAft>
                <a:spcPts val="0"/>
              </a:spcAft>
              <a:buClr>
                <a:srgbClr val="000000"/>
              </a:buClr>
              <a:buSzPts val="1800"/>
              <a:buFont typeface="Calibri"/>
              <a:buNone/>
            </a:pPr>
            <a:r>
              <a:t/>
            </a:r>
            <a:endParaRPr sz="1800">
              <a:solidFill>
                <a:srgbClr val="000000"/>
              </a:solidFill>
            </a:endParaRPr>
          </a:p>
        </p:txBody>
      </p:sp>
      <p:sp>
        <p:nvSpPr>
          <p:cNvPr id="171" name="Google Shape;171;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1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7" name="Google Shape;177;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rPr lang="en-US" sz="1800">
                <a:solidFill>
                  <a:srgbClr val="000000"/>
                </a:solidFill>
                <a:latin typeface="Calibri"/>
                <a:ea typeface="Calibri"/>
                <a:cs typeface="Calibri"/>
                <a:sym typeface="Calibri"/>
              </a:rPr>
              <a:t>CAPTION: US producers in the 50 states generated 435 million megawatt-hours of electricity from wind power in 2022. Together, Texas, Oklahoma, and Kansas contributed 159 million megawatt-hours, or 42% of total US production. Data were not available for the US-Affiliated Pacific Islands or the US Caribbean. Figure credit: See figure metadata for contributors. </a:t>
            </a:r>
            <a:endParaRPr/>
          </a:p>
        </p:txBody>
      </p:sp>
      <p:sp>
        <p:nvSpPr>
          <p:cNvPr id="178" name="Google Shape;178;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p1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4" name="Google Shape;184;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rPr lang="en-US" sz="1800">
                <a:solidFill>
                  <a:srgbClr val="000000"/>
                </a:solidFill>
                <a:latin typeface="Calibri"/>
                <a:ea typeface="Calibri"/>
                <a:cs typeface="Calibri"/>
                <a:sym typeface="Calibri"/>
              </a:rPr>
              <a:t>CAPTION: The map shows the maximum outage or power reduction (in megawatts, MW) by location and fuel type for electricity generation facilities serving ERCOT during February 10–24, 2021, amid the cold outbreak across portions of the south-central US. Circles are colored by fuel type; larger circles represent larger values of maximum outage or power reduction. One generation facility is in Oklahoma. Shaded counties denote the ERCOT service area. In Texas alone, loss of generation capacity caused more than 4.5 million customers to be without power at some time during the cold outbreak.(FERC 2021) Figure credit: See figure metadata for contributors.</a:t>
            </a:r>
            <a:endParaRPr/>
          </a:p>
          <a:p>
            <a:pPr indent="0" lvl="0" marL="0" rtl="0" algn="l">
              <a:spcBef>
                <a:spcPts val="0"/>
              </a:spcBef>
              <a:spcAft>
                <a:spcPts val="0"/>
              </a:spcAft>
              <a:buNone/>
            </a:pPr>
            <a:r>
              <a:t/>
            </a:r>
            <a:endParaRPr/>
          </a:p>
        </p:txBody>
      </p:sp>
      <p:sp>
        <p:nvSpPr>
          <p:cNvPr id="185" name="Google Shape;185;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1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1" name="Google Shape;191;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rPr lang="en-US" sz="1800">
                <a:solidFill>
                  <a:srgbClr val="000000"/>
                </a:solidFill>
                <a:latin typeface="Calibri"/>
                <a:ea typeface="Calibri"/>
                <a:cs typeface="Calibri"/>
                <a:sym typeface="Calibri"/>
              </a:rPr>
              <a:t>CAPTION: This graph shows the percentage of the Texas population that experienced power outages during the February 2021 cold outbreak based on income level (poorest, medium income, and wealthiest) and race/ethnicity (lowest, medium, and highest percentage of non-White people in the population) by census block group. Non-White people are those individuals whose race was listed as other than White alone or who list their ethnicity as Hispanic or Latino. Regardless of wealth status, data indicate that areas with the highest populations of non-White people were the most likely to be impacted by power outages due to long-standing marginalization. Adapted with permission from Carvallo et al. 2021.(Carvallo et al. 2021) </a:t>
            </a:r>
            <a:endParaRPr/>
          </a:p>
        </p:txBody>
      </p:sp>
      <p:sp>
        <p:nvSpPr>
          <p:cNvPr id="192" name="Google Shape;192;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p1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8" name="Google Shape;198;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rPr lang="en-US" sz="1800">
                <a:solidFill>
                  <a:srgbClr val="000000"/>
                </a:solidFill>
                <a:latin typeface="Calibri"/>
                <a:ea typeface="Calibri"/>
                <a:cs typeface="Calibri"/>
                <a:sym typeface="Calibri"/>
              </a:rPr>
              <a:t>CAPTION: Freezing temperatures after plants begin growth in spring (late false spring) can damage crops and nursery plants. Risk of a late false spring is projected to increase in northern parts of the Southern Great Plains by the end of the century (2071–2100) as compared to the 1991–2020 average. The risk of late false springs increases by up to 20% across most of Kansas, Oklahoma, and northern Texas under an intermediate scenario (SSP2-4.5; panel </a:t>
            </a:r>
            <a:r>
              <a:rPr b="1" lang="en-US" sz="1800">
                <a:solidFill>
                  <a:srgbClr val="000000"/>
                </a:solidFill>
                <a:latin typeface="Calibri"/>
                <a:ea typeface="Calibri"/>
                <a:cs typeface="Calibri"/>
                <a:sym typeface="Calibri"/>
              </a:rPr>
              <a:t>a</a:t>
            </a:r>
            <a:r>
              <a:rPr lang="en-US" sz="1800">
                <a:solidFill>
                  <a:srgbClr val="000000"/>
                </a:solidFill>
                <a:latin typeface="Calibri"/>
                <a:ea typeface="Calibri"/>
                <a:cs typeface="Calibri"/>
                <a:sym typeface="Calibri"/>
              </a:rPr>
              <a:t>) and across most of Kansas, the Texas Panhandle, and parts of Oklahoma under a very high scenario (SSP5-8.5; panel </a:t>
            </a:r>
            <a:r>
              <a:rPr b="1" lang="en-US" sz="1800">
                <a:solidFill>
                  <a:srgbClr val="000000"/>
                </a:solidFill>
                <a:latin typeface="Calibri"/>
                <a:ea typeface="Calibri"/>
                <a:cs typeface="Calibri"/>
                <a:sym typeface="Calibri"/>
              </a:rPr>
              <a:t>b</a:t>
            </a:r>
            <a:r>
              <a:rPr lang="en-US" sz="1800">
                <a:solidFill>
                  <a:srgbClr val="000000"/>
                </a:solidFill>
                <a:latin typeface="Calibri"/>
                <a:ea typeface="Calibri"/>
                <a:cs typeface="Calibri"/>
                <a:sym typeface="Calibri"/>
              </a:rPr>
              <a:t>). Risk decreases for the remainder of the region, especially in southern and far western Texas under a very high scenario. Figure credit: See figure metadata for contributors. </a:t>
            </a:r>
            <a:endParaRPr/>
          </a:p>
          <a:p>
            <a:pPr indent="0" lvl="0" marL="0" rtl="0" algn="l">
              <a:spcBef>
                <a:spcPts val="0"/>
              </a:spcBef>
              <a:spcAft>
                <a:spcPts val="0"/>
              </a:spcAft>
              <a:buNone/>
            </a:pPr>
            <a:r>
              <a:t/>
            </a:r>
            <a:endParaRPr/>
          </a:p>
        </p:txBody>
      </p:sp>
      <p:sp>
        <p:nvSpPr>
          <p:cNvPr id="199" name="Google Shape;199;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1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5" name="Google Shape;205;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rPr lang="en-US" sz="1800">
                <a:solidFill>
                  <a:srgbClr val="000000"/>
                </a:solidFill>
                <a:latin typeface="Calibri"/>
                <a:ea typeface="Calibri"/>
                <a:cs typeface="Calibri"/>
                <a:sym typeface="Calibri"/>
              </a:rPr>
              <a:t>CAPTION: In the future, drier conditions threaten agriculture and water supplies in parts of the Southern Great Plains (brown), while more precipitation is projected near the northern and eastern boundaries of the region (green). Under an intermediate scenario (SSP2-4.5), total annual precipitation is projected to decrease by 4% or more (as compared to the 1991–2020 average) in southern Texas by midcentury (</a:t>
            </a:r>
            <a:r>
              <a:rPr b="1" lang="en-US" sz="1800">
                <a:solidFill>
                  <a:srgbClr val="000000"/>
                </a:solidFill>
                <a:latin typeface="Calibri"/>
                <a:ea typeface="Calibri"/>
                <a:cs typeface="Calibri"/>
                <a:sym typeface="Calibri"/>
              </a:rPr>
              <a:t>a</a:t>
            </a:r>
            <a:r>
              <a:rPr lang="en-US" sz="1800">
                <a:solidFill>
                  <a:srgbClr val="000000"/>
                </a:solidFill>
                <a:latin typeface="Calibri"/>
                <a:ea typeface="Calibri"/>
                <a:cs typeface="Calibri"/>
                <a:sym typeface="Calibri"/>
              </a:rPr>
              <a:t>), with smaller differences expected by century’s end (</a:t>
            </a:r>
            <a:r>
              <a:rPr b="1" lang="en-US" sz="1800">
                <a:solidFill>
                  <a:srgbClr val="000000"/>
                </a:solidFill>
                <a:latin typeface="Calibri"/>
                <a:ea typeface="Calibri"/>
                <a:cs typeface="Calibri"/>
                <a:sym typeface="Calibri"/>
              </a:rPr>
              <a:t>b</a:t>
            </a:r>
            <a:r>
              <a:rPr lang="en-US" sz="1800">
                <a:solidFill>
                  <a:srgbClr val="000000"/>
                </a:solidFill>
                <a:latin typeface="Calibri"/>
                <a:ea typeface="Calibri"/>
                <a:cs typeface="Calibri"/>
                <a:sym typeface="Calibri"/>
              </a:rPr>
              <a:t>). Under a very high scenario (SSP5-8.5), annual precipitation is projected to decline slightly in western portions of the region by midcentury (</a:t>
            </a:r>
            <a:r>
              <a:rPr b="1" lang="en-US" sz="1800">
                <a:solidFill>
                  <a:srgbClr val="000000"/>
                </a:solidFill>
                <a:latin typeface="Calibri"/>
                <a:ea typeface="Calibri"/>
                <a:cs typeface="Calibri"/>
                <a:sym typeface="Calibri"/>
              </a:rPr>
              <a:t>c</a:t>
            </a:r>
            <a:r>
              <a:rPr lang="en-US" sz="1800">
                <a:solidFill>
                  <a:srgbClr val="000000"/>
                </a:solidFill>
                <a:latin typeface="Calibri"/>
                <a:ea typeface="Calibri"/>
                <a:cs typeface="Calibri"/>
                <a:sym typeface="Calibri"/>
              </a:rPr>
              <a:t>) and by 4% or more in southeast and far northwest Texas by the century’s end (</a:t>
            </a:r>
            <a:r>
              <a:rPr b="1" lang="en-US" sz="1800">
                <a:solidFill>
                  <a:srgbClr val="000000"/>
                </a:solidFill>
                <a:latin typeface="Calibri"/>
                <a:ea typeface="Calibri"/>
                <a:cs typeface="Calibri"/>
                <a:sym typeface="Calibri"/>
              </a:rPr>
              <a:t>d</a:t>
            </a:r>
            <a:r>
              <a:rPr lang="en-US" sz="1800">
                <a:solidFill>
                  <a:srgbClr val="000000"/>
                </a:solidFill>
                <a:latin typeface="Calibri"/>
                <a:ea typeface="Calibri"/>
                <a:cs typeface="Calibri"/>
                <a:sym typeface="Calibri"/>
              </a:rPr>
              <a:t>). Figure credit: See figure metadata for contributors.</a:t>
            </a:r>
            <a:endParaRPr/>
          </a:p>
          <a:p>
            <a:pPr indent="0" lvl="0" marL="0" rtl="0" algn="l">
              <a:spcBef>
                <a:spcPts val="0"/>
              </a:spcBef>
              <a:spcAft>
                <a:spcPts val="0"/>
              </a:spcAft>
              <a:buNone/>
            </a:pPr>
            <a:r>
              <a:t/>
            </a:r>
            <a:endParaRPr/>
          </a:p>
        </p:txBody>
      </p:sp>
      <p:sp>
        <p:nvSpPr>
          <p:cNvPr id="206" name="Google Shape;206;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1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2" name="Google Shape;212;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rPr lang="en-US" sz="1800">
                <a:solidFill>
                  <a:srgbClr val="000000"/>
                </a:solidFill>
                <a:latin typeface="Calibri"/>
                <a:ea typeface="Calibri"/>
                <a:cs typeface="Calibri"/>
                <a:sym typeface="Calibri"/>
              </a:rPr>
              <a:t>CAPTION: An increased number of heavy rainfall events affects business and industry across the Southern Great Plains through flooding of facilities and infrastructure, inundation of agricultural fields, interruptions to outdoor operations, and disruptions to transportation and logistics. The example adaptation and mitigation actions can increase resilience and reduce negative impacts. Figure credit: See figure metadata for contributors. </a:t>
            </a:r>
            <a:endParaRPr/>
          </a:p>
          <a:p>
            <a:pPr indent="0" lvl="0" marL="0" rtl="0" algn="l">
              <a:spcBef>
                <a:spcPts val="0"/>
              </a:spcBef>
              <a:spcAft>
                <a:spcPts val="0"/>
              </a:spcAft>
              <a:buNone/>
            </a:pPr>
            <a:r>
              <a:t/>
            </a:r>
            <a:endParaRPr/>
          </a:p>
        </p:txBody>
      </p:sp>
      <p:sp>
        <p:nvSpPr>
          <p:cNvPr id="213" name="Google Shape;213;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1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9" name="Google Shape;219;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rPr lang="en-US" sz="1800">
                <a:solidFill>
                  <a:srgbClr val="000000"/>
                </a:solidFill>
                <a:latin typeface="Calibri"/>
                <a:ea typeface="Calibri"/>
                <a:cs typeface="Calibri"/>
                <a:sym typeface="Calibri"/>
              </a:rPr>
              <a:t>CAPTION: Outdoor sports, recreational, and leisure activities for people of all ages are being affected by climate extremes. Heavy rainfall, poor air quality, and extreme heat are expected to increase with climate change. These stressors impair athletic performance, damage sports facilities, and alter landscapes for recreation and tourism. Figure credit: See figure metadata for contributors.</a:t>
            </a:r>
            <a:endParaRPr/>
          </a:p>
          <a:p>
            <a:pPr indent="0" lvl="0" marL="0" rtl="0" algn="l">
              <a:spcBef>
                <a:spcPts val="0"/>
              </a:spcBef>
              <a:spcAft>
                <a:spcPts val="0"/>
              </a:spcAft>
              <a:buNone/>
            </a:pPr>
            <a:r>
              <a:t/>
            </a:r>
            <a:endParaRPr/>
          </a:p>
        </p:txBody>
      </p:sp>
      <p:sp>
        <p:nvSpPr>
          <p:cNvPr id="220" name="Google Shape;220;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p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 name="Google Shape;100;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1" name="Google Shape;101;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2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6" name="Google Shape;226;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rPr lang="en-US" sz="1800">
                <a:solidFill>
                  <a:srgbClr val="000000"/>
                </a:solidFill>
                <a:latin typeface="Calibri"/>
                <a:ea typeface="Calibri"/>
                <a:cs typeface="Calibri"/>
                <a:sym typeface="Calibri"/>
              </a:rPr>
              <a:t>CAPTION: Outdoor physical activity becomes more dangerous in extremely hot temperatures. By midcentury, the number of days per year with temperatures at or above 100°F across the Southern Great Plains is projected to increase (</a:t>
            </a:r>
            <a:r>
              <a:rPr b="1" lang="en-US" sz="1800">
                <a:solidFill>
                  <a:srgbClr val="000000"/>
                </a:solidFill>
                <a:latin typeface="Calibri"/>
                <a:ea typeface="Calibri"/>
                <a:cs typeface="Calibri"/>
                <a:sym typeface="Calibri"/>
              </a:rPr>
              <a:t>a</a:t>
            </a:r>
            <a:r>
              <a:rPr lang="en-US" sz="1800">
                <a:solidFill>
                  <a:srgbClr val="000000"/>
                </a:solidFill>
                <a:latin typeface="Calibri"/>
                <a:ea typeface="Calibri"/>
                <a:cs typeface="Calibri"/>
                <a:sym typeface="Calibri"/>
              </a:rPr>
              <a:t>) by 10–40 days under an intermediate scenario (SSP2-4.5) and (</a:t>
            </a:r>
            <a:r>
              <a:rPr b="1" lang="en-US" sz="1800">
                <a:solidFill>
                  <a:srgbClr val="000000"/>
                </a:solidFill>
                <a:latin typeface="Calibri"/>
                <a:ea typeface="Calibri"/>
                <a:cs typeface="Calibri"/>
                <a:sym typeface="Calibri"/>
              </a:rPr>
              <a:t>c</a:t>
            </a:r>
            <a:r>
              <a:rPr lang="en-US" sz="1800">
                <a:solidFill>
                  <a:srgbClr val="000000"/>
                </a:solidFill>
                <a:latin typeface="Calibri"/>
                <a:ea typeface="Calibri"/>
                <a:cs typeface="Calibri"/>
                <a:sym typeface="Calibri"/>
              </a:rPr>
              <a:t>) by 10–60 days under a very high scenario (SSP5-8.5) above the 1991–2020 average. By late century, projections indicate that the number of these extreme-heat days would increase (</a:t>
            </a:r>
            <a:r>
              <a:rPr b="1" lang="en-US" sz="1800">
                <a:solidFill>
                  <a:srgbClr val="000000"/>
                </a:solidFill>
                <a:latin typeface="Calibri"/>
                <a:ea typeface="Calibri"/>
                <a:cs typeface="Calibri"/>
                <a:sym typeface="Calibri"/>
              </a:rPr>
              <a:t>b</a:t>
            </a:r>
            <a:r>
              <a:rPr lang="en-US" sz="1800">
                <a:solidFill>
                  <a:srgbClr val="000000"/>
                </a:solidFill>
                <a:latin typeface="Calibri"/>
                <a:ea typeface="Calibri"/>
                <a:cs typeface="Calibri"/>
                <a:sym typeface="Calibri"/>
              </a:rPr>
              <a:t>) by 10–60 days (SSP2-4.5) or (</a:t>
            </a:r>
            <a:r>
              <a:rPr b="1" lang="en-US" sz="1800">
                <a:solidFill>
                  <a:srgbClr val="000000"/>
                </a:solidFill>
                <a:latin typeface="Calibri"/>
                <a:ea typeface="Calibri"/>
                <a:cs typeface="Calibri"/>
                <a:sym typeface="Calibri"/>
              </a:rPr>
              <a:t>d</a:t>
            </a:r>
            <a:r>
              <a:rPr lang="en-US" sz="1800">
                <a:solidFill>
                  <a:srgbClr val="000000"/>
                </a:solidFill>
                <a:latin typeface="Calibri"/>
                <a:ea typeface="Calibri"/>
                <a:cs typeface="Calibri"/>
                <a:sym typeface="Calibri"/>
              </a:rPr>
              <a:t>) by 30–90 days (SSP5-8.5), depending on scenario. The historical average ranges from fewer than 10 days per year in Kansas to fewer than 20 days across most of Oklahoma and Texas, with 40–60 days along the Mexican border. Figure credit: See figure metadata for contributors.</a:t>
            </a:r>
            <a:endParaRPr/>
          </a:p>
          <a:p>
            <a:pPr indent="0" lvl="0" marL="0" rtl="0" algn="l">
              <a:spcBef>
                <a:spcPts val="0"/>
              </a:spcBef>
              <a:spcAft>
                <a:spcPts val="0"/>
              </a:spcAft>
              <a:buNone/>
            </a:pPr>
            <a:r>
              <a:t/>
            </a:r>
            <a:endParaRPr/>
          </a:p>
        </p:txBody>
      </p:sp>
      <p:sp>
        <p:nvSpPr>
          <p:cNvPr id="227" name="Google Shape;227;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p2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3" name="Google Shape;233;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rPr lang="en-US" sz="1800">
                <a:solidFill>
                  <a:srgbClr val="000000"/>
                </a:solidFill>
                <a:latin typeface="Calibri"/>
                <a:ea typeface="Calibri"/>
                <a:cs typeface="Calibri"/>
                <a:sym typeface="Calibri"/>
              </a:rPr>
              <a:t>CAPTION: (</a:t>
            </a:r>
            <a:r>
              <a:rPr b="1" lang="en-US" sz="1800">
                <a:solidFill>
                  <a:srgbClr val="000000"/>
                </a:solidFill>
                <a:latin typeface="Calibri"/>
                <a:ea typeface="Calibri"/>
                <a:cs typeface="Calibri"/>
                <a:sym typeface="Calibri"/>
              </a:rPr>
              <a:t>left</a:t>
            </a:r>
            <a:r>
              <a:rPr lang="en-US" sz="1800">
                <a:solidFill>
                  <a:srgbClr val="000000"/>
                </a:solidFill>
                <a:latin typeface="Calibri"/>
                <a:ea typeface="Calibri"/>
                <a:cs typeface="Calibri"/>
                <a:sym typeface="Calibri"/>
              </a:rPr>
              <a:t>) University of Oklahoma staff paint the Green Wave of Tulane University on their football field for a September 4, 2021, matchup. The game was relocated after Hurricane Ida left Tulane’s stadium powerless and damaged. (</a:t>
            </a:r>
            <a:r>
              <a:rPr b="1" lang="en-US" sz="1800">
                <a:solidFill>
                  <a:srgbClr val="000000"/>
                </a:solidFill>
                <a:latin typeface="Calibri"/>
                <a:ea typeface="Calibri"/>
                <a:cs typeface="Calibri"/>
                <a:sym typeface="Calibri"/>
              </a:rPr>
              <a:t>right</a:t>
            </a:r>
            <a:r>
              <a:rPr lang="en-US" sz="1800">
                <a:solidFill>
                  <a:srgbClr val="000000"/>
                </a:solidFill>
                <a:latin typeface="Calibri"/>
                <a:ea typeface="Calibri"/>
                <a:cs typeface="Calibri"/>
                <a:sym typeface="Calibri"/>
              </a:rPr>
              <a:t>) As people enjoy the outdoors as part of a healthy lifestyle, warmer temperatures are expected to cause them to adapt by drinking cool liquids, reducing strenuous exercise, or exercising during cooler times of the day. Photo credits: (left) </a:t>
            </a:r>
            <a:r>
              <a:rPr lang="en-US" sz="1800">
                <a:solidFill>
                  <a:srgbClr val="333333"/>
                </a:solidFill>
                <a:latin typeface="Calibri"/>
                <a:ea typeface="Calibri"/>
                <a:cs typeface="Calibri"/>
                <a:sym typeface="Calibri"/>
              </a:rPr>
              <a:t>©</a:t>
            </a:r>
            <a:r>
              <a:rPr lang="en-US" sz="1800">
                <a:solidFill>
                  <a:srgbClr val="000000"/>
                </a:solidFill>
                <a:latin typeface="Calibri"/>
                <a:ea typeface="Calibri"/>
                <a:cs typeface="Calibri"/>
                <a:sym typeface="Calibri"/>
              </a:rPr>
              <a:t>University of Oklahoma Athletics; (right) </a:t>
            </a:r>
            <a:r>
              <a:rPr lang="en-US" sz="1800">
                <a:solidFill>
                  <a:srgbClr val="333333"/>
                </a:solidFill>
                <a:latin typeface="Calibri"/>
                <a:ea typeface="Calibri"/>
                <a:cs typeface="Calibri"/>
                <a:sym typeface="Calibri"/>
              </a:rPr>
              <a:t>©</a:t>
            </a:r>
            <a:r>
              <a:rPr lang="en-US" sz="1800">
                <a:solidFill>
                  <a:srgbClr val="000000"/>
                </a:solidFill>
                <a:latin typeface="Calibri"/>
                <a:ea typeface="Calibri"/>
                <a:cs typeface="Calibri"/>
                <a:sym typeface="Calibri"/>
              </a:rPr>
              <a:t>Emma Kuster. </a:t>
            </a:r>
            <a:endParaRPr/>
          </a:p>
          <a:p>
            <a:pPr indent="0" lvl="0" marL="0" rtl="0" algn="l">
              <a:spcBef>
                <a:spcPts val="0"/>
              </a:spcBef>
              <a:spcAft>
                <a:spcPts val="0"/>
              </a:spcAft>
              <a:buNone/>
            </a:pPr>
            <a:r>
              <a:t/>
            </a:r>
            <a:endParaRPr/>
          </a:p>
        </p:txBody>
      </p:sp>
      <p:sp>
        <p:nvSpPr>
          <p:cNvPr id="234" name="Google Shape;234;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2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0" name="Google Shape;240;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rPr lang="en-US" sz="1800">
                <a:solidFill>
                  <a:srgbClr val="000000"/>
                </a:solidFill>
                <a:latin typeface="Calibri"/>
                <a:ea typeface="Calibri"/>
                <a:cs typeface="Calibri"/>
                <a:sym typeface="Calibri"/>
              </a:rPr>
              <a:t>CAPTION: Sandstone Bluff Cabin along Toronto Lake in Cross Timbers State Park was flooded from spring 2019 storms, as the lake level exceeded prior historic records. The extreme rainfall closed parks and created an estimated $12.5 million (in 2022 dollars) in damages. Photo credit: ©Kansas Department of Wildlife and Parks.</a:t>
            </a:r>
            <a:endParaRPr/>
          </a:p>
          <a:p>
            <a:pPr indent="0" lvl="0" marL="0" rtl="0" algn="l">
              <a:spcBef>
                <a:spcPts val="0"/>
              </a:spcBef>
              <a:spcAft>
                <a:spcPts val="0"/>
              </a:spcAft>
              <a:buNone/>
            </a:pPr>
            <a:r>
              <a:t/>
            </a:r>
            <a:endParaRPr/>
          </a:p>
        </p:txBody>
      </p:sp>
      <p:sp>
        <p:nvSpPr>
          <p:cNvPr id="241" name="Google Shape;241;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2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7" name="Google Shape;247;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rPr lang="en-US" sz="1800">
                <a:solidFill>
                  <a:srgbClr val="000000"/>
                </a:solidFill>
                <a:latin typeface="Calibri"/>
                <a:ea typeface="Calibri"/>
                <a:cs typeface="Calibri"/>
                <a:sym typeface="Calibri"/>
              </a:rPr>
              <a:t>CAPTION: Hotter temperatures affect athletic, recreational, and leisure activities outdoors across the Southern Great Plains, leading to poorer athletic performance and health outcomes, poorer water quality, hotter facilities and activity areas, and increased wildfire risk. The example adaptation and mitigation actions can increase resilience and reduce negative impacts. Figure credit: See figure metadata for contributors.</a:t>
            </a:r>
            <a:endParaRPr/>
          </a:p>
          <a:p>
            <a:pPr indent="0" lvl="0" marL="0" rtl="0" algn="l">
              <a:spcBef>
                <a:spcPts val="0"/>
              </a:spcBef>
              <a:spcAft>
                <a:spcPts val="0"/>
              </a:spcAft>
              <a:buNone/>
            </a:pPr>
            <a:r>
              <a:t/>
            </a:r>
            <a:endParaRPr/>
          </a:p>
        </p:txBody>
      </p:sp>
      <p:sp>
        <p:nvSpPr>
          <p:cNvPr id="248" name="Google Shape;248;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p2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4" name="Google Shape;254;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rPr lang="en-US" sz="1800">
                <a:solidFill>
                  <a:srgbClr val="000000"/>
                </a:solidFill>
                <a:latin typeface="Calibri"/>
                <a:ea typeface="Calibri"/>
                <a:cs typeface="Calibri"/>
                <a:sym typeface="Calibri"/>
              </a:rPr>
              <a:t>CAPTION: These scenes from Port Arthur, Texas, reveal (</a:t>
            </a:r>
            <a:r>
              <a:rPr b="1" lang="en-US" sz="1800">
                <a:solidFill>
                  <a:srgbClr val="000000"/>
                </a:solidFill>
                <a:latin typeface="Calibri"/>
                <a:ea typeface="Calibri"/>
                <a:cs typeface="Calibri"/>
                <a:sym typeface="Calibri"/>
              </a:rPr>
              <a:t>top</a:t>
            </a:r>
            <a:r>
              <a:rPr lang="en-US" sz="1800">
                <a:solidFill>
                  <a:srgbClr val="000000"/>
                </a:solidFill>
                <a:latin typeface="Calibri"/>
                <a:ea typeface="Calibri"/>
                <a:cs typeface="Calibri"/>
                <a:sym typeface="Calibri"/>
              </a:rPr>
              <a:t>) a low-lying landscape of petrochemical facilities and residential neighborhoods, representative of many communities along the Texas Gulf Coast. After Hurricane Harvey (2017) made landfall near Port Aransas, Texas, neighborhoods (</a:t>
            </a:r>
            <a:r>
              <a:rPr b="1" lang="en-US" sz="1800">
                <a:solidFill>
                  <a:srgbClr val="000000"/>
                </a:solidFill>
                <a:latin typeface="Calibri"/>
                <a:ea typeface="Calibri"/>
                <a:cs typeface="Calibri"/>
                <a:sym typeface="Calibri"/>
              </a:rPr>
              <a:t>bottom left</a:t>
            </a:r>
            <a:r>
              <a:rPr lang="en-US" sz="1800">
                <a:solidFill>
                  <a:srgbClr val="000000"/>
                </a:solidFill>
                <a:latin typeface="Calibri"/>
                <a:ea typeface="Calibri"/>
                <a:cs typeface="Calibri"/>
                <a:sym typeface="Calibri"/>
              </a:rPr>
              <a:t>) and transportation infrastructure and petrochemical facilities (</a:t>
            </a:r>
            <a:r>
              <a:rPr b="1" lang="en-US" sz="1800">
                <a:solidFill>
                  <a:srgbClr val="000000"/>
                </a:solidFill>
                <a:latin typeface="Calibri"/>
                <a:ea typeface="Calibri"/>
                <a:cs typeface="Calibri"/>
                <a:sym typeface="Calibri"/>
              </a:rPr>
              <a:t>bottom right</a:t>
            </a:r>
            <a:r>
              <a:rPr lang="en-US" sz="1800">
                <a:solidFill>
                  <a:srgbClr val="000000"/>
                </a:solidFill>
                <a:latin typeface="Calibri"/>
                <a:ea typeface="Calibri"/>
                <a:cs typeface="Calibri"/>
                <a:sym typeface="Calibri"/>
              </a:rPr>
              <a:t>) were flooded, exposing residents to contaminated waters spreading across the landscape. With climate change projected to intensify hurricanes and bring heavier rainfall, the risks to communities along the Gulf Coast are even higher when hazardous facilities, such as petrochemical plants, are nearby. Photo credits: (top) halbergman/iStock via Getty Images Plus; (bottom left) US Air National Guard Staff Sergeant Daniel J. Martinez; (bottom right) ©Alison A. Tarter.</a:t>
            </a:r>
            <a:endParaRPr/>
          </a:p>
          <a:p>
            <a:pPr indent="0" lvl="0" marL="0" rtl="0" algn="l">
              <a:spcBef>
                <a:spcPts val="0"/>
              </a:spcBef>
              <a:spcAft>
                <a:spcPts val="0"/>
              </a:spcAft>
              <a:buNone/>
            </a:pPr>
            <a:r>
              <a:t/>
            </a:r>
            <a:endParaRPr/>
          </a:p>
        </p:txBody>
      </p:sp>
      <p:sp>
        <p:nvSpPr>
          <p:cNvPr id="255" name="Google Shape;255;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2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1" name="Google Shape;261;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rPr lang="en-US" sz="1800">
                <a:solidFill>
                  <a:srgbClr val="000000"/>
                </a:solidFill>
                <a:latin typeface="Calibri"/>
                <a:ea typeface="Calibri"/>
                <a:cs typeface="Calibri"/>
                <a:sym typeface="Calibri"/>
              </a:rPr>
              <a:t>CAPTION: (</a:t>
            </a:r>
            <a:r>
              <a:rPr b="1" lang="en-US" sz="1800">
                <a:solidFill>
                  <a:srgbClr val="000000"/>
                </a:solidFill>
                <a:latin typeface="Calibri"/>
                <a:ea typeface="Calibri"/>
                <a:cs typeface="Calibri"/>
                <a:sym typeface="Calibri"/>
              </a:rPr>
              <a:t>top)</a:t>
            </a:r>
            <a:r>
              <a:rPr lang="en-US" sz="1800">
                <a:solidFill>
                  <a:srgbClr val="000000"/>
                </a:solidFill>
                <a:latin typeface="Calibri"/>
                <a:ea typeface="Calibri"/>
                <a:cs typeface="Calibri"/>
                <a:sym typeface="Calibri"/>
              </a:rPr>
              <a:t> In 2022 Mayetta, Kansas, was the site of a climate resilience workshop for the nine Tribes of Kansas, Nebraska, and Iowa. (</a:t>
            </a:r>
            <a:r>
              <a:rPr b="1" lang="en-US" sz="1800">
                <a:solidFill>
                  <a:srgbClr val="000000"/>
                </a:solidFill>
                <a:latin typeface="Calibri"/>
                <a:ea typeface="Calibri"/>
                <a:cs typeface="Calibri"/>
                <a:sym typeface="Calibri"/>
              </a:rPr>
              <a:t>bottom</a:t>
            </a:r>
            <a:r>
              <a:rPr lang="en-US" sz="1800">
                <a:solidFill>
                  <a:srgbClr val="000000"/>
                </a:solidFill>
                <a:latin typeface="Calibri"/>
                <a:ea typeface="Calibri"/>
                <a:cs typeface="Calibri"/>
                <a:sym typeface="Calibri"/>
              </a:rPr>
              <a:t>) Technical teams worked together to create and present specific climate adaptation plans for each Tribe and to share their experiences with one another. Photo credit: ©Mark Junker.</a:t>
            </a:r>
            <a:endParaRPr/>
          </a:p>
          <a:p>
            <a:pPr indent="0" lvl="0" marL="0" rtl="0" algn="l">
              <a:spcBef>
                <a:spcPts val="0"/>
              </a:spcBef>
              <a:spcAft>
                <a:spcPts val="0"/>
              </a:spcAft>
              <a:buNone/>
            </a:pPr>
            <a:r>
              <a:t/>
            </a:r>
            <a:endParaRPr/>
          </a:p>
        </p:txBody>
      </p:sp>
      <p:sp>
        <p:nvSpPr>
          <p:cNvPr id="262" name="Google Shape;262;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2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8" name="Google Shape;268;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rPr lang="en-US" sz="1800">
                <a:solidFill>
                  <a:srgbClr val="000000"/>
                </a:solidFill>
                <a:latin typeface="Calibri"/>
                <a:ea typeface="Calibri"/>
                <a:cs typeface="Calibri"/>
                <a:sym typeface="Calibri"/>
              </a:rPr>
              <a:t>CAPTION: More intense hurricanes increase challenges for justice and equity actions across the Southern Great Plains, including loss of homes and property, community dispersion and displacement, disruption of livelihoods and economy, and damage to infrastructure. The example adaptation and mitigation actions can align justice and equity work with climate resilience. Figure credit: See figure metadata for contributors.</a:t>
            </a:r>
            <a:endParaRPr/>
          </a:p>
          <a:p>
            <a:pPr indent="0" lvl="0" marL="0" rtl="0" algn="l">
              <a:spcBef>
                <a:spcPts val="0"/>
              </a:spcBef>
              <a:spcAft>
                <a:spcPts val="0"/>
              </a:spcAft>
              <a:buNone/>
            </a:pPr>
            <a:r>
              <a:t/>
            </a:r>
            <a:endParaRPr/>
          </a:p>
        </p:txBody>
      </p:sp>
      <p:sp>
        <p:nvSpPr>
          <p:cNvPr id="269" name="Google Shape;269;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p2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5" name="Google Shape;275;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rPr lang="en-US" sz="1800">
                <a:solidFill>
                  <a:srgbClr val="000000"/>
                </a:solidFill>
                <a:latin typeface="Calibri"/>
                <a:ea typeface="Calibri"/>
                <a:cs typeface="Calibri"/>
                <a:sym typeface="Calibri"/>
              </a:rPr>
              <a:t>CAPTION: Extreme events associated with climate change are expected to threaten transportation infrastructure, as demonstrated by past experiences. Here, widespread heavy rains associated with Hurricane Harvey (2017) caused the collapse of a section of Farm to Market Road 762 in Fort Bend County, Texas. Photo credit: Kevin Stillman, Texas Department of Transportation.</a:t>
            </a:r>
            <a:endParaRPr/>
          </a:p>
          <a:p>
            <a:pPr indent="0" lvl="0" marL="0" rtl="0" algn="l">
              <a:spcBef>
                <a:spcPts val="0"/>
              </a:spcBef>
              <a:spcAft>
                <a:spcPts val="0"/>
              </a:spcAft>
              <a:buNone/>
            </a:pPr>
            <a:r>
              <a:t/>
            </a:r>
            <a:endParaRPr/>
          </a:p>
        </p:txBody>
      </p:sp>
      <p:sp>
        <p:nvSpPr>
          <p:cNvPr id="276" name="Google Shape;276;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2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2" name="Google Shape;282;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rPr lang="en-US" sz="1800">
                <a:solidFill>
                  <a:srgbClr val="000000"/>
                </a:solidFill>
                <a:latin typeface="Calibri"/>
                <a:ea typeface="Calibri"/>
                <a:cs typeface="Calibri"/>
                <a:sym typeface="Calibri"/>
              </a:rPr>
              <a:t>CAPTION: Communities and Tribes across the Southern Great Plains are acting in response to the challenges associated with climate variability and change. Actions include developing plans for hazard mitigation, climate action, and climate resilience (black triangles) or undertaking activities related to hazard mitigation (e.g., building resilient infrastructure) and climate mitigation (e.g., reducing energy usage; red circles). Renewable energy projects (green stars) and agricultural or environmental practices that support sustainability (blue squares) are also beginning. For actions under multiple categories, the main category was mapped. These actions aim to increase community resilience to hazards now and in the future. The mapped examples are representative of others occurring elsewhere across the region. See details at </a:t>
            </a:r>
            <a:r>
              <a:rPr lang="en-US" sz="1800" u="sng">
                <a:solidFill>
                  <a:srgbClr val="000000"/>
                </a:solidFill>
                <a:latin typeface="Calibri"/>
                <a:ea typeface="Calibri"/>
                <a:cs typeface="Calibri"/>
                <a:sym typeface="Calibri"/>
                <a:hlinkClick r:id="rId2">
                  <a:extLst>
                    <a:ext uri="{A12FA001-AC4F-418D-AE19-62706E023703}">
                      <ahyp:hlinkClr val="tx"/>
                    </a:ext>
                  </a:extLst>
                </a:hlinkClick>
              </a:rPr>
              <a:t>https://arcg.is/0yGjKm</a:t>
            </a:r>
            <a:r>
              <a:rPr lang="en-US" sz="1800">
                <a:solidFill>
                  <a:srgbClr val="000000"/>
                </a:solidFill>
                <a:latin typeface="Calibri"/>
                <a:ea typeface="Calibri"/>
                <a:cs typeface="Calibri"/>
                <a:sym typeface="Calibri"/>
              </a:rPr>
              <a:t>. Figure credit: See figure metadata for contributors. </a:t>
            </a:r>
            <a:endParaRPr/>
          </a:p>
          <a:p>
            <a:pPr indent="0" lvl="0" marL="0" rtl="0" algn="l">
              <a:spcBef>
                <a:spcPts val="0"/>
              </a:spcBef>
              <a:spcAft>
                <a:spcPts val="0"/>
              </a:spcAft>
              <a:buNone/>
            </a:pPr>
            <a:r>
              <a:t/>
            </a:r>
            <a:endParaRPr/>
          </a:p>
        </p:txBody>
      </p:sp>
      <p:sp>
        <p:nvSpPr>
          <p:cNvPr id="283" name="Google Shape;283;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2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9" name="Google Shape;289;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rPr lang="en-US" sz="1800">
                <a:solidFill>
                  <a:srgbClr val="000000"/>
                </a:solidFill>
                <a:latin typeface="Calibri"/>
                <a:ea typeface="Calibri"/>
                <a:cs typeface="Calibri"/>
                <a:sym typeface="Calibri"/>
              </a:rPr>
              <a:t>CAPTION: The City of Norman’s wastewater treatment facility is testing how to supplement water during drought by returning highly treated water from its water reclamation facility to its nearby reservoir. Water reuse is a well-established adaptation method that is especially useful in semiarid climates. Photo credit: </a:t>
            </a:r>
            <a:r>
              <a:rPr lang="en-US" sz="1800">
                <a:solidFill>
                  <a:srgbClr val="333333"/>
                </a:solidFill>
                <a:latin typeface="Calibri"/>
                <a:ea typeface="Calibri"/>
                <a:cs typeface="Calibri"/>
                <a:sym typeface="Calibri"/>
              </a:rPr>
              <a:t>©</a:t>
            </a:r>
            <a:r>
              <a:rPr lang="en-US" sz="1800">
                <a:solidFill>
                  <a:srgbClr val="000000"/>
                </a:solidFill>
                <a:latin typeface="Calibri"/>
                <a:ea typeface="Calibri"/>
                <a:cs typeface="Calibri"/>
                <a:sym typeface="Calibri"/>
              </a:rPr>
              <a:t>City of Norman, Oklahoma.</a:t>
            </a:r>
            <a:endParaRPr/>
          </a:p>
          <a:p>
            <a:pPr indent="0" lvl="0" marL="0" rtl="0" algn="l">
              <a:spcBef>
                <a:spcPts val="0"/>
              </a:spcBef>
              <a:spcAft>
                <a:spcPts val="0"/>
              </a:spcAft>
              <a:buNone/>
            </a:pPr>
            <a:r>
              <a:t/>
            </a:r>
            <a:endParaRPr/>
          </a:p>
        </p:txBody>
      </p:sp>
      <p:sp>
        <p:nvSpPr>
          <p:cNvPr id="290" name="Google Shape;290;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7" name="Google Shape;107;p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p3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6" name="Google Shape;296;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rPr lang="en-US" sz="1800">
                <a:solidFill>
                  <a:srgbClr val="000000"/>
                </a:solidFill>
                <a:latin typeface="Calibri"/>
                <a:ea typeface="Calibri"/>
                <a:cs typeface="Calibri"/>
                <a:sym typeface="Calibri"/>
              </a:rPr>
              <a:t>CAPTION: The increasing variability of severe winter storms causes uncertainty and increases risk in public services and infrastructure across the Southern Great Plains, including extended utility outages, uncertainty for school systems, stresses in the transportation system, and additional demands on first responders. The example adaptation and mitigation actions can increase resilience and reduce negative impacts. Figure credit: See figure metadata for contributors.</a:t>
            </a:r>
            <a:endParaRPr/>
          </a:p>
          <a:p>
            <a:pPr indent="0" lvl="0" marL="0" rtl="0" algn="l">
              <a:spcBef>
                <a:spcPts val="0"/>
              </a:spcBef>
              <a:spcAft>
                <a:spcPts val="0"/>
              </a:spcAft>
              <a:buNone/>
            </a:pPr>
            <a:r>
              <a:t/>
            </a:r>
            <a:endParaRPr/>
          </a:p>
        </p:txBody>
      </p:sp>
      <p:sp>
        <p:nvSpPr>
          <p:cNvPr id="297" name="Google Shape;297;p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3" name="Google Shape;303;p3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8" name="Google Shape;308;p3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4" name="Google Shape;114;p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1" name="Google Shape;121;p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8" name="Google Shape;128;p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5" name="Google Shape;135;p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2" name="Google Shape;142;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Calibri"/>
              <a:buNone/>
            </a:pPr>
            <a:r>
              <a:rPr lang="en-US" sz="1200">
                <a:solidFill>
                  <a:srgbClr val="000000"/>
                </a:solidFill>
                <a:latin typeface="Calibri"/>
                <a:ea typeface="Calibri"/>
                <a:cs typeface="Calibri"/>
                <a:sym typeface="Calibri"/>
              </a:rPr>
              <a:t>CAPTION: These graphs show the annual number of days (colored bars) with daily precipitation of 2 inches or more from 1900 to 2021 in (</a:t>
            </a:r>
            <a:r>
              <a:rPr b="1" lang="en-US" sz="1200">
                <a:solidFill>
                  <a:srgbClr val="000000"/>
                </a:solidFill>
                <a:latin typeface="Calibri"/>
                <a:ea typeface="Calibri"/>
                <a:cs typeface="Calibri"/>
                <a:sym typeface="Calibri"/>
              </a:rPr>
              <a:t>a</a:t>
            </a:r>
            <a:r>
              <a:rPr lang="en-US" sz="1200">
                <a:solidFill>
                  <a:srgbClr val="000000"/>
                </a:solidFill>
                <a:latin typeface="Calibri"/>
                <a:ea typeface="Calibri"/>
                <a:cs typeface="Calibri"/>
                <a:sym typeface="Calibri"/>
              </a:rPr>
              <a:t>) western Kansas (28% increase for the long-term, linear trend), (</a:t>
            </a:r>
            <a:r>
              <a:rPr b="1" lang="en-US" sz="1200">
                <a:solidFill>
                  <a:srgbClr val="000000"/>
                </a:solidFill>
                <a:latin typeface="Calibri"/>
                <a:ea typeface="Calibri"/>
                <a:cs typeface="Calibri"/>
                <a:sym typeface="Calibri"/>
              </a:rPr>
              <a:t>b</a:t>
            </a:r>
            <a:r>
              <a:rPr lang="en-US" sz="1200">
                <a:solidFill>
                  <a:srgbClr val="000000"/>
                </a:solidFill>
                <a:latin typeface="Calibri"/>
                <a:ea typeface="Calibri"/>
                <a:cs typeface="Calibri"/>
                <a:sym typeface="Calibri"/>
              </a:rPr>
              <a:t>) eastern Kansas (38% increase), (</a:t>
            </a:r>
            <a:r>
              <a:rPr b="1" lang="en-US" sz="1200">
                <a:solidFill>
                  <a:srgbClr val="000000"/>
                </a:solidFill>
                <a:latin typeface="Calibri"/>
                <a:ea typeface="Calibri"/>
                <a:cs typeface="Calibri"/>
                <a:sym typeface="Calibri"/>
              </a:rPr>
              <a:t>c</a:t>
            </a:r>
            <a:r>
              <a:rPr lang="en-US" sz="1200">
                <a:solidFill>
                  <a:srgbClr val="000000"/>
                </a:solidFill>
                <a:latin typeface="Calibri"/>
                <a:ea typeface="Calibri"/>
                <a:cs typeface="Calibri"/>
                <a:sym typeface="Calibri"/>
              </a:rPr>
              <a:t>) western Oklahoma (31% increase), (</a:t>
            </a:r>
            <a:r>
              <a:rPr b="1" lang="en-US" sz="1200">
                <a:solidFill>
                  <a:srgbClr val="000000"/>
                </a:solidFill>
                <a:latin typeface="Calibri"/>
                <a:ea typeface="Calibri"/>
                <a:cs typeface="Calibri"/>
                <a:sym typeface="Calibri"/>
              </a:rPr>
              <a:t>d</a:t>
            </a:r>
            <a:r>
              <a:rPr lang="en-US" sz="1200">
                <a:solidFill>
                  <a:srgbClr val="000000"/>
                </a:solidFill>
                <a:latin typeface="Calibri"/>
                <a:ea typeface="Calibri"/>
                <a:cs typeface="Calibri"/>
                <a:sym typeface="Calibri"/>
              </a:rPr>
              <a:t>) eastern Oklahoma (46% increase), (</a:t>
            </a:r>
            <a:r>
              <a:rPr b="1" lang="en-US" sz="1200">
                <a:solidFill>
                  <a:srgbClr val="000000"/>
                </a:solidFill>
                <a:latin typeface="Calibri"/>
                <a:ea typeface="Calibri"/>
                <a:cs typeface="Calibri"/>
                <a:sym typeface="Calibri"/>
              </a:rPr>
              <a:t>e</a:t>
            </a:r>
            <a:r>
              <a:rPr lang="en-US" sz="1200">
                <a:solidFill>
                  <a:srgbClr val="000000"/>
                </a:solidFill>
                <a:latin typeface="Calibri"/>
                <a:ea typeface="Calibri"/>
                <a:cs typeface="Calibri"/>
                <a:sym typeface="Calibri"/>
              </a:rPr>
              <a:t>) western Texas (9% increase), and (</a:t>
            </a:r>
            <a:r>
              <a:rPr b="1" lang="en-US" sz="1200">
                <a:solidFill>
                  <a:srgbClr val="000000"/>
                </a:solidFill>
                <a:latin typeface="Calibri"/>
                <a:ea typeface="Calibri"/>
                <a:cs typeface="Calibri"/>
                <a:sym typeface="Calibri"/>
              </a:rPr>
              <a:t>f</a:t>
            </a:r>
            <a:r>
              <a:rPr lang="en-US" sz="1200">
                <a:solidFill>
                  <a:srgbClr val="000000"/>
                </a:solidFill>
                <a:latin typeface="Calibri"/>
                <a:ea typeface="Calibri"/>
                <a:cs typeface="Calibri"/>
                <a:sym typeface="Calibri"/>
              </a:rPr>
              <a:t>) eastern Texas (20% increase). (Station data were unavailable for 1900 and 1901 in western Texas.) Solid black lines show five-year averages; dashed black lines denote the 1900–2021 trend. The number of days has been highly variable from year to year, with fewer 2-inch events in the west (gold bars) on average than in the east (green bars; divided at 97.5° west, near Wichita, Oklahoma City, Fort Worth, and Corpus Christi). Days with precipitation of 2 inches or more have increased in all six regions. Figure credit: NOAA NCEI and CISESS NC.</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43" name="Google Shape;143;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9" name="Google Shape;149;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rPr lang="en-US" sz="1800">
                <a:solidFill>
                  <a:srgbClr val="000000"/>
                </a:solidFill>
                <a:latin typeface="Calibri"/>
                <a:ea typeface="Calibri"/>
                <a:cs typeface="Calibri"/>
                <a:sym typeface="Calibri"/>
              </a:rPr>
              <a:t>CAPTION: These graphs show observed and projected changes (compared to the 1901–1960 average; thick black line) in near-surface air temperature for (</a:t>
            </a:r>
            <a:r>
              <a:rPr b="1" lang="en-US" sz="1800">
                <a:solidFill>
                  <a:srgbClr val="000000"/>
                </a:solidFill>
                <a:latin typeface="Calibri"/>
                <a:ea typeface="Calibri"/>
                <a:cs typeface="Calibri"/>
                <a:sym typeface="Calibri"/>
              </a:rPr>
              <a:t>a</a:t>
            </a:r>
            <a:r>
              <a:rPr lang="en-US" sz="1800">
                <a:solidFill>
                  <a:srgbClr val="000000"/>
                </a:solidFill>
                <a:latin typeface="Calibri"/>
                <a:ea typeface="Calibri"/>
                <a:cs typeface="Calibri"/>
                <a:sym typeface="Calibri"/>
              </a:rPr>
              <a:t>) Kansas, (</a:t>
            </a:r>
            <a:r>
              <a:rPr b="1" lang="en-US" sz="1800">
                <a:solidFill>
                  <a:srgbClr val="000000"/>
                </a:solidFill>
                <a:latin typeface="Calibri"/>
                <a:ea typeface="Calibri"/>
                <a:cs typeface="Calibri"/>
                <a:sym typeface="Calibri"/>
              </a:rPr>
              <a:t>b</a:t>
            </a:r>
            <a:r>
              <a:rPr lang="en-US" sz="1800">
                <a:solidFill>
                  <a:srgbClr val="000000"/>
                </a:solidFill>
                <a:latin typeface="Calibri"/>
                <a:ea typeface="Calibri"/>
                <a:cs typeface="Calibri"/>
                <a:sym typeface="Calibri"/>
              </a:rPr>
              <a:t>) Oklahoma, and (</a:t>
            </a:r>
            <a:r>
              <a:rPr b="1" lang="en-US" sz="1800">
                <a:solidFill>
                  <a:srgbClr val="000000"/>
                </a:solidFill>
                <a:latin typeface="Calibri"/>
                <a:ea typeface="Calibri"/>
                <a:cs typeface="Calibri"/>
                <a:sym typeface="Calibri"/>
              </a:rPr>
              <a:t>c</a:t>
            </a:r>
            <a:r>
              <a:rPr lang="en-US" sz="1800">
                <a:solidFill>
                  <a:srgbClr val="000000"/>
                </a:solidFill>
                <a:latin typeface="Calibri"/>
                <a:ea typeface="Calibri"/>
                <a:cs typeface="Calibri"/>
                <a:sym typeface="Calibri"/>
              </a:rPr>
              <a:t>) Texas. Annual average temperature observations (orange line) are plotted with the range of temperatures from climate model output (light gray shading) for the historical period. The overlap of observed and modeled temperatures indicates that the models represent the region’s climate reasonably well. Climate projections out to 2100 use an intermediate scenario (RCP4.5; green shading) and a very high scenario (RCP8.5; red shading), showing a range of possible future temperatures. Results from both scenarios indicate substantial warming in Kansas, Oklahoma, and Texas by midcentury and historically unprecedented warming by the end of the century. (a, b) Adapted from Frankson et al. 2022(Frankson et al. 2022) and Frankson et al. 2022;(Frankson et al. 2022) (c) adapted from Runkle et al. 2022.(Runkle et al. 2022)</a:t>
            </a:r>
            <a:endParaRPr/>
          </a:p>
          <a:p>
            <a:pPr indent="0" lvl="0" marL="0" rtl="0" algn="l">
              <a:spcBef>
                <a:spcPts val="0"/>
              </a:spcBef>
              <a:spcAft>
                <a:spcPts val="0"/>
              </a:spcAft>
              <a:buNone/>
            </a:pPr>
            <a:r>
              <a:t/>
            </a:r>
            <a:endParaRPr/>
          </a:p>
        </p:txBody>
      </p:sp>
      <p:sp>
        <p:nvSpPr>
          <p:cNvPr id="150" name="Google Shape;150;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7.jpg"/><Relationship Id="rId3"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8.png"/><Relationship Id="rId3" Type="http://schemas.openxmlformats.org/officeDocument/2006/relationships/image" Target="../media/image6.png"/><Relationship Id="rId4" Type="http://schemas.openxmlformats.org/officeDocument/2006/relationships/image" Target="../media/image2.png"/><Relationship Id="rId5"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formation for presenters">
  <p:cSld name="Information for presenters">
    <p:spTree>
      <p:nvGrpSpPr>
        <p:cNvPr id="13" name="Shape 13"/>
        <p:cNvGrpSpPr/>
        <p:nvPr/>
      </p:nvGrpSpPr>
      <p:grpSpPr>
        <a:xfrm>
          <a:off x="0" y="0"/>
          <a:ext cx="0" cy="0"/>
          <a:chOff x="0" y="0"/>
          <a:chExt cx="0" cy="0"/>
        </a:xfrm>
      </p:grpSpPr>
      <p:sp>
        <p:nvSpPr>
          <p:cNvPr id="14" name="Google Shape;14;p34"/>
          <p:cNvSpPr/>
          <p:nvPr/>
        </p:nvSpPr>
        <p:spPr>
          <a:xfrm>
            <a:off x="0" y="6444308"/>
            <a:ext cx="9144000" cy="413691"/>
          </a:xfrm>
          <a:prstGeom prst="rect">
            <a:avLst/>
          </a:prstGeom>
          <a:solidFill>
            <a:srgbClr val="209DB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5" name="Google Shape;15;p34"/>
          <p:cNvSpPr txBox="1"/>
          <p:nvPr>
            <p:ph idx="1" type="body"/>
          </p:nvPr>
        </p:nvSpPr>
        <p:spPr>
          <a:xfrm>
            <a:off x="628650" y="1698171"/>
            <a:ext cx="5035880" cy="447879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chemeClr val="dk1"/>
              </a:buClr>
              <a:buSzPts val="2000"/>
              <a:buNone/>
              <a:defRPr sz="2000"/>
            </a:lvl1pPr>
            <a:lvl2pPr indent="-228600" lvl="1" marL="914400" algn="l">
              <a:lnSpc>
                <a:spcPct val="90000"/>
              </a:lnSpc>
              <a:spcBef>
                <a:spcPts val="1200"/>
              </a:spcBef>
              <a:spcAft>
                <a:spcPts val="0"/>
              </a:spcAft>
              <a:buClr>
                <a:schemeClr val="dk1"/>
              </a:buClr>
              <a:buSzPts val="2000"/>
              <a:buNone/>
              <a:defRPr sz="2000"/>
            </a:lvl2pPr>
            <a:lvl3pPr indent="-342900" lvl="2" marL="1371600" algn="l">
              <a:lnSpc>
                <a:spcPct val="90000"/>
              </a:lnSpc>
              <a:spcBef>
                <a:spcPts val="500"/>
              </a:spcBef>
              <a:spcAft>
                <a:spcPts val="0"/>
              </a:spcAft>
              <a:buClr>
                <a:schemeClr val="dk1"/>
              </a:buClr>
              <a:buSzPts val="1800"/>
              <a:buChar char="•"/>
              <a:defRPr sz="1800"/>
            </a:lvl3pPr>
            <a:lvl4pPr indent="-330200" lvl="3" marL="1828800" algn="l">
              <a:lnSpc>
                <a:spcPct val="90000"/>
              </a:lnSpc>
              <a:spcBef>
                <a:spcPts val="500"/>
              </a:spcBef>
              <a:spcAft>
                <a:spcPts val="0"/>
              </a:spcAft>
              <a:buClr>
                <a:schemeClr val="dk1"/>
              </a:buClr>
              <a:buSzPts val="1600"/>
              <a:buChar char="•"/>
              <a:defRPr sz="1600"/>
            </a:lvl4pPr>
            <a:lvl5pPr indent="-330200" lvl="4" marL="2286000" algn="l">
              <a:lnSpc>
                <a:spcPct val="90000"/>
              </a:lnSpc>
              <a:spcBef>
                <a:spcPts val="500"/>
              </a:spcBef>
              <a:spcAft>
                <a:spcPts val="0"/>
              </a:spcAft>
              <a:buClr>
                <a:schemeClr val="dk1"/>
              </a:buClr>
              <a:buSzPts val="1600"/>
              <a:buChar char="•"/>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 name="Google Shape;16;p34"/>
          <p:cNvSpPr/>
          <p:nvPr/>
        </p:nvSpPr>
        <p:spPr>
          <a:xfrm>
            <a:off x="1858781" y="6483320"/>
            <a:ext cx="5426439"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1200" u="none" cap="none" strike="noStrike">
                <a:solidFill>
                  <a:schemeClr val="lt1"/>
                </a:solidFill>
                <a:latin typeface="Calibri"/>
                <a:ea typeface="Calibri"/>
                <a:cs typeface="Calibri"/>
                <a:sym typeface="Calibri"/>
              </a:rPr>
              <a:t>Chapter 26  |  Fifth National Climate Assessment  |  nca2023.globalchange.gov</a:t>
            </a:r>
            <a:endParaRPr/>
          </a:p>
        </p:txBody>
      </p:sp>
      <p:sp>
        <p:nvSpPr>
          <p:cNvPr id="17" name="Google Shape;17;p34"/>
          <p:cNvSpPr txBox="1"/>
          <p:nvPr>
            <p:ph idx="2" type="body"/>
          </p:nvPr>
        </p:nvSpPr>
        <p:spPr>
          <a:xfrm>
            <a:off x="6400508" y="2303812"/>
            <a:ext cx="2054430" cy="20574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800"/>
              <a:buNone/>
              <a:defRPr>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 name="Google Shape;18;p34"/>
          <p:cNvSpPr txBox="1"/>
          <p:nvPr/>
        </p:nvSpPr>
        <p:spPr>
          <a:xfrm>
            <a:off x="6718714" y="4400224"/>
            <a:ext cx="1418017"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400" u="none" cap="none" strike="noStrike">
                <a:solidFill>
                  <a:schemeClr val="dk1"/>
                </a:solidFill>
                <a:latin typeface="Calibri"/>
                <a:ea typeface="Calibri"/>
                <a:cs typeface="Calibri"/>
                <a:sym typeface="Calibri"/>
              </a:rPr>
              <a:t>Chapter QR code</a:t>
            </a:r>
            <a:endParaRPr/>
          </a:p>
        </p:txBody>
      </p:sp>
      <p:sp>
        <p:nvSpPr>
          <p:cNvPr id="19" name="Google Shape;19;p34"/>
          <p:cNvSpPr txBox="1"/>
          <p:nvPr/>
        </p:nvSpPr>
        <p:spPr>
          <a:xfrm>
            <a:off x="628650" y="603583"/>
            <a:ext cx="7886700"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lang="en-US" sz="4000">
                <a:solidFill>
                  <a:srgbClr val="026393"/>
                </a:solidFill>
                <a:latin typeface="Calibri"/>
                <a:ea typeface="Calibri"/>
                <a:cs typeface="Calibri"/>
                <a:sym typeface="Calibri"/>
              </a:rPr>
              <a:t>Information for presenters</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 Content">
  <p:cSld name="Two Column Content">
    <p:spTree>
      <p:nvGrpSpPr>
        <p:cNvPr id="82" name="Shape 82"/>
        <p:cNvGrpSpPr/>
        <p:nvPr/>
      </p:nvGrpSpPr>
      <p:grpSpPr>
        <a:xfrm>
          <a:off x="0" y="0"/>
          <a:ext cx="0" cy="0"/>
          <a:chOff x="0" y="0"/>
          <a:chExt cx="0" cy="0"/>
        </a:xfrm>
      </p:grpSpPr>
      <p:sp>
        <p:nvSpPr>
          <p:cNvPr id="83" name="Google Shape;83;p43"/>
          <p:cNvSpPr txBox="1"/>
          <p:nvPr>
            <p:ph idx="1" type="body"/>
          </p:nvPr>
        </p:nvSpPr>
        <p:spPr>
          <a:xfrm>
            <a:off x="426720" y="1825625"/>
            <a:ext cx="3886200" cy="4351338"/>
          </a:xfrm>
          <a:prstGeom prst="rect">
            <a:avLst/>
          </a:prstGeom>
          <a:noFill/>
          <a:ln>
            <a:noFill/>
          </a:ln>
        </p:spPr>
        <p:txBody>
          <a:bodyPr anchorCtr="0" anchor="t" bIns="45700" lIns="91425" spcFirstLastPara="1" rIns="91425" wrap="square" tIns="45700">
            <a:normAutofit/>
          </a:bodyPr>
          <a:lstStyle>
            <a:lvl1pPr indent="-355600" lvl="0" marL="457200" algn="l">
              <a:lnSpc>
                <a:spcPct val="90000"/>
              </a:lnSpc>
              <a:spcBef>
                <a:spcPts val="1000"/>
              </a:spcBef>
              <a:spcAft>
                <a:spcPts val="0"/>
              </a:spcAft>
              <a:buClr>
                <a:schemeClr val="dk1"/>
              </a:buClr>
              <a:buSzPts val="2000"/>
              <a:buChar char="•"/>
              <a:defRPr sz="2000"/>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17500" lvl="3" marL="1828800" algn="l">
              <a:lnSpc>
                <a:spcPct val="90000"/>
              </a:lnSpc>
              <a:spcBef>
                <a:spcPts val="500"/>
              </a:spcBef>
              <a:spcAft>
                <a:spcPts val="0"/>
              </a:spcAft>
              <a:buClr>
                <a:schemeClr val="dk1"/>
              </a:buClr>
              <a:buSzPts val="1400"/>
              <a:buChar char="•"/>
              <a:defRPr sz="1400"/>
            </a:lvl4pPr>
            <a:lvl5pPr indent="-317500" lvl="4" marL="2286000" algn="l">
              <a:lnSpc>
                <a:spcPct val="90000"/>
              </a:lnSpc>
              <a:spcBef>
                <a:spcPts val="500"/>
              </a:spcBef>
              <a:spcAft>
                <a:spcPts val="0"/>
              </a:spcAft>
              <a:buClr>
                <a:schemeClr val="dk1"/>
              </a:buClr>
              <a:buSzPts val="1400"/>
              <a:buChar char="•"/>
              <a:defRPr sz="1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4" name="Google Shape;84;p43"/>
          <p:cNvSpPr txBox="1"/>
          <p:nvPr>
            <p:ph idx="2" type="body"/>
          </p:nvPr>
        </p:nvSpPr>
        <p:spPr>
          <a:xfrm>
            <a:off x="4629150" y="1825625"/>
            <a:ext cx="3886200" cy="4351338"/>
          </a:xfrm>
          <a:prstGeom prst="rect">
            <a:avLst/>
          </a:prstGeom>
          <a:noFill/>
          <a:ln>
            <a:noFill/>
          </a:ln>
        </p:spPr>
        <p:txBody>
          <a:bodyPr anchorCtr="0" anchor="t" bIns="45700" lIns="91425" spcFirstLastPara="1" rIns="91425" wrap="square" tIns="45700">
            <a:normAutofit/>
          </a:bodyPr>
          <a:lstStyle>
            <a:lvl1pPr indent="-355600" lvl="0" marL="457200" algn="l">
              <a:lnSpc>
                <a:spcPct val="90000"/>
              </a:lnSpc>
              <a:spcBef>
                <a:spcPts val="1000"/>
              </a:spcBef>
              <a:spcAft>
                <a:spcPts val="0"/>
              </a:spcAft>
              <a:buClr>
                <a:schemeClr val="dk1"/>
              </a:buClr>
              <a:buSzPts val="2000"/>
              <a:buChar char="•"/>
              <a:defRPr sz="2000"/>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17500" lvl="3" marL="1828800" algn="l">
              <a:lnSpc>
                <a:spcPct val="90000"/>
              </a:lnSpc>
              <a:spcBef>
                <a:spcPts val="500"/>
              </a:spcBef>
              <a:spcAft>
                <a:spcPts val="0"/>
              </a:spcAft>
              <a:buClr>
                <a:schemeClr val="dk1"/>
              </a:buClr>
              <a:buSzPts val="1400"/>
              <a:buChar char="•"/>
              <a:defRPr sz="1400"/>
            </a:lvl4pPr>
            <a:lvl5pPr indent="-317500" lvl="4" marL="2286000" algn="l">
              <a:lnSpc>
                <a:spcPct val="90000"/>
              </a:lnSpc>
              <a:spcBef>
                <a:spcPts val="500"/>
              </a:spcBef>
              <a:spcAft>
                <a:spcPts val="0"/>
              </a:spcAft>
              <a:buClr>
                <a:schemeClr val="dk1"/>
              </a:buClr>
              <a:buSzPts val="1400"/>
              <a:buChar char="•"/>
              <a:defRPr sz="1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 name="Google Shape;85;p43"/>
          <p:cNvSpPr txBox="1"/>
          <p:nvPr>
            <p:ph idx="3" type="body"/>
          </p:nvPr>
        </p:nvSpPr>
        <p:spPr>
          <a:xfrm>
            <a:off x="426720" y="413691"/>
            <a:ext cx="8088630" cy="1221956"/>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026393"/>
              </a:buClr>
              <a:buSzPts val="3600"/>
              <a:buNone/>
              <a:defRPr sz="3600">
                <a:solidFill>
                  <a:srgbClr val="026393"/>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6" name="Google Shape;86;p43"/>
          <p:cNvSpPr/>
          <p:nvPr/>
        </p:nvSpPr>
        <p:spPr>
          <a:xfrm>
            <a:off x="0" y="6444308"/>
            <a:ext cx="9144000" cy="413691"/>
          </a:xfrm>
          <a:prstGeom prst="rect">
            <a:avLst/>
          </a:prstGeom>
          <a:solidFill>
            <a:srgbClr val="209DB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7" name="Google Shape;87;p43"/>
          <p:cNvSpPr/>
          <p:nvPr/>
        </p:nvSpPr>
        <p:spPr>
          <a:xfrm>
            <a:off x="1858781" y="6483320"/>
            <a:ext cx="5426439"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200">
                <a:solidFill>
                  <a:schemeClr val="lt1"/>
                </a:solidFill>
                <a:latin typeface="Calibri"/>
                <a:ea typeface="Calibri"/>
                <a:cs typeface="Calibri"/>
                <a:sym typeface="Calibri"/>
              </a:rPr>
              <a:t>Chapter 26  |  Fifth National Climate Assessment  |  nca2023.globalchange.gov</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88" name="Shape 88"/>
        <p:cNvGrpSpPr/>
        <p:nvPr/>
      </p:nvGrpSpPr>
      <p:grpSpPr>
        <a:xfrm>
          <a:off x="0" y="0"/>
          <a:ext cx="0" cy="0"/>
          <a:chOff x="0" y="0"/>
          <a:chExt cx="0" cy="0"/>
        </a:xfrm>
      </p:grpSpPr>
      <p:sp>
        <p:nvSpPr>
          <p:cNvPr id="89" name="Google Shape;89;p44"/>
          <p:cNvSpPr/>
          <p:nvPr/>
        </p:nvSpPr>
        <p:spPr>
          <a:xfrm>
            <a:off x="0" y="6444308"/>
            <a:ext cx="9144000" cy="413691"/>
          </a:xfrm>
          <a:prstGeom prst="rect">
            <a:avLst/>
          </a:prstGeom>
          <a:solidFill>
            <a:srgbClr val="209DB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0" name="Google Shape;90;p44"/>
          <p:cNvSpPr/>
          <p:nvPr/>
        </p:nvSpPr>
        <p:spPr>
          <a:xfrm>
            <a:off x="1858781" y="6483320"/>
            <a:ext cx="5426439"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200">
                <a:solidFill>
                  <a:schemeClr val="lt1"/>
                </a:solidFill>
                <a:latin typeface="Calibri"/>
                <a:ea typeface="Calibri"/>
                <a:cs typeface="Calibri"/>
                <a:sym typeface="Calibri"/>
              </a:rPr>
              <a:t>Chapter 26  |  Fifth National Climate Assessment  |  nca2023.globalchange.gov</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20" name="Shape 20"/>
        <p:cNvGrpSpPr/>
        <p:nvPr/>
      </p:nvGrpSpPr>
      <p:grpSpPr>
        <a:xfrm>
          <a:off x="0" y="0"/>
          <a:ext cx="0" cy="0"/>
          <a:chOff x="0" y="0"/>
          <a:chExt cx="0" cy="0"/>
        </a:xfrm>
      </p:grpSpPr>
      <p:sp>
        <p:nvSpPr>
          <p:cNvPr id="21" name="Google Shape;21;p35"/>
          <p:cNvSpPr/>
          <p:nvPr/>
        </p:nvSpPr>
        <p:spPr>
          <a:xfrm>
            <a:off x="-1" y="296289"/>
            <a:ext cx="9144001" cy="1982454"/>
          </a:xfrm>
          <a:prstGeom prst="rect">
            <a:avLst/>
          </a:prstGeom>
          <a:solidFill>
            <a:srgbClr val="02639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350">
              <a:solidFill>
                <a:srgbClr val="FFFFFF"/>
              </a:solidFill>
              <a:latin typeface="Calibri"/>
              <a:ea typeface="Calibri"/>
              <a:cs typeface="Calibri"/>
              <a:sym typeface="Calibri"/>
            </a:endParaRPr>
          </a:p>
        </p:txBody>
      </p:sp>
      <p:sp>
        <p:nvSpPr>
          <p:cNvPr id="22" name="Google Shape;22;p35"/>
          <p:cNvSpPr/>
          <p:nvPr/>
        </p:nvSpPr>
        <p:spPr>
          <a:xfrm>
            <a:off x="308114" y="404555"/>
            <a:ext cx="6397487"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FFFFFF"/>
                </a:solidFill>
                <a:latin typeface="Calibri"/>
                <a:ea typeface="Calibri"/>
                <a:cs typeface="Calibri"/>
                <a:sym typeface="Calibri"/>
              </a:rPr>
              <a:t>FIFTH NATIONAL CLIMATE ASSESSMENT</a:t>
            </a:r>
            <a:endParaRPr/>
          </a:p>
        </p:txBody>
      </p:sp>
      <p:sp>
        <p:nvSpPr>
          <p:cNvPr id="23" name="Google Shape;23;p35"/>
          <p:cNvSpPr txBox="1"/>
          <p:nvPr>
            <p:ph idx="1" type="body"/>
          </p:nvPr>
        </p:nvSpPr>
        <p:spPr>
          <a:xfrm>
            <a:off x="307975" y="938205"/>
            <a:ext cx="6070600" cy="384175"/>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i="1" sz="1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35"/>
          <p:cNvSpPr txBox="1"/>
          <p:nvPr>
            <p:ph idx="2" type="subTitle"/>
          </p:nvPr>
        </p:nvSpPr>
        <p:spPr>
          <a:xfrm>
            <a:off x="307975" y="1497134"/>
            <a:ext cx="6070600" cy="497082"/>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chemeClr val="lt1"/>
              </a:buClr>
              <a:buSzPts val="1600"/>
              <a:buNone/>
              <a:defRPr sz="1600">
                <a:solidFill>
                  <a:schemeClr val="lt1"/>
                </a:solidFill>
                <a:latin typeface="Calibri"/>
                <a:ea typeface="Calibri"/>
                <a:cs typeface="Calibri"/>
                <a:sym typeface="Calibri"/>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descr="A person carrying a solar panel&#10;&#10;Description automatically generated" id="25" name="Google Shape;25;p35"/>
          <p:cNvPicPr preferRelativeResize="0"/>
          <p:nvPr/>
        </p:nvPicPr>
        <p:blipFill rotWithShape="1">
          <a:blip r:embed="rId2">
            <a:alphaModFix/>
          </a:blip>
          <a:srcRect b="6598" l="0" r="0" t="16464"/>
          <a:stretch/>
        </p:blipFill>
        <p:spPr>
          <a:xfrm>
            <a:off x="2" y="2168972"/>
            <a:ext cx="9143999" cy="4689025"/>
          </a:xfrm>
          <a:prstGeom prst="rect">
            <a:avLst/>
          </a:prstGeom>
          <a:noFill/>
          <a:ln>
            <a:noFill/>
          </a:ln>
        </p:spPr>
      </p:pic>
      <p:pic>
        <p:nvPicPr>
          <p:cNvPr id="26" name="Google Shape;26;p35"/>
          <p:cNvPicPr preferRelativeResize="0"/>
          <p:nvPr/>
        </p:nvPicPr>
        <p:blipFill rotWithShape="1">
          <a:blip r:embed="rId3">
            <a:alphaModFix/>
          </a:blip>
          <a:srcRect b="0" l="0" r="0" t="12065"/>
          <a:stretch/>
        </p:blipFill>
        <p:spPr>
          <a:xfrm>
            <a:off x="-3" y="1"/>
            <a:ext cx="9143999" cy="317176"/>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ey Message">
  <p:cSld name="Key Message">
    <p:spTree>
      <p:nvGrpSpPr>
        <p:cNvPr id="27" name="Shape 27"/>
        <p:cNvGrpSpPr/>
        <p:nvPr/>
      </p:nvGrpSpPr>
      <p:grpSpPr>
        <a:xfrm>
          <a:off x="0" y="0"/>
          <a:ext cx="0" cy="0"/>
          <a:chOff x="0" y="0"/>
          <a:chExt cx="0" cy="0"/>
        </a:xfrm>
      </p:grpSpPr>
      <p:sp>
        <p:nvSpPr>
          <p:cNvPr id="28" name="Google Shape;28;p36"/>
          <p:cNvSpPr/>
          <p:nvPr/>
        </p:nvSpPr>
        <p:spPr>
          <a:xfrm>
            <a:off x="0" y="6444308"/>
            <a:ext cx="9144000" cy="413691"/>
          </a:xfrm>
          <a:prstGeom prst="rect">
            <a:avLst/>
          </a:prstGeom>
          <a:solidFill>
            <a:srgbClr val="209DB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 name="Google Shape;29;p36"/>
          <p:cNvSpPr txBox="1"/>
          <p:nvPr>
            <p:ph idx="1" type="body"/>
          </p:nvPr>
        </p:nvSpPr>
        <p:spPr>
          <a:xfrm>
            <a:off x="2938272" y="582895"/>
            <a:ext cx="5577078" cy="1302101"/>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026393"/>
              </a:buClr>
              <a:buSzPts val="3600"/>
              <a:buNone/>
              <a:defRPr sz="3600">
                <a:solidFill>
                  <a:srgbClr val="026393"/>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 name="Google Shape;30;p36"/>
          <p:cNvSpPr txBox="1"/>
          <p:nvPr>
            <p:ph idx="2" type="body"/>
          </p:nvPr>
        </p:nvSpPr>
        <p:spPr>
          <a:xfrm>
            <a:off x="628650" y="2441359"/>
            <a:ext cx="7886700" cy="373560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chemeClr val="dk1"/>
              </a:buClr>
              <a:buSzPts val="2000"/>
              <a:buNone/>
              <a:defRPr sz="2000"/>
            </a:lvl1pPr>
            <a:lvl2pPr indent="-228600" lvl="1" marL="914400" algn="l">
              <a:lnSpc>
                <a:spcPct val="90000"/>
              </a:lnSpc>
              <a:spcBef>
                <a:spcPts val="1200"/>
              </a:spcBef>
              <a:spcAft>
                <a:spcPts val="0"/>
              </a:spcAft>
              <a:buClr>
                <a:schemeClr val="dk1"/>
              </a:buClr>
              <a:buSzPts val="2000"/>
              <a:buNone/>
              <a:defRPr sz="2000"/>
            </a:lvl2pPr>
            <a:lvl3pPr indent="-342900" lvl="2" marL="1371600" algn="l">
              <a:lnSpc>
                <a:spcPct val="90000"/>
              </a:lnSpc>
              <a:spcBef>
                <a:spcPts val="500"/>
              </a:spcBef>
              <a:spcAft>
                <a:spcPts val="0"/>
              </a:spcAft>
              <a:buClr>
                <a:schemeClr val="dk1"/>
              </a:buClr>
              <a:buSzPts val="1800"/>
              <a:buChar char="•"/>
              <a:defRPr sz="1800"/>
            </a:lvl3pPr>
            <a:lvl4pPr indent="-330200" lvl="3" marL="1828800" algn="l">
              <a:lnSpc>
                <a:spcPct val="90000"/>
              </a:lnSpc>
              <a:spcBef>
                <a:spcPts val="500"/>
              </a:spcBef>
              <a:spcAft>
                <a:spcPts val="0"/>
              </a:spcAft>
              <a:buClr>
                <a:schemeClr val="dk1"/>
              </a:buClr>
              <a:buSzPts val="1600"/>
              <a:buChar char="•"/>
              <a:defRPr sz="1600"/>
            </a:lvl4pPr>
            <a:lvl5pPr indent="-330200" lvl="4" marL="2286000" algn="l">
              <a:lnSpc>
                <a:spcPct val="90000"/>
              </a:lnSpc>
              <a:spcBef>
                <a:spcPts val="500"/>
              </a:spcBef>
              <a:spcAft>
                <a:spcPts val="0"/>
              </a:spcAft>
              <a:buClr>
                <a:schemeClr val="dk1"/>
              </a:buClr>
              <a:buSzPts val="1600"/>
              <a:buChar char="•"/>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31" name="Google Shape;31;p36"/>
          <p:cNvGrpSpPr/>
          <p:nvPr/>
        </p:nvGrpSpPr>
        <p:grpSpPr>
          <a:xfrm>
            <a:off x="365760" y="413691"/>
            <a:ext cx="2182368" cy="1221956"/>
            <a:chOff x="365760" y="413691"/>
            <a:chExt cx="2182368" cy="1221956"/>
          </a:xfrm>
        </p:grpSpPr>
        <p:sp>
          <p:nvSpPr>
            <p:cNvPr id="32" name="Google Shape;32;p36"/>
            <p:cNvSpPr/>
            <p:nvPr/>
          </p:nvSpPr>
          <p:spPr>
            <a:xfrm>
              <a:off x="426720" y="1370471"/>
              <a:ext cx="2121408" cy="265176"/>
            </a:xfrm>
            <a:prstGeom prst="rect">
              <a:avLst/>
            </a:prstGeom>
            <a:solidFill>
              <a:srgbClr val="02639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 name="Google Shape;33;p36"/>
            <p:cNvSpPr/>
            <p:nvPr/>
          </p:nvSpPr>
          <p:spPr>
            <a:xfrm>
              <a:off x="426720" y="1092494"/>
              <a:ext cx="1414272" cy="265176"/>
            </a:xfrm>
            <a:prstGeom prst="rect">
              <a:avLst/>
            </a:prstGeom>
            <a:solidFill>
              <a:srgbClr val="209DB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 name="Google Shape;34;p36"/>
            <p:cNvSpPr txBox="1"/>
            <p:nvPr/>
          </p:nvSpPr>
          <p:spPr>
            <a:xfrm>
              <a:off x="365760" y="413691"/>
              <a:ext cx="1487424"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lang="en-US" sz="2000">
                  <a:solidFill>
                    <a:srgbClr val="026393"/>
                  </a:solidFill>
                  <a:latin typeface="Calibri"/>
                  <a:ea typeface="Calibri"/>
                  <a:cs typeface="Calibri"/>
                  <a:sym typeface="Calibri"/>
                </a:rPr>
                <a:t>KEY </a:t>
              </a:r>
              <a:endParaRPr/>
            </a:p>
            <a:p>
              <a:pPr indent="0" lvl="0" marL="0" marR="0" rtl="0" algn="l">
                <a:spcBef>
                  <a:spcPts val="0"/>
                </a:spcBef>
                <a:spcAft>
                  <a:spcPts val="0"/>
                </a:spcAft>
                <a:buNone/>
              </a:pPr>
              <a:r>
                <a:rPr b="0" lang="en-US" sz="2000">
                  <a:solidFill>
                    <a:srgbClr val="026393"/>
                  </a:solidFill>
                  <a:latin typeface="Calibri"/>
                  <a:ea typeface="Calibri"/>
                  <a:cs typeface="Calibri"/>
                  <a:sym typeface="Calibri"/>
                </a:rPr>
                <a:t>MESSAGE</a:t>
              </a:r>
              <a:endParaRPr/>
            </a:p>
          </p:txBody>
        </p:sp>
      </p:grpSp>
      <p:sp>
        <p:nvSpPr>
          <p:cNvPr id="35" name="Google Shape;35;p36"/>
          <p:cNvSpPr txBox="1"/>
          <p:nvPr>
            <p:ph idx="3" type="body"/>
          </p:nvPr>
        </p:nvSpPr>
        <p:spPr>
          <a:xfrm>
            <a:off x="1920144" y="501478"/>
            <a:ext cx="573088" cy="774700"/>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rgbClr val="026393"/>
              </a:buClr>
              <a:buSzPts val="7200"/>
              <a:buNone/>
              <a:defRPr sz="7200">
                <a:solidFill>
                  <a:srgbClr val="026393"/>
                </a:solidFill>
              </a:defRPr>
            </a:lvl1pPr>
            <a:lvl2pPr indent="-228600" lvl="1" marL="914400" algn="l">
              <a:lnSpc>
                <a:spcPct val="90000"/>
              </a:lnSpc>
              <a:spcBef>
                <a:spcPts val="500"/>
              </a:spcBef>
              <a:spcAft>
                <a:spcPts val="0"/>
              </a:spcAft>
              <a:buClr>
                <a:schemeClr val="dk1"/>
              </a:buClr>
              <a:buSzPts val="2400"/>
              <a:buNone/>
              <a:defRPr/>
            </a:lvl2pPr>
            <a:lvl3pPr indent="-228600" lvl="2" marL="1371600" algn="l">
              <a:lnSpc>
                <a:spcPct val="90000"/>
              </a:lnSpc>
              <a:spcBef>
                <a:spcPts val="500"/>
              </a:spcBef>
              <a:spcAft>
                <a:spcPts val="0"/>
              </a:spcAft>
              <a:buClr>
                <a:schemeClr val="dk1"/>
              </a:buClr>
              <a:buSzPts val="20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36"/>
          <p:cNvSpPr/>
          <p:nvPr/>
        </p:nvSpPr>
        <p:spPr>
          <a:xfrm>
            <a:off x="1858781" y="6483320"/>
            <a:ext cx="5426439"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200">
                <a:solidFill>
                  <a:schemeClr val="lt1"/>
                </a:solidFill>
                <a:latin typeface="Calibri"/>
                <a:ea typeface="Calibri"/>
                <a:cs typeface="Calibri"/>
                <a:sym typeface="Calibri"/>
              </a:rPr>
              <a:t>Chapter 26  |  Fifth National Climate Assessment  |  nca2023.globalchange.gov</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Picture">
  <p:cSld name="Vertical Picture">
    <p:spTree>
      <p:nvGrpSpPr>
        <p:cNvPr id="37" name="Shape 37"/>
        <p:cNvGrpSpPr/>
        <p:nvPr/>
      </p:nvGrpSpPr>
      <p:grpSpPr>
        <a:xfrm>
          <a:off x="0" y="0"/>
          <a:ext cx="0" cy="0"/>
          <a:chOff x="0" y="0"/>
          <a:chExt cx="0" cy="0"/>
        </a:xfrm>
      </p:grpSpPr>
      <p:sp>
        <p:nvSpPr>
          <p:cNvPr id="38" name="Google Shape;38;p37"/>
          <p:cNvSpPr txBox="1"/>
          <p:nvPr>
            <p:ph idx="1" type="body"/>
          </p:nvPr>
        </p:nvSpPr>
        <p:spPr>
          <a:xfrm>
            <a:off x="3633848" y="457200"/>
            <a:ext cx="5225143" cy="574171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800"/>
              <a:buNone/>
              <a:defRPr>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 name="Google Shape;39;p37"/>
          <p:cNvSpPr txBox="1"/>
          <p:nvPr>
            <p:ph type="title"/>
          </p:nvPr>
        </p:nvSpPr>
        <p:spPr>
          <a:xfrm>
            <a:off x="446961" y="457200"/>
            <a:ext cx="2949178"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400"/>
              <a:buFont typeface="Calibri"/>
              <a:buNone/>
              <a:defRPr b="1" sz="2400">
                <a:solidFill>
                  <a:schemeClr val="dk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 name="Google Shape;40;p37"/>
          <p:cNvSpPr/>
          <p:nvPr/>
        </p:nvSpPr>
        <p:spPr>
          <a:xfrm>
            <a:off x="0" y="6444308"/>
            <a:ext cx="9144000" cy="413691"/>
          </a:xfrm>
          <a:prstGeom prst="rect">
            <a:avLst/>
          </a:prstGeom>
          <a:solidFill>
            <a:srgbClr val="209DB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 name="Google Shape;41;p37"/>
          <p:cNvSpPr/>
          <p:nvPr/>
        </p:nvSpPr>
        <p:spPr>
          <a:xfrm>
            <a:off x="1858781" y="6483320"/>
            <a:ext cx="5426439"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200">
                <a:solidFill>
                  <a:schemeClr val="lt1"/>
                </a:solidFill>
                <a:latin typeface="Calibri"/>
                <a:ea typeface="Calibri"/>
                <a:cs typeface="Calibri"/>
                <a:sym typeface="Calibri"/>
              </a:rPr>
              <a:t>Chapter 26  |  Fifth National Climate Assessment  |  nca2023.globalchange.gov</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orizontal Picture">
  <p:cSld name="Horizontal Picture">
    <p:spTree>
      <p:nvGrpSpPr>
        <p:cNvPr id="42" name="Shape 42"/>
        <p:cNvGrpSpPr/>
        <p:nvPr/>
      </p:nvGrpSpPr>
      <p:grpSpPr>
        <a:xfrm>
          <a:off x="0" y="0"/>
          <a:ext cx="0" cy="0"/>
          <a:chOff x="0" y="0"/>
          <a:chExt cx="0" cy="0"/>
        </a:xfrm>
      </p:grpSpPr>
      <p:sp>
        <p:nvSpPr>
          <p:cNvPr id="43" name="Google Shape;43;p38"/>
          <p:cNvSpPr txBox="1"/>
          <p:nvPr>
            <p:ph idx="1" type="body"/>
          </p:nvPr>
        </p:nvSpPr>
        <p:spPr>
          <a:xfrm>
            <a:off x="628650" y="432122"/>
            <a:ext cx="7886700" cy="463691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800"/>
              <a:buNone/>
              <a:defRPr>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38"/>
          <p:cNvSpPr txBox="1"/>
          <p:nvPr>
            <p:ph type="title"/>
          </p:nvPr>
        </p:nvSpPr>
        <p:spPr>
          <a:xfrm>
            <a:off x="628650" y="5221422"/>
            <a:ext cx="7886700" cy="918121"/>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2400"/>
              <a:buFont typeface="Calibri"/>
              <a:buNone/>
              <a:defRPr b="1" sz="2400">
                <a:solidFill>
                  <a:schemeClr val="dk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5" name="Google Shape;45;p38"/>
          <p:cNvSpPr/>
          <p:nvPr/>
        </p:nvSpPr>
        <p:spPr>
          <a:xfrm>
            <a:off x="0" y="6444308"/>
            <a:ext cx="9144000" cy="413691"/>
          </a:xfrm>
          <a:prstGeom prst="rect">
            <a:avLst/>
          </a:prstGeom>
          <a:solidFill>
            <a:srgbClr val="209DB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6" name="Google Shape;46;p38"/>
          <p:cNvSpPr/>
          <p:nvPr/>
        </p:nvSpPr>
        <p:spPr>
          <a:xfrm>
            <a:off x="1858781" y="6483320"/>
            <a:ext cx="5426439"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200">
                <a:solidFill>
                  <a:schemeClr val="lt1"/>
                </a:solidFill>
                <a:latin typeface="Calibri"/>
                <a:ea typeface="Calibri"/>
                <a:cs typeface="Calibri"/>
                <a:sym typeface="Calibri"/>
              </a:rPr>
              <a:t>Chapter 26  |  Fifth National Climate Assessment  |  nca2023.globalchange.gov</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ter Team">
  <p:cSld name="Chapter Team">
    <p:spTree>
      <p:nvGrpSpPr>
        <p:cNvPr id="47" name="Shape 47"/>
        <p:cNvGrpSpPr/>
        <p:nvPr/>
      </p:nvGrpSpPr>
      <p:grpSpPr>
        <a:xfrm>
          <a:off x="0" y="0"/>
          <a:ext cx="0" cy="0"/>
          <a:chOff x="0" y="0"/>
          <a:chExt cx="0" cy="0"/>
        </a:xfrm>
      </p:grpSpPr>
      <p:sp>
        <p:nvSpPr>
          <p:cNvPr id="48" name="Google Shape;48;p39"/>
          <p:cNvSpPr txBox="1"/>
          <p:nvPr>
            <p:ph idx="1" type="body"/>
          </p:nvPr>
        </p:nvSpPr>
        <p:spPr>
          <a:xfrm>
            <a:off x="628650" y="1353313"/>
            <a:ext cx="7886700" cy="476269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chemeClr val="dk1"/>
              </a:buClr>
              <a:buSzPts val="2000"/>
              <a:buNone/>
              <a:defRPr sz="2000"/>
            </a:lvl1pPr>
            <a:lvl2pPr indent="-228600" lvl="1" marL="914400" algn="l">
              <a:lnSpc>
                <a:spcPct val="90000"/>
              </a:lnSpc>
              <a:spcBef>
                <a:spcPts val="1200"/>
              </a:spcBef>
              <a:spcAft>
                <a:spcPts val="0"/>
              </a:spcAft>
              <a:buClr>
                <a:schemeClr val="dk1"/>
              </a:buClr>
              <a:buSzPts val="2000"/>
              <a:buNone/>
              <a:defRPr sz="2000"/>
            </a:lvl2pPr>
            <a:lvl3pPr indent="-342900" lvl="2" marL="1371600" algn="l">
              <a:lnSpc>
                <a:spcPct val="90000"/>
              </a:lnSpc>
              <a:spcBef>
                <a:spcPts val="500"/>
              </a:spcBef>
              <a:spcAft>
                <a:spcPts val="0"/>
              </a:spcAft>
              <a:buClr>
                <a:schemeClr val="dk1"/>
              </a:buClr>
              <a:buSzPts val="1800"/>
              <a:buChar char="•"/>
              <a:defRPr sz="1800"/>
            </a:lvl3pPr>
            <a:lvl4pPr indent="-330200" lvl="3" marL="1828800" algn="l">
              <a:lnSpc>
                <a:spcPct val="90000"/>
              </a:lnSpc>
              <a:spcBef>
                <a:spcPts val="500"/>
              </a:spcBef>
              <a:spcAft>
                <a:spcPts val="0"/>
              </a:spcAft>
              <a:buClr>
                <a:schemeClr val="dk1"/>
              </a:buClr>
              <a:buSzPts val="1600"/>
              <a:buChar char="•"/>
              <a:defRPr sz="1600"/>
            </a:lvl4pPr>
            <a:lvl5pPr indent="-330200" lvl="4" marL="2286000" algn="l">
              <a:lnSpc>
                <a:spcPct val="90000"/>
              </a:lnSpc>
              <a:spcBef>
                <a:spcPts val="500"/>
              </a:spcBef>
              <a:spcAft>
                <a:spcPts val="0"/>
              </a:spcAft>
              <a:buClr>
                <a:schemeClr val="dk1"/>
              </a:buClr>
              <a:buSzPts val="1600"/>
              <a:buChar char="•"/>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 name="Google Shape;49;p39"/>
          <p:cNvSpPr/>
          <p:nvPr/>
        </p:nvSpPr>
        <p:spPr>
          <a:xfrm>
            <a:off x="0" y="6444308"/>
            <a:ext cx="9144000" cy="413691"/>
          </a:xfrm>
          <a:prstGeom prst="rect">
            <a:avLst/>
          </a:prstGeom>
          <a:solidFill>
            <a:srgbClr val="209DB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 name="Google Shape;50;p39"/>
          <p:cNvSpPr/>
          <p:nvPr/>
        </p:nvSpPr>
        <p:spPr>
          <a:xfrm>
            <a:off x="1858781" y="6483320"/>
            <a:ext cx="5426439"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200">
                <a:solidFill>
                  <a:schemeClr val="lt1"/>
                </a:solidFill>
                <a:latin typeface="Calibri"/>
                <a:ea typeface="Calibri"/>
                <a:cs typeface="Calibri"/>
                <a:sym typeface="Calibri"/>
              </a:rPr>
              <a:t>Chapter 26  |  Fifth National Climate Assessment  |  nca2023.globalchange.gov</a:t>
            </a:r>
            <a:endParaRPr/>
          </a:p>
        </p:txBody>
      </p:sp>
      <p:sp>
        <p:nvSpPr>
          <p:cNvPr id="51" name="Google Shape;51;p39"/>
          <p:cNvSpPr txBox="1"/>
          <p:nvPr/>
        </p:nvSpPr>
        <p:spPr>
          <a:xfrm>
            <a:off x="628650" y="377952"/>
            <a:ext cx="7886700"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lang="en-US" sz="4000">
                <a:solidFill>
                  <a:srgbClr val="026393"/>
                </a:solidFill>
                <a:latin typeface="Calibri"/>
                <a:ea typeface="Calibri"/>
                <a:cs typeface="Calibri"/>
                <a:sym typeface="Calibri"/>
              </a:rPr>
              <a:t>Chapter Team</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losing Slide">
  <p:cSld name="1_Closing Slide">
    <p:spTree>
      <p:nvGrpSpPr>
        <p:cNvPr id="52" name="Shape 52"/>
        <p:cNvGrpSpPr/>
        <p:nvPr/>
      </p:nvGrpSpPr>
      <p:grpSpPr>
        <a:xfrm>
          <a:off x="0" y="0"/>
          <a:ext cx="0" cy="0"/>
          <a:chOff x="0" y="0"/>
          <a:chExt cx="0" cy="0"/>
        </a:xfrm>
      </p:grpSpPr>
      <p:sp>
        <p:nvSpPr>
          <p:cNvPr id="53" name="Google Shape;53;p40"/>
          <p:cNvSpPr/>
          <p:nvPr/>
        </p:nvSpPr>
        <p:spPr>
          <a:xfrm>
            <a:off x="0" y="0"/>
            <a:ext cx="9144000" cy="6858000"/>
          </a:xfrm>
          <a:prstGeom prst="rect">
            <a:avLst/>
          </a:prstGeom>
          <a:solidFill>
            <a:srgbClr val="02639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350">
              <a:solidFill>
                <a:schemeClr val="lt1"/>
              </a:solidFill>
              <a:latin typeface="Calibri"/>
              <a:ea typeface="Calibri"/>
              <a:cs typeface="Calibri"/>
              <a:sym typeface="Calibri"/>
            </a:endParaRPr>
          </a:p>
        </p:txBody>
      </p:sp>
      <p:sp>
        <p:nvSpPr>
          <p:cNvPr id="54" name="Google Shape;54;p40"/>
          <p:cNvSpPr/>
          <p:nvPr/>
        </p:nvSpPr>
        <p:spPr>
          <a:xfrm>
            <a:off x="0" y="1137988"/>
            <a:ext cx="5630780" cy="400110"/>
          </a:xfrm>
          <a:prstGeom prst="rect">
            <a:avLst/>
          </a:prstGeom>
          <a:solidFill>
            <a:srgbClr val="209DBC"/>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350">
              <a:solidFill>
                <a:schemeClr val="lt1"/>
              </a:solidFill>
              <a:latin typeface="Calibri"/>
              <a:ea typeface="Calibri"/>
              <a:cs typeface="Calibri"/>
              <a:sym typeface="Calibri"/>
            </a:endParaRPr>
          </a:p>
        </p:txBody>
      </p:sp>
      <p:sp>
        <p:nvSpPr>
          <p:cNvPr id="55" name="Google Shape;55;p40"/>
          <p:cNvSpPr txBox="1"/>
          <p:nvPr>
            <p:ph idx="1" type="subTitle"/>
          </p:nvPr>
        </p:nvSpPr>
        <p:spPr>
          <a:xfrm>
            <a:off x="308113" y="1667464"/>
            <a:ext cx="5372053" cy="1638252"/>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lt1"/>
              </a:buClr>
              <a:buSzPts val="1400"/>
              <a:buNone/>
              <a:defRPr sz="1400">
                <a:solidFill>
                  <a:schemeClr val="lt1"/>
                </a:solidFill>
                <a:latin typeface="Calibri"/>
                <a:ea typeface="Calibri"/>
                <a:cs typeface="Calibri"/>
                <a:sym typeface="Calibri"/>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56" name="Google Shape;56;p40"/>
          <p:cNvSpPr/>
          <p:nvPr/>
        </p:nvSpPr>
        <p:spPr>
          <a:xfrm>
            <a:off x="308114" y="1137988"/>
            <a:ext cx="6397487"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2000">
                <a:solidFill>
                  <a:schemeClr val="lt1"/>
                </a:solidFill>
                <a:latin typeface="Calibri"/>
                <a:ea typeface="Calibri"/>
                <a:cs typeface="Calibri"/>
                <a:sym typeface="Calibri"/>
              </a:rPr>
              <a:t>Recommended</a:t>
            </a:r>
            <a:r>
              <a:rPr b="1" i="0" lang="en-US" sz="2000">
                <a:solidFill>
                  <a:schemeClr val="lt1"/>
                </a:solidFill>
                <a:latin typeface="Calibri"/>
                <a:ea typeface="Calibri"/>
                <a:cs typeface="Calibri"/>
                <a:sym typeface="Calibri"/>
              </a:rPr>
              <a:t> chapter citation</a:t>
            </a:r>
            <a:endParaRPr b="1" i="0" sz="2000">
              <a:solidFill>
                <a:schemeClr val="lt1"/>
              </a:solidFill>
              <a:latin typeface="Calibri"/>
              <a:ea typeface="Calibri"/>
              <a:cs typeface="Calibri"/>
              <a:sym typeface="Calibri"/>
            </a:endParaRPr>
          </a:p>
        </p:txBody>
      </p:sp>
      <p:sp>
        <p:nvSpPr>
          <p:cNvPr id="57" name="Google Shape;57;p40"/>
          <p:cNvSpPr txBox="1"/>
          <p:nvPr/>
        </p:nvSpPr>
        <p:spPr>
          <a:xfrm>
            <a:off x="308112" y="4173746"/>
            <a:ext cx="6858000" cy="985422"/>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lt1"/>
              </a:buClr>
              <a:buSzPts val="1800"/>
              <a:buFont typeface="Arial"/>
              <a:buNone/>
            </a:pPr>
            <a:r>
              <a:t/>
            </a:r>
            <a:endParaRPr sz="1800">
              <a:solidFill>
                <a:schemeClr val="lt1"/>
              </a:solidFill>
              <a:latin typeface="Calibri"/>
              <a:ea typeface="Calibri"/>
              <a:cs typeface="Calibri"/>
              <a:sym typeface="Calibri"/>
            </a:endParaRPr>
          </a:p>
        </p:txBody>
      </p:sp>
      <p:sp>
        <p:nvSpPr>
          <p:cNvPr id="58" name="Google Shape;58;p40"/>
          <p:cNvSpPr/>
          <p:nvPr/>
        </p:nvSpPr>
        <p:spPr>
          <a:xfrm>
            <a:off x="2" y="3617421"/>
            <a:ext cx="5630780" cy="400110"/>
          </a:xfrm>
          <a:prstGeom prst="rect">
            <a:avLst/>
          </a:prstGeom>
          <a:solidFill>
            <a:srgbClr val="209DBC"/>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350">
              <a:solidFill>
                <a:schemeClr val="lt1"/>
              </a:solidFill>
              <a:latin typeface="Calibri"/>
              <a:ea typeface="Calibri"/>
              <a:cs typeface="Calibri"/>
              <a:sym typeface="Calibri"/>
            </a:endParaRPr>
          </a:p>
        </p:txBody>
      </p:sp>
      <p:sp>
        <p:nvSpPr>
          <p:cNvPr id="59" name="Google Shape;59;p40"/>
          <p:cNvSpPr/>
          <p:nvPr/>
        </p:nvSpPr>
        <p:spPr>
          <a:xfrm>
            <a:off x="308113" y="3644270"/>
            <a:ext cx="6397487"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2000">
                <a:solidFill>
                  <a:schemeClr val="lt1"/>
                </a:solidFill>
                <a:latin typeface="Calibri"/>
                <a:ea typeface="Calibri"/>
                <a:cs typeface="Calibri"/>
                <a:sym typeface="Calibri"/>
              </a:rPr>
              <a:t>Read the full chapter</a:t>
            </a:r>
            <a:endParaRPr b="1" i="0" sz="2000">
              <a:solidFill>
                <a:schemeClr val="lt1"/>
              </a:solidFill>
              <a:latin typeface="Calibri"/>
              <a:ea typeface="Calibri"/>
              <a:cs typeface="Calibri"/>
              <a:sym typeface="Calibri"/>
            </a:endParaRPr>
          </a:p>
        </p:txBody>
      </p:sp>
      <p:sp>
        <p:nvSpPr>
          <p:cNvPr id="60" name="Google Shape;60;p40"/>
          <p:cNvSpPr txBox="1"/>
          <p:nvPr/>
        </p:nvSpPr>
        <p:spPr>
          <a:xfrm>
            <a:off x="1447060" y="5319312"/>
            <a:ext cx="6249879" cy="707886"/>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chemeClr val="lt1"/>
              </a:buClr>
              <a:buSzPts val="4000"/>
              <a:buFont typeface="Calibri"/>
              <a:buNone/>
            </a:pPr>
            <a:r>
              <a:rPr b="0" lang="en-US" sz="4000">
                <a:solidFill>
                  <a:schemeClr val="lt1"/>
                </a:solidFill>
                <a:latin typeface="Calibri"/>
                <a:ea typeface="Calibri"/>
                <a:cs typeface="Calibri"/>
                <a:sym typeface="Calibri"/>
              </a:rPr>
              <a:t>nca2023.globalchange.gov</a:t>
            </a:r>
            <a:endParaRPr/>
          </a:p>
        </p:txBody>
      </p:sp>
      <p:sp>
        <p:nvSpPr>
          <p:cNvPr id="61" name="Google Shape;61;p40"/>
          <p:cNvSpPr txBox="1"/>
          <p:nvPr>
            <p:ph idx="2" type="body"/>
          </p:nvPr>
        </p:nvSpPr>
        <p:spPr>
          <a:xfrm>
            <a:off x="308113" y="4199572"/>
            <a:ext cx="5372053" cy="9144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sz="1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A black background with white text&#10;&#10;Description automatically generated" id="62" name="Google Shape;62;p40"/>
          <p:cNvPicPr preferRelativeResize="0"/>
          <p:nvPr/>
        </p:nvPicPr>
        <p:blipFill rotWithShape="1">
          <a:blip r:embed="rId2">
            <a:alphaModFix/>
          </a:blip>
          <a:srcRect b="0" l="0" r="0" t="0"/>
          <a:stretch/>
        </p:blipFill>
        <p:spPr>
          <a:xfrm>
            <a:off x="308112" y="412478"/>
            <a:ext cx="2010081" cy="363525"/>
          </a:xfrm>
          <a:prstGeom prst="rect">
            <a:avLst/>
          </a:prstGeom>
          <a:noFill/>
          <a:ln>
            <a:noFill/>
          </a:ln>
        </p:spPr>
      </p:pic>
      <p:grpSp>
        <p:nvGrpSpPr>
          <p:cNvPr id="63" name="Google Shape;63;p40"/>
          <p:cNvGrpSpPr/>
          <p:nvPr/>
        </p:nvGrpSpPr>
        <p:grpSpPr>
          <a:xfrm>
            <a:off x="5974698" y="1769257"/>
            <a:ext cx="2861189" cy="2072968"/>
            <a:chOff x="6282811" y="1524772"/>
            <a:chExt cx="2861189" cy="2072968"/>
          </a:xfrm>
        </p:grpSpPr>
        <p:grpSp>
          <p:nvGrpSpPr>
            <p:cNvPr id="64" name="Google Shape;64;p40"/>
            <p:cNvGrpSpPr/>
            <p:nvPr/>
          </p:nvGrpSpPr>
          <p:grpSpPr>
            <a:xfrm>
              <a:off x="6639658" y="2127886"/>
              <a:ext cx="2504342" cy="1469854"/>
              <a:chOff x="6639658" y="2127886"/>
              <a:chExt cx="2504342" cy="1469854"/>
            </a:xfrm>
          </p:grpSpPr>
          <p:sp>
            <p:nvSpPr>
              <p:cNvPr id="65" name="Google Shape;65;p40"/>
              <p:cNvSpPr txBox="1"/>
              <p:nvPr/>
            </p:nvSpPr>
            <p:spPr>
              <a:xfrm>
                <a:off x="7128387" y="2140912"/>
                <a:ext cx="2015613" cy="36195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lt1"/>
                  </a:buClr>
                  <a:buSzPts val="1200"/>
                  <a:buFont typeface="Arial"/>
                  <a:buNone/>
                </a:pPr>
                <a:r>
                  <a:rPr b="0" i="0" lang="en-US" sz="1600" u="none" cap="none" strike="noStrike">
                    <a:solidFill>
                      <a:schemeClr val="lt1"/>
                    </a:solidFill>
                    <a:latin typeface="Calibri"/>
                    <a:ea typeface="Calibri"/>
                    <a:cs typeface="Calibri"/>
                    <a:sym typeface="Calibri"/>
                  </a:rPr>
                  <a:t>@usgcrp</a:t>
                </a:r>
                <a:endParaRPr b="0" i="0" sz="1600" u="none" cap="none" strike="noStrike">
                  <a:solidFill>
                    <a:schemeClr val="lt1"/>
                  </a:solidFill>
                  <a:latin typeface="Calibri"/>
                  <a:ea typeface="Calibri"/>
                  <a:cs typeface="Calibri"/>
                  <a:sym typeface="Calibri"/>
                </a:endParaRPr>
              </a:p>
            </p:txBody>
          </p:sp>
          <p:pic>
            <p:nvPicPr>
              <p:cNvPr id="66" name="Google Shape;66;p40"/>
              <p:cNvPicPr preferRelativeResize="0"/>
              <p:nvPr/>
            </p:nvPicPr>
            <p:blipFill rotWithShape="1">
              <a:blip r:embed="rId3">
                <a:alphaModFix/>
              </a:blip>
              <a:srcRect b="0" l="0" r="0" t="0"/>
              <a:stretch/>
            </p:blipFill>
            <p:spPr>
              <a:xfrm>
                <a:off x="6639658" y="2127886"/>
                <a:ext cx="361950" cy="361950"/>
              </a:xfrm>
              <a:prstGeom prst="rect">
                <a:avLst/>
              </a:prstGeom>
              <a:noFill/>
              <a:ln cap="flat" cmpd="sng" w="19050">
                <a:solidFill>
                  <a:schemeClr val="lt1"/>
                </a:solidFill>
                <a:prstDash val="solid"/>
                <a:round/>
                <a:headEnd len="sm" w="sm" type="none"/>
                <a:tailEnd len="sm" w="sm" type="none"/>
              </a:ln>
            </p:spPr>
          </p:pic>
          <p:grpSp>
            <p:nvGrpSpPr>
              <p:cNvPr id="67" name="Google Shape;67;p40"/>
              <p:cNvGrpSpPr/>
              <p:nvPr/>
            </p:nvGrpSpPr>
            <p:grpSpPr>
              <a:xfrm>
                <a:off x="6639658" y="2681838"/>
                <a:ext cx="2504342" cy="915902"/>
                <a:chOff x="6639658" y="2681838"/>
                <a:chExt cx="2504342" cy="915902"/>
              </a:xfrm>
            </p:grpSpPr>
            <p:pic>
              <p:nvPicPr>
                <p:cNvPr id="68" name="Google Shape;68;p40"/>
                <p:cNvPicPr preferRelativeResize="0"/>
                <p:nvPr/>
              </p:nvPicPr>
              <p:blipFill rotWithShape="1">
                <a:blip r:embed="rId4">
                  <a:alphaModFix/>
                </a:blip>
                <a:srcRect b="0" l="0" r="0" t="0"/>
                <a:stretch/>
              </p:blipFill>
              <p:spPr>
                <a:xfrm>
                  <a:off x="6639658" y="2681838"/>
                  <a:ext cx="361950" cy="361950"/>
                </a:xfrm>
                <a:prstGeom prst="rect">
                  <a:avLst/>
                </a:prstGeom>
                <a:noFill/>
                <a:ln cap="flat" cmpd="sng" w="19050">
                  <a:solidFill>
                    <a:schemeClr val="lt1"/>
                  </a:solidFill>
                  <a:prstDash val="solid"/>
                  <a:round/>
                  <a:headEnd len="sm" w="sm" type="none"/>
                  <a:tailEnd len="sm" w="sm" type="none"/>
                </a:ln>
              </p:spPr>
            </p:pic>
            <p:pic>
              <p:nvPicPr>
                <p:cNvPr id="69" name="Google Shape;69;p40"/>
                <p:cNvPicPr preferRelativeResize="0"/>
                <p:nvPr/>
              </p:nvPicPr>
              <p:blipFill rotWithShape="1">
                <a:blip r:embed="rId5">
                  <a:alphaModFix/>
                </a:blip>
                <a:srcRect b="0" l="0" r="0" t="0"/>
                <a:stretch/>
              </p:blipFill>
              <p:spPr>
                <a:xfrm>
                  <a:off x="6639658" y="3235790"/>
                  <a:ext cx="361950" cy="361950"/>
                </a:xfrm>
                <a:prstGeom prst="rect">
                  <a:avLst/>
                </a:prstGeom>
                <a:noFill/>
                <a:ln cap="flat" cmpd="sng" w="19050">
                  <a:solidFill>
                    <a:schemeClr val="lt1"/>
                  </a:solidFill>
                  <a:prstDash val="solid"/>
                  <a:round/>
                  <a:headEnd len="sm" w="sm" type="none"/>
                  <a:tailEnd len="sm" w="sm" type="none"/>
                </a:ln>
              </p:spPr>
            </p:pic>
            <p:sp>
              <p:nvSpPr>
                <p:cNvPr id="70" name="Google Shape;70;p40"/>
                <p:cNvSpPr txBox="1"/>
                <p:nvPr/>
              </p:nvSpPr>
              <p:spPr>
                <a:xfrm>
                  <a:off x="7128387" y="2688351"/>
                  <a:ext cx="2015613" cy="36195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lt1"/>
                    </a:buClr>
                    <a:buSzPts val="1200"/>
                    <a:buFont typeface="Arial"/>
                    <a:buNone/>
                  </a:pPr>
                  <a:r>
                    <a:rPr b="0" i="0" lang="en-US" sz="1600" u="none" cap="none" strike="noStrike">
                      <a:solidFill>
                        <a:schemeClr val="lt1"/>
                      </a:solidFill>
                      <a:latin typeface="Calibri"/>
                      <a:ea typeface="Calibri"/>
                      <a:cs typeface="Calibri"/>
                      <a:sym typeface="Calibri"/>
                    </a:rPr>
                    <a:t>usgcrp</a:t>
                  </a:r>
                  <a:endParaRPr b="0" i="0" sz="1200" u="none" cap="none" strike="noStrike">
                    <a:solidFill>
                      <a:schemeClr val="lt1"/>
                    </a:solidFill>
                    <a:latin typeface="Calibri"/>
                    <a:ea typeface="Calibri"/>
                    <a:cs typeface="Calibri"/>
                    <a:sym typeface="Calibri"/>
                  </a:endParaRPr>
                </a:p>
              </p:txBody>
            </p:sp>
            <p:sp>
              <p:nvSpPr>
                <p:cNvPr id="71" name="Google Shape;71;p40"/>
                <p:cNvSpPr txBox="1"/>
                <p:nvPr/>
              </p:nvSpPr>
              <p:spPr>
                <a:xfrm>
                  <a:off x="7128387" y="3235790"/>
                  <a:ext cx="2015613" cy="36195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lt1"/>
                    </a:buClr>
                    <a:buSzPts val="1200"/>
                    <a:buFont typeface="Arial"/>
                    <a:buNone/>
                  </a:pPr>
                  <a:r>
                    <a:rPr b="0" i="0" lang="en-US" sz="1600" u="none" cap="none" strike="noStrike">
                      <a:solidFill>
                        <a:schemeClr val="lt1"/>
                      </a:solidFill>
                      <a:latin typeface="Calibri"/>
                      <a:ea typeface="Calibri"/>
                      <a:cs typeface="Calibri"/>
                      <a:sym typeface="Calibri"/>
                    </a:rPr>
                    <a:t>GlobalChange.gov</a:t>
                  </a:r>
                  <a:endParaRPr b="0" i="0" sz="1800" u="none" cap="none" strike="noStrike">
                    <a:solidFill>
                      <a:srgbClr val="000000"/>
                    </a:solidFill>
                    <a:latin typeface="Arial"/>
                    <a:ea typeface="Arial"/>
                    <a:cs typeface="Arial"/>
                    <a:sym typeface="Arial"/>
                  </a:endParaRPr>
                </a:p>
              </p:txBody>
            </p:sp>
          </p:grpSp>
        </p:grpSp>
        <p:sp>
          <p:nvSpPr>
            <p:cNvPr id="72" name="Google Shape;72;p40"/>
            <p:cNvSpPr txBox="1"/>
            <p:nvPr/>
          </p:nvSpPr>
          <p:spPr>
            <a:xfrm>
              <a:off x="6282811" y="1524772"/>
              <a:ext cx="2861189" cy="416555"/>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lt1"/>
                </a:buClr>
                <a:buSzPts val="1200"/>
                <a:buFont typeface="Arial"/>
                <a:buNone/>
              </a:pPr>
              <a:r>
                <a:rPr b="0" i="0" lang="en-US" sz="1600" u="none" cap="none" strike="noStrike">
                  <a:solidFill>
                    <a:schemeClr val="lt1"/>
                  </a:solidFill>
                  <a:latin typeface="Calibri"/>
                  <a:ea typeface="Calibri"/>
                  <a:cs typeface="Calibri"/>
                  <a:sym typeface="Calibri"/>
                </a:rPr>
                <a:t>Connect with USGCRP:</a:t>
              </a:r>
              <a:endParaRPr b="0" i="0" sz="18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spTree>
      <p:nvGrpSpPr>
        <p:cNvPr id="73" name="Shape 73"/>
        <p:cNvGrpSpPr/>
        <p:nvPr/>
      </p:nvGrpSpPr>
      <p:grpSpPr>
        <a:xfrm>
          <a:off x="0" y="0"/>
          <a:ext cx="0" cy="0"/>
          <a:chOff x="0" y="0"/>
          <a:chExt cx="0" cy="0"/>
        </a:xfrm>
      </p:grpSpPr>
      <p:sp>
        <p:nvSpPr>
          <p:cNvPr id="74" name="Google Shape;74;p41"/>
          <p:cNvSpPr/>
          <p:nvPr/>
        </p:nvSpPr>
        <p:spPr>
          <a:xfrm>
            <a:off x="0" y="6444308"/>
            <a:ext cx="9144000" cy="413691"/>
          </a:xfrm>
          <a:prstGeom prst="rect">
            <a:avLst/>
          </a:prstGeom>
          <a:solidFill>
            <a:srgbClr val="209DB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5" name="Google Shape;75;p41"/>
          <p:cNvSpPr/>
          <p:nvPr/>
        </p:nvSpPr>
        <p:spPr>
          <a:xfrm>
            <a:off x="1858781" y="6483320"/>
            <a:ext cx="5426439"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200">
                <a:solidFill>
                  <a:schemeClr val="lt1"/>
                </a:solidFill>
                <a:latin typeface="Calibri"/>
                <a:ea typeface="Calibri"/>
                <a:cs typeface="Calibri"/>
                <a:sym typeface="Calibri"/>
              </a:rPr>
              <a:t>Chapter 26  |  Fifth National Climate Assessment  |  nca2023.globalchange.gov</a:t>
            </a:r>
            <a:endParaRPr/>
          </a:p>
        </p:txBody>
      </p:sp>
      <p:sp>
        <p:nvSpPr>
          <p:cNvPr id="76" name="Google Shape;76;p41"/>
          <p:cNvSpPr txBox="1"/>
          <p:nvPr>
            <p:ph idx="1" type="body"/>
          </p:nvPr>
        </p:nvSpPr>
        <p:spPr>
          <a:xfrm>
            <a:off x="409074" y="3843453"/>
            <a:ext cx="7793455" cy="1302101"/>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026393"/>
              </a:buClr>
              <a:buSzPts val="4400"/>
              <a:buNone/>
              <a:defRPr sz="4400">
                <a:solidFill>
                  <a:srgbClr val="026393"/>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cSld name="Content">
    <p:spTree>
      <p:nvGrpSpPr>
        <p:cNvPr id="77" name="Shape 77"/>
        <p:cNvGrpSpPr/>
        <p:nvPr/>
      </p:nvGrpSpPr>
      <p:grpSpPr>
        <a:xfrm>
          <a:off x="0" y="0"/>
          <a:ext cx="0" cy="0"/>
          <a:chOff x="0" y="0"/>
          <a:chExt cx="0" cy="0"/>
        </a:xfrm>
      </p:grpSpPr>
      <p:sp>
        <p:nvSpPr>
          <p:cNvPr id="78" name="Google Shape;78;p42"/>
          <p:cNvSpPr/>
          <p:nvPr/>
        </p:nvSpPr>
        <p:spPr>
          <a:xfrm>
            <a:off x="0" y="6444308"/>
            <a:ext cx="9144000" cy="413691"/>
          </a:xfrm>
          <a:prstGeom prst="rect">
            <a:avLst/>
          </a:prstGeom>
          <a:solidFill>
            <a:srgbClr val="209DB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9" name="Google Shape;79;p42"/>
          <p:cNvSpPr txBox="1"/>
          <p:nvPr>
            <p:ph idx="1" type="body"/>
          </p:nvPr>
        </p:nvSpPr>
        <p:spPr>
          <a:xfrm>
            <a:off x="628650" y="582895"/>
            <a:ext cx="7886700" cy="1302101"/>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026393"/>
              </a:buClr>
              <a:buSzPts val="3600"/>
              <a:buNone/>
              <a:defRPr sz="3600">
                <a:solidFill>
                  <a:srgbClr val="026393"/>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0" name="Google Shape;80;p42"/>
          <p:cNvSpPr txBox="1"/>
          <p:nvPr>
            <p:ph idx="2" type="body"/>
          </p:nvPr>
        </p:nvSpPr>
        <p:spPr>
          <a:xfrm>
            <a:off x="628650" y="2105527"/>
            <a:ext cx="7886700" cy="4071436"/>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chemeClr val="dk1"/>
              </a:buClr>
              <a:buSzPts val="2000"/>
              <a:buNone/>
              <a:defRPr sz="2000"/>
            </a:lvl1pPr>
            <a:lvl2pPr indent="-228600" lvl="1" marL="914400" algn="l">
              <a:lnSpc>
                <a:spcPct val="90000"/>
              </a:lnSpc>
              <a:spcBef>
                <a:spcPts val="1200"/>
              </a:spcBef>
              <a:spcAft>
                <a:spcPts val="0"/>
              </a:spcAft>
              <a:buClr>
                <a:schemeClr val="dk1"/>
              </a:buClr>
              <a:buSzPts val="2000"/>
              <a:buNone/>
              <a:defRPr sz="2000"/>
            </a:lvl2pPr>
            <a:lvl3pPr indent="-342900" lvl="2" marL="1371600" algn="l">
              <a:lnSpc>
                <a:spcPct val="90000"/>
              </a:lnSpc>
              <a:spcBef>
                <a:spcPts val="500"/>
              </a:spcBef>
              <a:spcAft>
                <a:spcPts val="0"/>
              </a:spcAft>
              <a:buClr>
                <a:schemeClr val="dk1"/>
              </a:buClr>
              <a:buSzPts val="1800"/>
              <a:buChar char="•"/>
              <a:defRPr sz="1800"/>
            </a:lvl3pPr>
            <a:lvl4pPr indent="-330200" lvl="3" marL="1828800" algn="l">
              <a:lnSpc>
                <a:spcPct val="90000"/>
              </a:lnSpc>
              <a:spcBef>
                <a:spcPts val="500"/>
              </a:spcBef>
              <a:spcAft>
                <a:spcPts val="0"/>
              </a:spcAft>
              <a:buClr>
                <a:schemeClr val="dk1"/>
              </a:buClr>
              <a:buSzPts val="1600"/>
              <a:buChar char="•"/>
              <a:defRPr sz="1600"/>
            </a:lvl4pPr>
            <a:lvl5pPr indent="-330200" lvl="4" marL="2286000" algn="l">
              <a:lnSpc>
                <a:spcPct val="90000"/>
              </a:lnSpc>
              <a:spcBef>
                <a:spcPts val="500"/>
              </a:spcBef>
              <a:spcAft>
                <a:spcPts val="0"/>
              </a:spcAft>
              <a:buClr>
                <a:schemeClr val="dk1"/>
              </a:buClr>
              <a:buSzPts val="1600"/>
              <a:buChar char="•"/>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42"/>
          <p:cNvSpPr/>
          <p:nvPr/>
        </p:nvSpPr>
        <p:spPr>
          <a:xfrm>
            <a:off x="1858781" y="6483320"/>
            <a:ext cx="5426439"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200">
                <a:solidFill>
                  <a:schemeClr val="lt1"/>
                </a:solidFill>
                <a:latin typeface="Calibri"/>
                <a:ea typeface="Calibri"/>
                <a:cs typeface="Calibri"/>
                <a:sym typeface="Calibri"/>
              </a:rPr>
              <a:t>Chapter 26  |  Fifth National Climate Assessment  |  nca2023.globalchange.gov</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33"/>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33"/>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33"/>
          <p:cNvSpPr txBox="1"/>
          <p:nvPr/>
        </p:nvSpPr>
        <p:spPr>
          <a:xfrm>
            <a:off x="7337686" y="6543675"/>
            <a:ext cx="1745990" cy="244474"/>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Clr>
                <a:schemeClr val="lt1"/>
              </a:buClr>
              <a:buSzPts val="300"/>
              <a:buFont typeface="Calibri"/>
              <a:buNone/>
            </a:pPr>
            <a:fld id="{00000000-1234-1234-1234-123412341234}" type="slidenum">
              <a:rPr b="0" i="0" lang="en-US" sz="1200" u="none" cap="none" strike="noStrike">
                <a:solidFill>
                  <a:schemeClr val="lt1"/>
                </a:solidFill>
                <a:latin typeface="Calibri"/>
                <a:ea typeface="Calibri"/>
                <a:cs typeface="Calibri"/>
                <a:sym typeface="Calibri"/>
              </a:rPr>
              <a:t>‹#›</a:t>
            </a:fld>
            <a:endParaRPr b="0" i="0" sz="1200" u="none" cap="none" strike="noStrike">
              <a:solidFill>
                <a:schemeClr val="lt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s://nca2023.globalchange.gov/" TargetMode="External"/><Relationship Id="rId4" Type="http://schemas.openxmlformats.org/officeDocument/2006/relationships/hyperlink" Target="https://nca2023.globalchange.gov/chapter/26" TargetMode="External"/><Relationship Id="rId5" Type="http://schemas.openxmlformats.org/officeDocument/2006/relationships/hyperlink" Target="https://atlas.globalchange.gov/" TargetMode="External"/><Relationship Id="rId6"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2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image" Target="../media/image3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 Id="rId3" Type="http://schemas.openxmlformats.org/officeDocument/2006/relationships/image" Target="../media/image1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2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2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image" Target="../media/image1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 Id="rId3" Type="http://schemas.openxmlformats.org/officeDocument/2006/relationships/image" Target="../media/image2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 Id="rId3" Type="http://schemas.openxmlformats.org/officeDocument/2006/relationships/image" Target="../media/image1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 Id="rId3"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 Id="rId3" Type="http://schemas.openxmlformats.org/officeDocument/2006/relationships/image" Target="../media/image2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hyperlink" Target="https://doi.org/10.7930/NCA5.2023.CH26"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1"/>
          <p:cNvSpPr txBox="1"/>
          <p:nvPr>
            <p:ph idx="1" type="body"/>
          </p:nvPr>
        </p:nvSpPr>
        <p:spPr>
          <a:xfrm>
            <a:off x="628649" y="1698171"/>
            <a:ext cx="5298621" cy="4478792"/>
          </a:xfrm>
          <a:prstGeom prst="rect">
            <a:avLst/>
          </a:prstGeom>
          <a:noFill/>
          <a:ln>
            <a:noFill/>
          </a:ln>
        </p:spPr>
        <p:txBody>
          <a:bodyPr anchorCtr="0" anchor="t" bIns="45700" lIns="91425" spcFirstLastPara="1" rIns="91425" wrap="square" tIns="45700">
            <a:normAutofit/>
          </a:bodyPr>
          <a:lstStyle/>
          <a:p>
            <a:pPr indent="-285750" lvl="0" marL="285750" rtl="0" algn="l">
              <a:lnSpc>
                <a:spcPct val="100000"/>
              </a:lnSpc>
              <a:spcBef>
                <a:spcPts val="0"/>
              </a:spcBef>
              <a:spcAft>
                <a:spcPts val="0"/>
              </a:spcAft>
              <a:buClr>
                <a:schemeClr val="dk1"/>
              </a:buClr>
              <a:buSzPts val="2000"/>
              <a:buFont typeface="Arial"/>
              <a:buChar char="•"/>
            </a:pPr>
            <a:r>
              <a:rPr lang="en-US" sz="2000"/>
              <a:t>NCA5 Website: </a:t>
            </a:r>
            <a:r>
              <a:rPr lang="en-US" sz="2000" u="sng">
                <a:solidFill>
                  <a:schemeClr val="hlink"/>
                </a:solidFill>
                <a:hlinkClick r:id="rId3"/>
              </a:rPr>
              <a:t>https://nca2023.globalchange.gov</a:t>
            </a:r>
            <a:endParaRPr sz="2000"/>
          </a:p>
          <a:p>
            <a:pPr indent="-285750" lvl="0" marL="285750" rtl="0" algn="l">
              <a:lnSpc>
                <a:spcPct val="100000"/>
              </a:lnSpc>
              <a:spcBef>
                <a:spcPts val="1200"/>
              </a:spcBef>
              <a:spcAft>
                <a:spcPts val="0"/>
              </a:spcAft>
              <a:buClr>
                <a:schemeClr val="dk1"/>
              </a:buClr>
              <a:buSzPts val="2000"/>
              <a:buFont typeface="Arial"/>
              <a:buChar char="•"/>
            </a:pPr>
            <a:r>
              <a:rPr lang="en-US" sz="2000"/>
              <a:t>Chapter Website: </a:t>
            </a:r>
            <a:r>
              <a:rPr lang="en-US" sz="2000" u="sng">
                <a:solidFill>
                  <a:schemeClr val="hlink"/>
                </a:solidFill>
                <a:hlinkClick r:id="rId4"/>
              </a:rPr>
              <a:t>https://nca2023.globalchange.gov/chapter/26</a:t>
            </a:r>
            <a:endParaRPr sz="2000"/>
          </a:p>
          <a:p>
            <a:pPr indent="-285750" lvl="0" marL="285750" rtl="0" algn="l">
              <a:lnSpc>
                <a:spcPct val="100000"/>
              </a:lnSpc>
              <a:spcBef>
                <a:spcPts val="1200"/>
              </a:spcBef>
              <a:spcAft>
                <a:spcPts val="0"/>
              </a:spcAft>
              <a:buClr>
                <a:schemeClr val="dk1"/>
              </a:buClr>
              <a:buSzPts val="2000"/>
              <a:buFont typeface="Arial"/>
              <a:buChar char="•"/>
            </a:pPr>
            <a:r>
              <a:rPr lang="en-US" sz="2000"/>
              <a:t>NCA5 Atlas: </a:t>
            </a:r>
            <a:r>
              <a:rPr lang="en-US" sz="2000" u="sng">
                <a:solidFill>
                  <a:schemeClr val="hlink"/>
                </a:solidFill>
                <a:hlinkClick r:id="rId5"/>
              </a:rPr>
              <a:t>https://atlas.globalchange.gov</a:t>
            </a:r>
            <a:endParaRPr sz="2000"/>
          </a:p>
          <a:p>
            <a:pPr indent="-285750" lvl="0" marL="285750" rtl="0" algn="l">
              <a:lnSpc>
                <a:spcPct val="100000"/>
              </a:lnSpc>
              <a:spcBef>
                <a:spcPts val="1200"/>
              </a:spcBef>
              <a:spcAft>
                <a:spcPts val="0"/>
              </a:spcAft>
              <a:buClr>
                <a:schemeClr val="dk1"/>
              </a:buClr>
              <a:buSzPts val="2000"/>
              <a:buFont typeface="Arial"/>
              <a:buChar char="•"/>
            </a:pPr>
            <a:r>
              <a:rPr lang="en-US" sz="2000"/>
              <a:t>Figure captions can be found in the slide notes of this deck</a:t>
            </a:r>
            <a:endParaRPr/>
          </a:p>
          <a:p>
            <a:pPr indent="-285750" lvl="0" marL="285750" rtl="0" algn="l">
              <a:lnSpc>
                <a:spcPct val="100000"/>
              </a:lnSpc>
              <a:spcBef>
                <a:spcPts val="1200"/>
              </a:spcBef>
              <a:spcAft>
                <a:spcPts val="0"/>
              </a:spcAft>
              <a:buClr>
                <a:schemeClr val="dk1"/>
              </a:buClr>
              <a:buSzPts val="2000"/>
              <a:buFont typeface="Arial"/>
              <a:buChar char="•"/>
            </a:pPr>
            <a:r>
              <a:rPr lang="en-US" sz="2000"/>
              <a:t>Social media: @usgcrp, #NCA5</a:t>
            </a:r>
            <a:endParaRPr/>
          </a:p>
        </p:txBody>
      </p:sp>
      <p:pic>
        <p:nvPicPr>
          <p:cNvPr id="97" name="Google Shape;97;p1"/>
          <p:cNvPicPr preferRelativeResize="0"/>
          <p:nvPr>
            <p:ph idx="2" type="body"/>
          </p:nvPr>
        </p:nvPicPr>
        <p:blipFill rotWithShape="1">
          <a:blip r:embed="rId6">
            <a:alphaModFix/>
          </a:blip>
          <a:srcRect b="0" l="0" r="0" t="0"/>
          <a:stretch/>
        </p:blipFill>
        <p:spPr>
          <a:xfrm>
            <a:off x="6400800" y="2305050"/>
            <a:ext cx="2054225" cy="20542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10"/>
          <p:cNvSpPr txBox="1"/>
          <p:nvPr>
            <p:ph type="title"/>
          </p:nvPr>
        </p:nvSpPr>
        <p:spPr>
          <a:xfrm>
            <a:off x="628650" y="5420927"/>
            <a:ext cx="7886700" cy="918121"/>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lang="en-US"/>
              <a:t>Figure 26.3. Damages from compounding events—a hurricane, cold outbreak, and pandemic—disproportionately impacted socially vulnerable populations in Houston, Texas. </a:t>
            </a:r>
            <a:endParaRPr/>
          </a:p>
        </p:txBody>
      </p:sp>
      <p:pic>
        <p:nvPicPr>
          <p:cNvPr id="160" name="Google Shape;160;p10"/>
          <p:cNvPicPr preferRelativeResize="0"/>
          <p:nvPr>
            <p:ph idx="1" type="body"/>
          </p:nvPr>
        </p:nvPicPr>
        <p:blipFill rotWithShape="1">
          <a:blip r:embed="rId3">
            <a:alphaModFix/>
          </a:blip>
          <a:srcRect b="0" l="0" r="0" t="0"/>
          <a:stretch/>
        </p:blipFill>
        <p:spPr>
          <a:xfrm>
            <a:off x="1745794" y="147997"/>
            <a:ext cx="5652412" cy="505577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11"/>
          <p:cNvSpPr txBox="1"/>
          <p:nvPr>
            <p:ph type="title"/>
          </p:nvPr>
        </p:nvSpPr>
        <p:spPr>
          <a:xfrm>
            <a:off x="598514" y="5420927"/>
            <a:ext cx="7946967" cy="918121"/>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lang="en-US"/>
              <a:t>Figure 26.4. Resilience actions can help alleviate harmful consequences to communities of more frequent or severe drought.</a:t>
            </a:r>
            <a:endParaRPr/>
          </a:p>
        </p:txBody>
      </p:sp>
      <p:pic>
        <p:nvPicPr>
          <p:cNvPr id="167" name="Google Shape;167;p11"/>
          <p:cNvPicPr preferRelativeResize="0"/>
          <p:nvPr>
            <p:ph idx="1" type="body"/>
          </p:nvPr>
        </p:nvPicPr>
        <p:blipFill rotWithShape="1">
          <a:blip r:embed="rId3">
            <a:alphaModFix/>
          </a:blip>
          <a:srcRect b="0" l="0" r="0" t="0"/>
          <a:stretch/>
        </p:blipFill>
        <p:spPr>
          <a:xfrm>
            <a:off x="1176229" y="214082"/>
            <a:ext cx="6791536" cy="520684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12"/>
          <p:cNvSpPr txBox="1"/>
          <p:nvPr>
            <p:ph type="title"/>
          </p:nvPr>
        </p:nvSpPr>
        <p:spPr>
          <a:xfrm>
            <a:off x="628650" y="5404302"/>
            <a:ext cx="7886700" cy="918121"/>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2400"/>
              <a:buFont typeface="Calibri"/>
              <a:buNone/>
            </a:pPr>
            <a:r>
              <a:rPr lang="en-US"/>
              <a:t>Figure 26.5. Natural gas operations in the Permian Basin leak large amounts of methane.</a:t>
            </a:r>
            <a:endParaRPr/>
          </a:p>
        </p:txBody>
      </p:sp>
      <p:pic>
        <p:nvPicPr>
          <p:cNvPr id="174" name="Google Shape;174;p12"/>
          <p:cNvPicPr preferRelativeResize="0"/>
          <p:nvPr>
            <p:ph idx="1" type="body"/>
          </p:nvPr>
        </p:nvPicPr>
        <p:blipFill rotWithShape="1">
          <a:blip r:embed="rId3">
            <a:alphaModFix/>
          </a:blip>
          <a:srcRect b="612" l="0" r="0" t="622"/>
          <a:stretch/>
        </p:blipFill>
        <p:spPr>
          <a:xfrm>
            <a:off x="747914" y="200087"/>
            <a:ext cx="7648200" cy="52041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13"/>
          <p:cNvSpPr txBox="1"/>
          <p:nvPr>
            <p:ph type="title"/>
          </p:nvPr>
        </p:nvSpPr>
        <p:spPr>
          <a:xfrm>
            <a:off x="628649" y="5387676"/>
            <a:ext cx="7886700" cy="918121"/>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2400"/>
              <a:buFont typeface="Calibri"/>
              <a:buNone/>
            </a:pPr>
            <a:r>
              <a:rPr lang="en-US"/>
              <a:t>Figure 26.6. The Southern Great Plains contributes a large share to total US wind-generated electricity.</a:t>
            </a:r>
            <a:endParaRPr/>
          </a:p>
        </p:txBody>
      </p:sp>
      <p:pic>
        <p:nvPicPr>
          <p:cNvPr id="181" name="Google Shape;181;p13"/>
          <p:cNvPicPr preferRelativeResize="0"/>
          <p:nvPr>
            <p:ph idx="1" type="body"/>
          </p:nvPr>
        </p:nvPicPr>
        <p:blipFill rotWithShape="1">
          <a:blip r:embed="rId3">
            <a:alphaModFix/>
          </a:blip>
          <a:srcRect b="0" l="0" r="0" t="0"/>
          <a:stretch/>
        </p:blipFill>
        <p:spPr>
          <a:xfrm>
            <a:off x="628649" y="226073"/>
            <a:ext cx="8225735" cy="516160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14"/>
          <p:cNvSpPr txBox="1"/>
          <p:nvPr>
            <p:ph type="title"/>
          </p:nvPr>
        </p:nvSpPr>
        <p:spPr>
          <a:xfrm>
            <a:off x="628649" y="5454177"/>
            <a:ext cx="7886700" cy="918121"/>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lang="en-US"/>
              <a:t>Figure 26.7. A severe cold outbreak in February 2021 led to extensive outages for electricity generation plants serving the Electric Reliability Council of Texas (ERCOT).</a:t>
            </a:r>
            <a:endParaRPr/>
          </a:p>
        </p:txBody>
      </p:sp>
      <p:pic>
        <p:nvPicPr>
          <p:cNvPr id="188" name="Google Shape;188;p14"/>
          <p:cNvPicPr preferRelativeResize="0"/>
          <p:nvPr>
            <p:ph idx="1" type="body"/>
          </p:nvPr>
        </p:nvPicPr>
        <p:blipFill rotWithShape="1">
          <a:blip r:embed="rId3">
            <a:alphaModFix/>
          </a:blip>
          <a:srcRect b="0" l="0" r="0" t="0"/>
          <a:stretch/>
        </p:blipFill>
        <p:spPr>
          <a:xfrm>
            <a:off x="1664623" y="244888"/>
            <a:ext cx="5814753" cy="489408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15"/>
          <p:cNvSpPr txBox="1"/>
          <p:nvPr>
            <p:ph type="title"/>
          </p:nvPr>
        </p:nvSpPr>
        <p:spPr>
          <a:xfrm>
            <a:off x="628650" y="5404302"/>
            <a:ext cx="7886700" cy="918121"/>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lang="en-US"/>
              <a:t>Figure 26.8. Regardless of income level, non-White populations experienced a disproportionate share of outages during the February 2021 cold outbreak.</a:t>
            </a:r>
            <a:endParaRPr/>
          </a:p>
        </p:txBody>
      </p:sp>
      <p:pic>
        <p:nvPicPr>
          <p:cNvPr id="195" name="Google Shape;195;p15"/>
          <p:cNvPicPr preferRelativeResize="0"/>
          <p:nvPr>
            <p:ph idx="1" type="body"/>
          </p:nvPr>
        </p:nvPicPr>
        <p:blipFill rotWithShape="1">
          <a:blip r:embed="rId3">
            <a:alphaModFix/>
          </a:blip>
          <a:srcRect b="0" l="0" r="0" t="0"/>
          <a:stretch/>
        </p:blipFill>
        <p:spPr>
          <a:xfrm>
            <a:off x="1683540" y="137732"/>
            <a:ext cx="5776920" cy="508369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16"/>
          <p:cNvSpPr txBox="1"/>
          <p:nvPr>
            <p:ph type="title"/>
          </p:nvPr>
        </p:nvSpPr>
        <p:spPr>
          <a:xfrm>
            <a:off x="347208" y="116378"/>
            <a:ext cx="2949178" cy="3312622"/>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n-US"/>
              <a:t>Figure 26.9. The risk of plant bud burst before the last freeze is projected to increase for the northern portion of the Southern Great Plains. The risk decreases for the southern portion of the region.</a:t>
            </a:r>
            <a:endParaRPr/>
          </a:p>
        </p:txBody>
      </p:sp>
      <p:pic>
        <p:nvPicPr>
          <p:cNvPr id="202" name="Google Shape;202;p16"/>
          <p:cNvPicPr preferRelativeResize="0"/>
          <p:nvPr>
            <p:ph idx="1" type="body"/>
          </p:nvPr>
        </p:nvPicPr>
        <p:blipFill rotWithShape="1">
          <a:blip r:embed="rId3">
            <a:alphaModFix/>
          </a:blip>
          <a:srcRect b="0" l="0" r="0" t="0"/>
          <a:stretch/>
        </p:blipFill>
        <p:spPr>
          <a:xfrm>
            <a:off x="3473458" y="279268"/>
            <a:ext cx="5448506" cy="583889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17"/>
          <p:cNvSpPr txBox="1"/>
          <p:nvPr>
            <p:ph type="title"/>
          </p:nvPr>
        </p:nvSpPr>
        <p:spPr>
          <a:xfrm>
            <a:off x="314325" y="5371051"/>
            <a:ext cx="8515350" cy="918121"/>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lang="en-US"/>
              <a:t>Figure 26.10. Slightly drier conditions are projected for much of the western and southern portions of the region by the end of the century.</a:t>
            </a:r>
            <a:endParaRPr/>
          </a:p>
        </p:txBody>
      </p:sp>
      <p:pic>
        <p:nvPicPr>
          <p:cNvPr id="209" name="Google Shape;209;p17"/>
          <p:cNvPicPr preferRelativeResize="0"/>
          <p:nvPr>
            <p:ph idx="1" type="body"/>
          </p:nvPr>
        </p:nvPicPr>
        <p:blipFill rotWithShape="1">
          <a:blip r:embed="rId3">
            <a:alphaModFix/>
          </a:blip>
          <a:srcRect b="0" l="0" r="0" t="0"/>
          <a:stretch/>
        </p:blipFill>
        <p:spPr>
          <a:xfrm>
            <a:off x="570805" y="332509"/>
            <a:ext cx="8002390" cy="503854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18"/>
          <p:cNvSpPr txBox="1"/>
          <p:nvPr>
            <p:ph type="title"/>
          </p:nvPr>
        </p:nvSpPr>
        <p:spPr>
          <a:xfrm>
            <a:off x="628650" y="5387677"/>
            <a:ext cx="7886700" cy="918121"/>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lang="en-US"/>
              <a:t>Figure 26.11. Resilience actions can help businesses and industries reduce the negative consequences of more heavy rainfall events. </a:t>
            </a:r>
            <a:endParaRPr/>
          </a:p>
        </p:txBody>
      </p:sp>
      <p:pic>
        <p:nvPicPr>
          <p:cNvPr id="216" name="Google Shape;216;p18"/>
          <p:cNvPicPr preferRelativeResize="0"/>
          <p:nvPr>
            <p:ph idx="1" type="body"/>
          </p:nvPr>
        </p:nvPicPr>
        <p:blipFill rotWithShape="1">
          <a:blip r:embed="rId3">
            <a:alphaModFix/>
          </a:blip>
          <a:srcRect b="0" l="214" r="215" t="0"/>
          <a:stretch/>
        </p:blipFill>
        <p:spPr>
          <a:xfrm>
            <a:off x="1166083" y="142717"/>
            <a:ext cx="6811834" cy="524496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19"/>
          <p:cNvSpPr txBox="1"/>
          <p:nvPr>
            <p:ph type="title"/>
          </p:nvPr>
        </p:nvSpPr>
        <p:spPr>
          <a:xfrm>
            <a:off x="628650" y="5420928"/>
            <a:ext cx="7886700" cy="918121"/>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2400"/>
              <a:buFont typeface="Calibri"/>
              <a:buNone/>
            </a:pPr>
            <a:r>
              <a:rPr lang="en-US"/>
              <a:t>Figure 26.12. Climate change is expected to affect many outdoor sports, recreational, and leisure activities.</a:t>
            </a:r>
            <a:endParaRPr/>
          </a:p>
        </p:txBody>
      </p:sp>
      <p:pic>
        <p:nvPicPr>
          <p:cNvPr id="223" name="Google Shape;223;p19"/>
          <p:cNvPicPr preferRelativeResize="0"/>
          <p:nvPr>
            <p:ph idx="1" type="body"/>
          </p:nvPr>
        </p:nvPicPr>
        <p:blipFill rotWithShape="1">
          <a:blip r:embed="rId3">
            <a:alphaModFix/>
          </a:blip>
          <a:srcRect b="0" l="0" r="0" t="0"/>
          <a:stretch/>
        </p:blipFill>
        <p:spPr>
          <a:xfrm>
            <a:off x="1141743" y="204013"/>
            <a:ext cx="6860514" cy="533595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2"/>
          <p:cNvSpPr txBox="1"/>
          <p:nvPr>
            <p:ph idx="2" type="subTitle"/>
          </p:nvPr>
        </p:nvSpPr>
        <p:spPr>
          <a:xfrm>
            <a:off x="307975" y="1497134"/>
            <a:ext cx="6070600" cy="497082"/>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1600"/>
              <a:buNone/>
            </a:pPr>
            <a:r>
              <a:t/>
            </a:r>
            <a:endParaRPr/>
          </a:p>
        </p:txBody>
      </p:sp>
      <p:sp>
        <p:nvSpPr>
          <p:cNvPr id="104" name="Google Shape;104;p2"/>
          <p:cNvSpPr txBox="1"/>
          <p:nvPr>
            <p:ph idx="1" type="body"/>
          </p:nvPr>
        </p:nvSpPr>
        <p:spPr>
          <a:xfrm>
            <a:off x="307975" y="938205"/>
            <a:ext cx="6070600" cy="38417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1800"/>
              <a:buNone/>
            </a:pPr>
            <a:r>
              <a:rPr lang="en-US"/>
              <a:t>Chapter 26 | Southern Great Plains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20"/>
          <p:cNvSpPr txBox="1"/>
          <p:nvPr>
            <p:ph type="title"/>
          </p:nvPr>
        </p:nvSpPr>
        <p:spPr>
          <a:xfrm>
            <a:off x="628649" y="5438581"/>
            <a:ext cx="7886700" cy="918121"/>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2400"/>
              <a:buFont typeface="Calibri"/>
              <a:buNone/>
            </a:pPr>
            <a:r>
              <a:rPr lang="en-US"/>
              <a:t>Figure 26.13. The number of extreme-heat days is projected to increase.</a:t>
            </a:r>
            <a:endParaRPr/>
          </a:p>
        </p:txBody>
      </p:sp>
      <p:pic>
        <p:nvPicPr>
          <p:cNvPr id="230" name="Google Shape;230;p20"/>
          <p:cNvPicPr preferRelativeResize="0"/>
          <p:nvPr>
            <p:ph idx="1" type="body"/>
          </p:nvPr>
        </p:nvPicPr>
        <p:blipFill rotWithShape="1">
          <a:blip r:embed="rId3">
            <a:alphaModFix/>
          </a:blip>
          <a:srcRect b="0" l="0" r="0" t="0"/>
          <a:stretch/>
        </p:blipFill>
        <p:spPr>
          <a:xfrm>
            <a:off x="548222" y="216376"/>
            <a:ext cx="8047555" cy="51713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pic>
        <p:nvPicPr>
          <p:cNvPr descr="A collage of a person in pink shorts&#10;&#10;Description automatically generated" id="236" name="Google Shape;236;p21"/>
          <p:cNvPicPr preferRelativeResize="0"/>
          <p:nvPr>
            <p:ph idx="1" type="body"/>
          </p:nvPr>
        </p:nvPicPr>
        <p:blipFill rotWithShape="1">
          <a:blip r:embed="rId3">
            <a:alphaModFix/>
          </a:blip>
          <a:srcRect b="0" l="0" r="0" t="0"/>
          <a:stretch/>
        </p:blipFill>
        <p:spPr>
          <a:xfrm>
            <a:off x="240610" y="967839"/>
            <a:ext cx="8662780" cy="3359037"/>
          </a:xfrm>
          <a:prstGeom prst="rect">
            <a:avLst/>
          </a:prstGeom>
          <a:noFill/>
          <a:ln>
            <a:noFill/>
          </a:ln>
        </p:spPr>
      </p:pic>
      <p:sp>
        <p:nvSpPr>
          <p:cNvPr id="237" name="Google Shape;237;p21"/>
          <p:cNvSpPr txBox="1"/>
          <p:nvPr>
            <p:ph type="title"/>
          </p:nvPr>
        </p:nvSpPr>
        <p:spPr>
          <a:xfrm>
            <a:off x="628650" y="4972040"/>
            <a:ext cx="7886700" cy="918121"/>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2400"/>
              <a:buFont typeface="Calibri"/>
              <a:buNone/>
            </a:pPr>
            <a:r>
              <a:rPr lang="en-US"/>
              <a:t>Figure 26.14. Outdoor sports and recreation of all kinds are challenged by extreme events.</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pic>
        <p:nvPicPr>
          <p:cNvPr descr="A house in a flooded area&#10;&#10;Description automatically generated" id="243" name="Google Shape;243;p22"/>
          <p:cNvPicPr preferRelativeResize="0"/>
          <p:nvPr>
            <p:ph idx="1" type="body"/>
          </p:nvPr>
        </p:nvPicPr>
        <p:blipFill rotWithShape="1">
          <a:blip r:embed="rId3">
            <a:alphaModFix/>
          </a:blip>
          <a:srcRect b="0" l="0" r="0" t="0"/>
          <a:stretch/>
        </p:blipFill>
        <p:spPr>
          <a:xfrm>
            <a:off x="628650" y="391574"/>
            <a:ext cx="7886700" cy="4962851"/>
          </a:xfrm>
          <a:prstGeom prst="rect">
            <a:avLst/>
          </a:prstGeom>
          <a:noFill/>
          <a:ln>
            <a:noFill/>
          </a:ln>
        </p:spPr>
      </p:pic>
      <p:sp>
        <p:nvSpPr>
          <p:cNvPr id="244" name="Google Shape;244;p22"/>
          <p:cNvSpPr txBox="1"/>
          <p:nvPr>
            <p:ph type="title"/>
          </p:nvPr>
        </p:nvSpPr>
        <p:spPr>
          <a:xfrm>
            <a:off x="628650" y="5354425"/>
            <a:ext cx="7886700" cy="918121"/>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2400"/>
              <a:buFont typeface="Calibri"/>
              <a:buNone/>
            </a:pPr>
            <a:r>
              <a:rPr lang="en-US"/>
              <a:t>Figure 26.15. Historic spring flooding in 2019 closed parks and recreational areas in southeastern Kansas.</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23"/>
          <p:cNvSpPr txBox="1"/>
          <p:nvPr>
            <p:ph type="title"/>
          </p:nvPr>
        </p:nvSpPr>
        <p:spPr>
          <a:xfrm>
            <a:off x="628649" y="5404302"/>
            <a:ext cx="7886700" cy="918121"/>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2400"/>
              <a:buFont typeface="Calibri"/>
              <a:buNone/>
            </a:pPr>
            <a:r>
              <a:rPr lang="en-US"/>
              <a:t>Figure 26.16. Resilience actions can alleviate the effects of hotter temperatures on outdoor activities.</a:t>
            </a:r>
            <a:endParaRPr/>
          </a:p>
        </p:txBody>
      </p:sp>
      <p:pic>
        <p:nvPicPr>
          <p:cNvPr id="251" name="Google Shape;251;p23"/>
          <p:cNvPicPr preferRelativeResize="0"/>
          <p:nvPr>
            <p:ph idx="1" type="body"/>
          </p:nvPr>
        </p:nvPicPr>
        <p:blipFill rotWithShape="1">
          <a:blip r:embed="rId3">
            <a:alphaModFix/>
          </a:blip>
          <a:srcRect b="0" l="399" r="398" t="0"/>
          <a:stretch/>
        </p:blipFill>
        <p:spPr>
          <a:xfrm>
            <a:off x="1246270" y="263828"/>
            <a:ext cx="6651460" cy="514047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24"/>
          <p:cNvSpPr txBox="1"/>
          <p:nvPr>
            <p:ph type="title"/>
          </p:nvPr>
        </p:nvSpPr>
        <p:spPr>
          <a:xfrm>
            <a:off x="446961" y="942465"/>
            <a:ext cx="3050982" cy="2769564"/>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n-US"/>
              <a:t>Figure 26.17. Historically underserved communities near chemical facilities face increased risks from weather hazards associated with climate change. </a:t>
            </a:r>
            <a:endParaRPr/>
          </a:p>
        </p:txBody>
      </p:sp>
      <p:pic>
        <p:nvPicPr>
          <p:cNvPr id="258" name="Google Shape;258;p24"/>
          <p:cNvPicPr preferRelativeResize="0"/>
          <p:nvPr>
            <p:ph idx="1" type="body"/>
          </p:nvPr>
        </p:nvPicPr>
        <p:blipFill rotWithShape="1">
          <a:blip r:embed="rId3">
            <a:alphaModFix/>
          </a:blip>
          <a:srcRect b="0" l="0" r="0" t="0"/>
          <a:stretch/>
        </p:blipFill>
        <p:spPr>
          <a:xfrm>
            <a:off x="3813523" y="942465"/>
            <a:ext cx="4883516" cy="473262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25"/>
          <p:cNvSpPr txBox="1"/>
          <p:nvPr>
            <p:ph type="title"/>
          </p:nvPr>
        </p:nvSpPr>
        <p:spPr>
          <a:xfrm>
            <a:off x="446961" y="778850"/>
            <a:ext cx="2949178" cy="2221979"/>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n-US"/>
              <a:t>Figure 26.18. Nine Tribes of Kansas, Nebraska, and Iowa work together to create customized climate action plans for their individual communities</a:t>
            </a:r>
            <a:endParaRPr/>
          </a:p>
        </p:txBody>
      </p:sp>
      <p:pic>
        <p:nvPicPr>
          <p:cNvPr id="265" name="Google Shape;265;p25"/>
          <p:cNvPicPr preferRelativeResize="0"/>
          <p:nvPr>
            <p:ph idx="1" type="body"/>
          </p:nvPr>
        </p:nvPicPr>
        <p:blipFill rotWithShape="1">
          <a:blip r:embed="rId3">
            <a:alphaModFix/>
          </a:blip>
          <a:srcRect b="0" l="0" r="0" t="0"/>
          <a:stretch/>
        </p:blipFill>
        <p:spPr>
          <a:xfrm>
            <a:off x="3633788" y="778850"/>
            <a:ext cx="5224462" cy="5098687"/>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26"/>
          <p:cNvSpPr txBox="1"/>
          <p:nvPr>
            <p:ph type="title"/>
          </p:nvPr>
        </p:nvSpPr>
        <p:spPr>
          <a:xfrm>
            <a:off x="628650" y="5221422"/>
            <a:ext cx="7886700" cy="918121"/>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lang="en-US"/>
              <a:t>Figure 26.19. Resilience actions centered on justice and equity can help overburdened communities respond to increasing hurricane risks.</a:t>
            </a:r>
            <a:endParaRPr/>
          </a:p>
        </p:txBody>
      </p:sp>
      <p:pic>
        <p:nvPicPr>
          <p:cNvPr id="272" name="Google Shape;272;p26"/>
          <p:cNvPicPr preferRelativeResize="0"/>
          <p:nvPr>
            <p:ph idx="1" type="body"/>
          </p:nvPr>
        </p:nvPicPr>
        <p:blipFill rotWithShape="1">
          <a:blip r:embed="rId3">
            <a:alphaModFix/>
          </a:blip>
          <a:srcRect b="0" l="0" r="0" t="0"/>
          <a:stretch/>
        </p:blipFill>
        <p:spPr>
          <a:xfrm>
            <a:off x="1547812" y="431800"/>
            <a:ext cx="6048375" cy="4637088"/>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27"/>
          <p:cNvSpPr txBox="1"/>
          <p:nvPr>
            <p:ph type="title"/>
          </p:nvPr>
        </p:nvSpPr>
        <p:spPr>
          <a:xfrm>
            <a:off x="628650" y="5221422"/>
            <a:ext cx="7886700" cy="918121"/>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2400"/>
              <a:buFont typeface="Calibri"/>
              <a:buNone/>
            </a:pPr>
            <a:r>
              <a:rPr lang="en-US"/>
              <a:t>Figure 26.20. Heavy downpours associated with Hurricane Harvey (2017) caused bridge damage. </a:t>
            </a:r>
            <a:endParaRPr/>
          </a:p>
        </p:txBody>
      </p:sp>
      <p:pic>
        <p:nvPicPr>
          <p:cNvPr id="279" name="Google Shape;279;p27"/>
          <p:cNvPicPr preferRelativeResize="0"/>
          <p:nvPr>
            <p:ph idx="1" type="body"/>
          </p:nvPr>
        </p:nvPicPr>
        <p:blipFill rotWithShape="1">
          <a:blip r:embed="rId3">
            <a:alphaModFix/>
          </a:blip>
          <a:srcRect b="0" l="0" r="0" t="0"/>
          <a:stretch/>
        </p:blipFill>
        <p:spPr>
          <a:xfrm>
            <a:off x="1322160" y="461365"/>
            <a:ext cx="6499679" cy="415406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28"/>
          <p:cNvSpPr txBox="1"/>
          <p:nvPr>
            <p:ph type="title"/>
          </p:nvPr>
        </p:nvSpPr>
        <p:spPr>
          <a:xfrm>
            <a:off x="628650" y="5221422"/>
            <a:ext cx="7886700" cy="918121"/>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2400"/>
              <a:buFont typeface="Calibri"/>
              <a:buNone/>
            </a:pPr>
            <a:r>
              <a:rPr lang="en-US"/>
              <a:t>Figure 26.21. A wide array of actions are being conducted across the region to address the impacts of climate change. </a:t>
            </a:r>
            <a:endParaRPr/>
          </a:p>
        </p:txBody>
      </p:sp>
      <p:pic>
        <p:nvPicPr>
          <p:cNvPr id="286" name="Google Shape;286;p28"/>
          <p:cNvPicPr preferRelativeResize="0"/>
          <p:nvPr>
            <p:ph idx="1" type="body"/>
          </p:nvPr>
        </p:nvPicPr>
        <p:blipFill rotWithShape="1">
          <a:blip r:embed="rId3">
            <a:alphaModFix/>
          </a:blip>
          <a:srcRect b="999" l="0" r="0" t="1000"/>
          <a:stretch/>
        </p:blipFill>
        <p:spPr>
          <a:xfrm>
            <a:off x="1812680" y="431800"/>
            <a:ext cx="5518639" cy="4637088"/>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29"/>
          <p:cNvSpPr txBox="1"/>
          <p:nvPr>
            <p:ph type="title"/>
          </p:nvPr>
        </p:nvSpPr>
        <p:spPr>
          <a:xfrm>
            <a:off x="628650" y="5221422"/>
            <a:ext cx="7886700" cy="918121"/>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2400"/>
              <a:buFont typeface="Calibri"/>
              <a:buNone/>
            </a:pPr>
            <a:r>
              <a:rPr lang="en-US"/>
              <a:t>Figure 26.22. Wastewater treatment services in the region are addressing water resource challenges.</a:t>
            </a:r>
            <a:endParaRPr/>
          </a:p>
        </p:txBody>
      </p:sp>
      <p:pic>
        <p:nvPicPr>
          <p:cNvPr id="293" name="Google Shape;293;p29"/>
          <p:cNvPicPr preferRelativeResize="0"/>
          <p:nvPr>
            <p:ph idx="1" type="body"/>
          </p:nvPr>
        </p:nvPicPr>
        <p:blipFill rotWithShape="1">
          <a:blip r:embed="rId3">
            <a:alphaModFix/>
          </a:blip>
          <a:srcRect b="0" l="0" r="0" t="0"/>
          <a:stretch/>
        </p:blipFill>
        <p:spPr>
          <a:xfrm>
            <a:off x="952500" y="341717"/>
            <a:ext cx="7239000" cy="457851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3"/>
          <p:cNvSpPr txBox="1"/>
          <p:nvPr>
            <p:ph idx="1" type="body"/>
          </p:nvPr>
        </p:nvSpPr>
        <p:spPr>
          <a:xfrm>
            <a:off x="2938272" y="582895"/>
            <a:ext cx="5577078" cy="1302101"/>
          </a:xfrm>
          <a:prstGeom prst="rect">
            <a:avLst/>
          </a:prstGeom>
          <a:noFill/>
          <a:ln>
            <a:noFill/>
          </a:ln>
        </p:spPr>
        <p:txBody>
          <a:bodyPr anchorCtr="0" anchor="ctr" bIns="45700" lIns="91425" spcFirstLastPara="1" rIns="91425" wrap="square" tIns="45700">
            <a:normAutofit fontScale="92500" lnSpcReduction="20000"/>
          </a:bodyPr>
          <a:lstStyle/>
          <a:p>
            <a:pPr indent="0" lvl="0" marL="0" rtl="0" algn="l">
              <a:lnSpc>
                <a:spcPct val="90000"/>
              </a:lnSpc>
              <a:spcBef>
                <a:spcPts val="0"/>
              </a:spcBef>
              <a:spcAft>
                <a:spcPts val="0"/>
              </a:spcAft>
              <a:buClr>
                <a:srgbClr val="026393"/>
              </a:buClr>
              <a:buSzPct val="100000"/>
              <a:buNone/>
            </a:pPr>
            <a:r>
              <a:rPr lang="en-US"/>
              <a:t>How We Live: Climate Change Is Degrading Lands, Waters, Culture, and Health</a:t>
            </a:r>
            <a:endParaRPr/>
          </a:p>
        </p:txBody>
      </p:sp>
      <p:sp>
        <p:nvSpPr>
          <p:cNvPr id="110" name="Google Shape;110;p3"/>
          <p:cNvSpPr txBox="1"/>
          <p:nvPr>
            <p:ph idx="2" type="body"/>
          </p:nvPr>
        </p:nvSpPr>
        <p:spPr>
          <a:xfrm>
            <a:off x="628650" y="2121817"/>
            <a:ext cx="7886700" cy="4055146"/>
          </a:xfrm>
          <a:prstGeom prst="rect">
            <a:avLst/>
          </a:prstGeom>
          <a:noFill/>
          <a:ln>
            <a:noFill/>
          </a:ln>
        </p:spPr>
        <p:txBody>
          <a:bodyPr anchorCtr="0" anchor="t" bIns="45700" lIns="91425" spcFirstLastPara="1" rIns="91425" wrap="square" tIns="45700">
            <a:normAutofit/>
          </a:bodyPr>
          <a:lstStyle/>
          <a:p>
            <a:pPr indent="0" lvl="0" marL="11113" rtl="0" algn="l">
              <a:lnSpc>
                <a:spcPct val="115000"/>
              </a:lnSpc>
              <a:spcBef>
                <a:spcPts val="0"/>
              </a:spcBef>
              <a:spcAft>
                <a:spcPts val="0"/>
              </a:spcAft>
              <a:buClr>
                <a:srgbClr val="000000"/>
              </a:buClr>
              <a:buSzPts val="2000"/>
              <a:buNone/>
            </a:pPr>
            <a:r>
              <a:rPr lang="en-US">
                <a:solidFill>
                  <a:srgbClr val="000000"/>
                </a:solidFill>
                <a:latin typeface="Calibri"/>
                <a:ea typeface="Calibri"/>
                <a:cs typeface="Calibri"/>
                <a:sym typeface="Calibri"/>
              </a:rPr>
              <a:t>Climate change is beginning to alter how we live in the Southern Great Plains, putting us at risk from climate hazards that degrade our lands and waters, quality of life, health and well-being, and cultural interconnectedness (</a:t>
            </a:r>
            <a:r>
              <a:rPr i="1" lang="en-US">
                <a:solidFill>
                  <a:srgbClr val="000000"/>
                </a:solidFill>
                <a:latin typeface="Calibri"/>
                <a:ea typeface="Calibri"/>
                <a:cs typeface="Calibri"/>
                <a:sym typeface="Calibri"/>
              </a:rPr>
              <a:t>high confidence</a:t>
            </a:r>
            <a:r>
              <a:rPr lang="en-US">
                <a:solidFill>
                  <a:srgbClr val="000000"/>
                </a:solidFill>
                <a:latin typeface="Calibri"/>
                <a:ea typeface="Calibri"/>
                <a:cs typeface="Calibri"/>
                <a:sym typeface="Calibri"/>
              </a:rPr>
              <a:t>). Many climate hazards are expected to become more frequent, intense, or prolonged; to broaden in spatial extent; and to result in more people experiencing costly, deadly, or stressful climate-related conditions (</a:t>
            </a:r>
            <a:r>
              <a:rPr i="1" lang="en-US">
                <a:solidFill>
                  <a:srgbClr val="000000"/>
                </a:solidFill>
                <a:latin typeface="Calibri"/>
                <a:ea typeface="Calibri"/>
                <a:cs typeface="Calibri"/>
                <a:sym typeface="Calibri"/>
              </a:rPr>
              <a:t>very likely</a:t>
            </a:r>
            <a:r>
              <a:rPr lang="en-US">
                <a:solidFill>
                  <a:srgbClr val="000000"/>
                </a:solidFill>
                <a:latin typeface="Calibri"/>
                <a:ea typeface="Calibri"/>
                <a:cs typeface="Calibri"/>
                <a:sym typeface="Calibri"/>
              </a:rPr>
              <a:t>, </a:t>
            </a:r>
            <a:r>
              <a:rPr i="1" lang="en-US">
                <a:solidFill>
                  <a:srgbClr val="000000"/>
                </a:solidFill>
                <a:latin typeface="Calibri"/>
                <a:ea typeface="Calibri"/>
                <a:cs typeface="Calibri"/>
                <a:sym typeface="Calibri"/>
              </a:rPr>
              <a:t>high confidence</a:t>
            </a:r>
            <a:r>
              <a:rPr lang="en-US">
                <a:solidFill>
                  <a:srgbClr val="000000"/>
                </a:solidFill>
                <a:latin typeface="Calibri"/>
                <a:ea typeface="Calibri"/>
                <a:cs typeface="Calibri"/>
                <a:sym typeface="Calibri"/>
              </a:rPr>
              <a:t>). To address the growing risk, effective climate-resilient actions include implementing nature-based solutions; valuing Indigenous, traditional, and local knowledges; and infusing climate change solutions into community planning (</a:t>
            </a:r>
            <a:r>
              <a:rPr i="1" lang="en-US">
                <a:solidFill>
                  <a:srgbClr val="000000"/>
                </a:solidFill>
                <a:latin typeface="Calibri"/>
                <a:ea typeface="Calibri"/>
                <a:cs typeface="Calibri"/>
                <a:sym typeface="Calibri"/>
              </a:rPr>
              <a:t>medium confidence</a:t>
            </a:r>
            <a:r>
              <a:rPr lang="en-US">
                <a:solidFill>
                  <a:srgbClr val="000000"/>
                </a:solidFill>
                <a:latin typeface="Calibri"/>
                <a:ea typeface="Calibri"/>
                <a:cs typeface="Calibri"/>
                <a:sym typeface="Calibri"/>
              </a:rPr>
              <a:t>).</a:t>
            </a:r>
            <a:endParaRPr/>
          </a:p>
          <a:p>
            <a:pPr indent="0" lvl="0" marL="11113" marR="0" rtl="0" algn="l">
              <a:lnSpc>
                <a:spcPct val="115000"/>
              </a:lnSpc>
              <a:spcBef>
                <a:spcPts val="600"/>
              </a:spcBef>
              <a:spcAft>
                <a:spcPts val="0"/>
              </a:spcAft>
              <a:buClr>
                <a:schemeClr val="dk1"/>
              </a:buClr>
              <a:buSzPts val="2000"/>
              <a:buNone/>
            </a:pPr>
            <a:r>
              <a:t/>
            </a:r>
            <a:endParaRPr>
              <a:solidFill>
                <a:srgbClr val="000000"/>
              </a:solidFill>
              <a:latin typeface="Calibri"/>
              <a:ea typeface="Calibri"/>
              <a:cs typeface="Calibri"/>
              <a:sym typeface="Calibri"/>
            </a:endParaRPr>
          </a:p>
        </p:txBody>
      </p:sp>
      <p:sp>
        <p:nvSpPr>
          <p:cNvPr id="111" name="Google Shape;111;p3"/>
          <p:cNvSpPr txBox="1"/>
          <p:nvPr>
            <p:ph idx="3" type="body"/>
          </p:nvPr>
        </p:nvSpPr>
        <p:spPr>
          <a:xfrm>
            <a:off x="1920144" y="480973"/>
            <a:ext cx="573088" cy="7747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026393"/>
              </a:buClr>
              <a:buSzPts val="7200"/>
              <a:buNone/>
            </a:pPr>
            <a:r>
              <a:rPr lang="en-US"/>
              <a:t>1</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30"/>
          <p:cNvSpPr txBox="1"/>
          <p:nvPr>
            <p:ph type="title"/>
          </p:nvPr>
        </p:nvSpPr>
        <p:spPr>
          <a:xfrm>
            <a:off x="628650" y="5221422"/>
            <a:ext cx="7886700" cy="918121"/>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lang="en-US"/>
              <a:t>Figure 26.23. Resilience actions can reduce risks to public services caused by increasingly variable severe winter storms.</a:t>
            </a:r>
            <a:endParaRPr/>
          </a:p>
        </p:txBody>
      </p:sp>
      <p:pic>
        <p:nvPicPr>
          <p:cNvPr id="300" name="Google Shape;300;p30"/>
          <p:cNvPicPr preferRelativeResize="0"/>
          <p:nvPr>
            <p:ph idx="1" type="body"/>
          </p:nvPr>
        </p:nvPicPr>
        <p:blipFill rotWithShape="1">
          <a:blip r:embed="rId3">
            <a:alphaModFix/>
          </a:blip>
          <a:srcRect b="32" l="0" r="0" t="33"/>
          <a:stretch/>
        </p:blipFill>
        <p:spPr>
          <a:xfrm>
            <a:off x="1545815" y="431800"/>
            <a:ext cx="6052370" cy="4637088"/>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31"/>
          <p:cNvSpPr txBox="1"/>
          <p:nvPr>
            <p:ph idx="1" type="body"/>
          </p:nvPr>
        </p:nvSpPr>
        <p:spPr>
          <a:xfrm>
            <a:off x="628650" y="1297459"/>
            <a:ext cx="7886700" cy="4827570"/>
          </a:xfrm>
          <a:prstGeom prst="rect">
            <a:avLst/>
          </a:prstGeom>
          <a:noFill/>
          <a:ln>
            <a:noFill/>
          </a:ln>
        </p:spPr>
        <p:txBody>
          <a:bodyPr anchorCtr="0" anchor="t" bIns="45700" lIns="91425" spcFirstLastPara="1" rIns="91425" wrap="square" tIns="45700">
            <a:normAutofit fontScale="55000" lnSpcReduction="20000"/>
          </a:bodyPr>
          <a:lstStyle/>
          <a:p>
            <a:pPr indent="0" lvl="0" marL="12700" rtl="0" algn="l">
              <a:lnSpc>
                <a:spcPct val="110000"/>
              </a:lnSpc>
              <a:spcBef>
                <a:spcPts val="0"/>
              </a:spcBef>
              <a:spcAft>
                <a:spcPts val="0"/>
              </a:spcAft>
              <a:buClr>
                <a:srgbClr val="209DBC"/>
              </a:buClr>
              <a:buSzPct val="100000"/>
              <a:buNone/>
            </a:pPr>
            <a:r>
              <a:rPr b="1" lang="en-US">
                <a:solidFill>
                  <a:srgbClr val="209DBC"/>
                </a:solidFill>
              </a:rPr>
              <a:t>Federal Coordinating Lead Author</a:t>
            </a:r>
            <a:endParaRPr/>
          </a:p>
          <a:p>
            <a:pPr indent="0" lvl="0" marL="12700" rtl="0" algn="l">
              <a:lnSpc>
                <a:spcPct val="110000"/>
              </a:lnSpc>
              <a:spcBef>
                <a:spcPts val="300"/>
              </a:spcBef>
              <a:spcAft>
                <a:spcPts val="0"/>
              </a:spcAft>
              <a:buClr>
                <a:schemeClr val="dk1"/>
              </a:buClr>
              <a:buSzPct val="100000"/>
              <a:buNone/>
            </a:pPr>
            <a:r>
              <a:rPr b="1" lang="en-US"/>
              <a:t>Philip A. Fay</a:t>
            </a:r>
            <a:r>
              <a:rPr lang="en-US"/>
              <a:t>, USDA Agricultural Research Service</a:t>
            </a:r>
            <a:endParaRPr/>
          </a:p>
          <a:p>
            <a:pPr indent="0" lvl="0" marL="12700" rtl="0" algn="l">
              <a:lnSpc>
                <a:spcPct val="110000"/>
              </a:lnSpc>
              <a:spcBef>
                <a:spcPts val="300"/>
              </a:spcBef>
              <a:spcAft>
                <a:spcPts val="0"/>
              </a:spcAft>
              <a:buClr>
                <a:schemeClr val="dk1"/>
              </a:buClr>
              <a:buSzPct val="100000"/>
              <a:buNone/>
            </a:pPr>
            <a:r>
              <a:t/>
            </a:r>
            <a:endParaRPr/>
          </a:p>
          <a:p>
            <a:pPr indent="0" lvl="0" marL="12700" rtl="0" algn="l">
              <a:lnSpc>
                <a:spcPct val="110000"/>
              </a:lnSpc>
              <a:spcBef>
                <a:spcPts val="300"/>
              </a:spcBef>
              <a:spcAft>
                <a:spcPts val="0"/>
              </a:spcAft>
              <a:buClr>
                <a:srgbClr val="209DBC"/>
              </a:buClr>
              <a:buSzPct val="100000"/>
              <a:buNone/>
            </a:pPr>
            <a:r>
              <a:rPr b="1" lang="en-US">
                <a:solidFill>
                  <a:srgbClr val="209DBC"/>
                </a:solidFill>
              </a:rPr>
              <a:t>Chapter Lead	</a:t>
            </a:r>
            <a:endParaRPr/>
          </a:p>
          <a:p>
            <a:pPr indent="0" lvl="0" marL="12700" rtl="0" algn="l">
              <a:lnSpc>
                <a:spcPct val="110000"/>
              </a:lnSpc>
              <a:spcBef>
                <a:spcPts val="300"/>
              </a:spcBef>
              <a:spcAft>
                <a:spcPts val="0"/>
              </a:spcAft>
              <a:buClr>
                <a:schemeClr val="dk1"/>
              </a:buClr>
              <a:buSzPct val="100000"/>
              <a:buNone/>
            </a:pPr>
            <a:r>
              <a:rPr b="1" lang="en-US"/>
              <a:t>Renee A. McPherson</a:t>
            </a:r>
            <a:r>
              <a:rPr lang="en-US"/>
              <a:t>, University of Oklahoma, South Central Climate Adaptation Science Center</a:t>
            </a:r>
            <a:endParaRPr/>
          </a:p>
          <a:p>
            <a:pPr indent="0" lvl="0" marL="12700" rtl="0" algn="l">
              <a:lnSpc>
                <a:spcPct val="110000"/>
              </a:lnSpc>
              <a:spcBef>
                <a:spcPts val="300"/>
              </a:spcBef>
              <a:spcAft>
                <a:spcPts val="0"/>
              </a:spcAft>
              <a:buClr>
                <a:schemeClr val="dk1"/>
              </a:buClr>
              <a:buSzPct val="100000"/>
              <a:buNone/>
            </a:pPr>
            <a:r>
              <a:t/>
            </a:r>
            <a:endParaRPr/>
          </a:p>
          <a:p>
            <a:pPr indent="0" lvl="0" marL="12700" rtl="0" algn="l">
              <a:lnSpc>
                <a:spcPct val="110000"/>
              </a:lnSpc>
              <a:spcBef>
                <a:spcPts val="300"/>
              </a:spcBef>
              <a:spcAft>
                <a:spcPts val="0"/>
              </a:spcAft>
              <a:buClr>
                <a:srgbClr val="209DBC"/>
              </a:buClr>
              <a:buSzPct val="100000"/>
              <a:buNone/>
            </a:pPr>
            <a:r>
              <a:rPr b="1" lang="en-US">
                <a:solidFill>
                  <a:srgbClr val="209DBC"/>
                </a:solidFill>
              </a:rPr>
              <a:t>Chapter Authors	</a:t>
            </a:r>
            <a:endParaRPr/>
          </a:p>
          <a:p>
            <a:pPr indent="0" lvl="0" marL="12700" rtl="0" algn="l">
              <a:lnSpc>
                <a:spcPct val="110000"/>
              </a:lnSpc>
              <a:spcBef>
                <a:spcPts val="300"/>
              </a:spcBef>
              <a:spcAft>
                <a:spcPts val="0"/>
              </a:spcAft>
              <a:buClr>
                <a:schemeClr val="dk1"/>
              </a:buClr>
              <a:buSzPct val="100000"/>
              <a:buNone/>
            </a:pPr>
            <a:r>
              <a:rPr b="1" lang="en-US"/>
              <a:t>Susan G. Alvarez</a:t>
            </a:r>
            <a:r>
              <a:rPr lang="en-US"/>
              <a:t>, City of Dallas, Texas </a:t>
            </a:r>
            <a:endParaRPr/>
          </a:p>
          <a:p>
            <a:pPr indent="0" lvl="0" marL="12700" rtl="0" algn="l">
              <a:lnSpc>
                <a:spcPct val="110000"/>
              </a:lnSpc>
              <a:spcBef>
                <a:spcPts val="300"/>
              </a:spcBef>
              <a:spcAft>
                <a:spcPts val="0"/>
              </a:spcAft>
              <a:buClr>
                <a:schemeClr val="dk1"/>
              </a:buClr>
              <a:buSzPct val="100000"/>
              <a:buNone/>
            </a:pPr>
            <a:r>
              <a:rPr b="1" lang="en-US"/>
              <a:t>Darrian Bertrand</a:t>
            </a:r>
            <a:r>
              <a:rPr lang="en-US"/>
              <a:t>, University of Oklahoma, Southern Climate Impacts Planning Program</a:t>
            </a:r>
            <a:endParaRPr/>
          </a:p>
          <a:p>
            <a:pPr indent="0" lvl="0" marL="12700" rtl="0" algn="l">
              <a:lnSpc>
                <a:spcPct val="110000"/>
              </a:lnSpc>
              <a:spcBef>
                <a:spcPts val="300"/>
              </a:spcBef>
              <a:spcAft>
                <a:spcPts val="0"/>
              </a:spcAft>
              <a:buClr>
                <a:schemeClr val="dk1"/>
              </a:buClr>
              <a:buSzPct val="100000"/>
              <a:buNone/>
            </a:pPr>
            <a:r>
              <a:rPr b="1" lang="en-US"/>
              <a:t>Taylor L. Broadbent</a:t>
            </a:r>
            <a:r>
              <a:rPr lang="en-US"/>
              <a:t>, South Central Climate Adaptation Science Center</a:t>
            </a:r>
            <a:endParaRPr/>
          </a:p>
          <a:p>
            <a:pPr indent="0" lvl="0" marL="12700" rtl="0" algn="l">
              <a:lnSpc>
                <a:spcPct val="110000"/>
              </a:lnSpc>
              <a:spcBef>
                <a:spcPts val="300"/>
              </a:spcBef>
              <a:spcAft>
                <a:spcPts val="0"/>
              </a:spcAft>
              <a:buClr>
                <a:schemeClr val="dk1"/>
              </a:buClr>
              <a:buSzPct val="100000"/>
              <a:buNone/>
            </a:pPr>
            <a:r>
              <a:rPr b="1" lang="en-US"/>
              <a:t>Tianna Bruno</a:t>
            </a:r>
            <a:r>
              <a:rPr lang="en-US"/>
              <a:t>, University of California, Berkeley</a:t>
            </a:r>
            <a:endParaRPr/>
          </a:p>
          <a:p>
            <a:pPr indent="0" lvl="0" marL="12700" rtl="0" algn="l">
              <a:lnSpc>
                <a:spcPct val="110000"/>
              </a:lnSpc>
              <a:spcBef>
                <a:spcPts val="300"/>
              </a:spcBef>
              <a:spcAft>
                <a:spcPts val="0"/>
              </a:spcAft>
              <a:buClr>
                <a:schemeClr val="dk1"/>
              </a:buClr>
              <a:buSzPct val="100000"/>
              <a:buNone/>
            </a:pPr>
            <a:r>
              <a:rPr b="1" lang="en-US"/>
              <a:t>Ali Fares</a:t>
            </a:r>
            <a:r>
              <a:rPr lang="en-US"/>
              <a:t>, Prairie View A&amp;M University</a:t>
            </a:r>
            <a:endParaRPr/>
          </a:p>
          <a:p>
            <a:pPr indent="0" lvl="0" marL="12700" rtl="0" algn="l">
              <a:lnSpc>
                <a:spcPct val="110000"/>
              </a:lnSpc>
              <a:spcBef>
                <a:spcPts val="300"/>
              </a:spcBef>
              <a:spcAft>
                <a:spcPts val="0"/>
              </a:spcAft>
              <a:buClr>
                <a:schemeClr val="dk1"/>
              </a:buClr>
              <a:buSzPct val="100000"/>
              <a:buNone/>
            </a:pPr>
            <a:r>
              <a:rPr b="1" lang="en-US"/>
              <a:t>Brian McCullough</a:t>
            </a:r>
            <a:r>
              <a:rPr lang="en-US"/>
              <a:t>, Texas A&amp;M University</a:t>
            </a:r>
            <a:endParaRPr/>
          </a:p>
          <a:p>
            <a:pPr indent="0" lvl="0" marL="12700" rtl="0" algn="l">
              <a:lnSpc>
                <a:spcPct val="110000"/>
              </a:lnSpc>
              <a:spcBef>
                <a:spcPts val="300"/>
              </a:spcBef>
              <a:spcAft>
                <a:spcPts val="0"/>
              </a:spcAft>
              <a:buClr>
                <a:schemeClr val="dk1"/>
              </a:buClr>
              <a:buSzPct val="100000"/>
              <a:buNone/>
            </a:pPr>
            <a:r>
              <a:rPr b="1" lang="en-US"/>
              <a:t>Georgianne W. Moore</a:t>
            </a:r>
            <a:r>
              <a:rPr lang="en-US"/>
              <a:t>, Georgia Southern University</a:t>
            </a:r>
            <a:endParaRPr/>
          </a:p>
          <a:p>
            <a:pPr indent="0" lvl="0" marL="12700" rtl="0" algn="l">
              <a:lnSpc>
                <a:spcPct val="110000"/>
              </a:lnSpc>
              <a:spcBef>
                <a:spcPts val="300"/>
              </a:spcBef>
              <a:spcAft>
                <a:spcPts val="0"/>
              </a:spcAft>
              <a:buClr>
                <a:schemeClr val="dk1"/>
              </a:buClr>
              <a:buSzPct val="100000"/>
              <a:buNone/>
            </a:pPr>
            <a:r>
              <a:rPr b="1" lang="en-US"/>
              <a:t>Bee Moorhead</a:t>
            </a:r>
            <a:r>
              <a:rPr lang="en-US"/>
              <a:t>, Texas Impact Foundation</a:t>
            </a:r>
            <a:endParaRPr/>
          </a:p>
          <a:p>
            <a:pPr indent="0" lvl="0" marL="12700" rtl="0" algn="l">
              <a:lnSpc>
                <a:spcPct val="110000"/>
              </a:lnSpc>
              <a:spcBef>
                <a:spcPts val="300"/>
              </a:spcBef>
              <a:spcAft>
                <a:spcPts val="0"/>
              </a:spcAft>
              <a:buClr>
                <a:schemeClr val="dk1"/>
              </a:buClr>
              <a:buSzPct val="100000"/>
              <a:buNone/>
            </a:pPr>
            <a:r>
              <a:rPr b="1" lang="en-US"/>
              <a:t>Laura Patiño</a:t>
            </a:r>
            <a:r>
              <a:rPr lang="en-US"/>
              <a:t>, City of Austin, Texas</a:t>
            </a:r>
            <a:endParaRPr/>
          </a:p>
          <a:p>
            <a:pPr indent="0" lvl="0" marL="12700" rtl="0" algn="l">
              <a:lnSpc>
                <a:spcPct val="110000"/>
              </a:lnSpc>
              <a:spcBef>
                <a:spcPts val="300"/>
              </a:spcBef>
              <a:spcAft>
                <a:spcPts val="0"/>
              </a:spcAft>
              <a:buClr>
                <a:schemeClr val="dk1"/>
              </a:buClr>
              <a:buSzPct val="100000"/>
              <a:buNone/>
            </a:pPr>
            <a:r>
              <a:rPr b="1" lang="en-US"/>
              <a:t>Alexander "Sascha" Petersen</a:t>
            </a:r>
            <a:r>
              <a:rPr lang="en-US"/>
              <a:t>, Adaptation International</a:t>
            </a:r>
            <a:endParaRPr/>
          </a:p>
          <a:p>
            <a:pPr indent="0" lvl="0" marL="12700" rtl="0" algn="l">
              <a:lnSpc>
                <a:spcPct val="110000"/>
              </a:lnSpc>
              <a:spcBef>
                <a:spcPts val="300"/>
              </a:spcBef>
              <a:spcAft>
                <a:spcPts val="0"/>
              </a:spcAft>
              <a:buClr>
                <a:schemeClr val="dk1"/>
              </a:buClr>
              <a:buSzPct val="100000"/>
              <a:buNone/>
            </a:pPr>
            <a:r>
              <a:rPr b="1" lang="en-US"/>
              <a:t>Nicholas G. Smith</a:t>
            </a:r>
            <a:r>
              <a:rPr lang="en-US"/>
              <a:t>, Texas Tech University</a:t>
            </a:r>
            <a:endParaRPr/>
          </a:p>
          <a:p>
            <a:pPr indent="0" lvl="0" marL="12700" rtl="0" algn="l">
              <a:lnSpc>
                <a:spcPct val="110000"/>
              </a:lnSpc>
              <a:spcBef>
                <a:spcPts val="300"/>
              </a:spcBef>
              <a:spcAft>
                <a:spcPts val="0"/>
              </a:spcAft>
              <a:buClr>
                <a:schemeClr val="dk1"/>
              </a:buClr>
              <a:buSzPct val="100000"/>
              <a:buNone/>
            </a:pPr>
            <a:r>
              <a:rPr b="1" lang="en-US"/>
              <a:t>Jean L. Steiner</a:t>
            </a:r>
            <a:r>
              <a:rPr lang="en-US"/>
              <a:t>, Kansas State University</a:t>
            </a:r>
            <a:endParaRPr/>
          </a:p>
          <a:p>
            <a:pPr indent="0" lvl="0" marL="12700" rtl="0" algn="l">
              <a:lnSpc>
                <a:spcPct val="110000"/>
              </a:lnSpc>
              <a:spcBef>
                <a:spcPts val="300"/>
              </a:spcBef>
              <a:spcAft>
                <a:spcPts val="0"/>
              </a:spcAft>
              <a:buClr>
                <a:schemeClr val="dk1"/>
              </a:buClr>
              <a:buSzPct val="100000"/>
              <a:buNone/>
            </a:pPr>
            <a:r>
              <a:rPr b="1" lang="en-US"/>
              <a:t>April Taylor</a:t>
            </a:r>
            <a:r>
              <a:rPr lang="en-US"/>
              <a:t>, Chickasaw Nation</a:t>
            </a:r>
            <a:endParaRPr/>
          </a:p>
          <a:p>
            <a:pPr indent="0" lvl="0" marL="12700" rtl="0" algn="l">
              <a:lnSpc>
                <a:spcPct val="110000"/>
              </a:lnSpc>
              <a:spcBef>
                <a:spcPts val="300"/>
              </a:spcBef>
              <a:spcAft>
                <a:spcPts val="0"/>
              </a:spcAft>
              <a:buClr>
                <a:schemeClr val="dk1"/>
              </a:buClr>
              <a:buSzPct val="100000"/>
              <a:buNone/>
            </a:pPr>
            <a:r>
              <a:rPr b="1" lang="en-US"/>
              <a:t>Travis Warziniack</a:t>
            </a:r>
            <a:r>
              <a:rPr lang="en-US"/>
              <a:t>, USDA Forest Service</a:t>
            </a:r>
            <a:endParaRPr>
              <a:solidFill>
                <a:srgbClr val="209DBC"/>
              </a:solidFill>
            </a:endParaRPr>
          </a:p>
          <a:p>
            <a:pPr indent="0" lvl="0" marL="12700" rtl="0" algn="l">
              <a:lnSpc>
                <a:spcPct val="110000"/>
              </a:lnSpc>
              <a:spcBef>
                <a:spcPts val="300"/>
              </a:spcBef>
              <a:spcAft>
                <a:spcPts val="0"/>
              </a:spcAft>
              <a:buClr>
                <a:schemeClr val="dk1"/>
              </a:buClr>
              <a:buSzPct val="100000"/>
              <a:buNone/>
            </a:pPr>
            <a:r>
              <a:t/>
            </a:r>
            <a:endParaRPr b="1">
              <a:solidFill>
                <a:srgbClr val="209DBC"/>
              </a:solidFill>
            </a:endParaRPr>
          </a:p>
          <a:p>
            <a:pPr indent="0" lvl="0" marL="12700" rtl="0" algn="l">
              <a:lnSpc>
                <a:spcPct val="110000"/>
              </a:lnSpc>
              <a:spcBef>
                <a:spcPts val="300"/>
              </a:spcBef>
              <a:spcAft>
                <a:spcPts val="0"/>
              </a:spcAft>
              <a:buClr>
                <a:srgbClr val="209DBC"/>
              </a:buClr>
              <a:buSzPct val="100000"/>
              <a:buNone/>
            </a:pPr>
            <a:r>
              <a:rPr b="1" lang="en-US">
                <a:solidFill>
                  <a:srgbClr val="209DBC"/>
                </a:solidFill>
              </a:rPr>
              <a:t>Technical Contributors </a:t>
            </a:r>
            <a:endParaRPr/>
          </a:p>
          <a:p>
            <a:pPr indent="0" lvl="0" marL="12700" rtl="0" algn="l">
              <a:lnSpc>
                <a:spcPct val="110000"/>
              </a:lnSpc>
              <a:spcBef>
                <a:spcPts val="300"/>
              </a:spcBef>
              <a:spcAft>
                <a:spcPts val="0"/>
              </a:spcAft>
              <a:buClr>
                <a:schemeClr val="dk1"/>
              </a:buClr>
              <a:buSzPct val="100000"/>
              <a:buNone/>
            </a:pPr>
            <a:r>
              <a:rPr b="1" lang="en-US"/>
              <a:t>Juan Pablo Carvallo</a:t>
            </a:r>
            <a:r>
              <a:rPr lang="en-US"/>
              <a:t>, Lawrence Berkeley National Laboratory </a:t>
            </a:r>
            <a:endParaRPr/>
          </a:p>
          <a:p>
            <a:pPr indent="0" lvl="0" marL="12700" rtl="0" algn="l">
              <a:lnSpc>
                <a:spcPct val="110000"/>
              </a:lnSpc>
              <a:spcBef>
                <a:spcPts val="300"/>
              </a:spcBef>
              <a:spcAft>
                <a:spcPts val="0"/>
              </a:spcAft>
              <a:buClr>
                <a:schemeClr val="dk1"/>
              </a:buClr>
              <a:buSzPct val="100000"/>
              <a:buNone/>
            </a:pPr>
            <a:r>
              <a:rPr b="1" lang="en-US"/>
              <a:t>Mark Junker</a:t>
            </a:r>
            <a:r>
              <a:rPr lang="en-US"/>
              <a:t>, Sac and Fox Nation of Missouri in Kansas and Nebraska</a:t>
            </a:r>
            <a:endParaRPr/>
          </a:p>
          <a:p>
            <a:pPr indent="0" lvl="0" marL="12700" rtl="0" algn="l">
              <a:lnSpc>
                <a:spcPct val="110000"/>
              </a:lnSpc>
              <a:spcBef>
                <a:spcPts val="300"/>
              </a:spcBef>
              <a:spcAft>
                <a:spcPts val="0"/>
              </a:spcAft>
              <a:buClr>
                <a:schemeClr val="dk1"/>
              </a:buClr>
              <a:buSzPct val="100000"/>
              <a:buNone/>
            </a:pPr>
            <a:r>
              <a:rPr b="1" lang="en-US"/>
              <a:t>Gary McManus</a:t>
            </a:r>
            <a:r>
              <a:rPr lang="en-US"/>
              <a:t>, Oklahoma Climatological Survey</a:t>
            </a:r>
            <a:endParaRPr/>
          </a:p>
          <a:p>
            <a:pPr indent="0" lvl="0" marL="12700" rtl="0" algn="l">
              <a:lnSpc>
                <a:spcPct val="110000"/>
              </a:lnSpc>
              <a:spcBef>
                <a:spcPts val="300"/>
              </a:spcBef>
              <a:spcAft>
                <a:spcPts val="0"/>
              </a:spcAft>
              <a:buClr>
                <a:schemeClr val="dk1"/>
              </a:buClr>
              <a:buSzPct val="100000"/>
              <a:buNone/>
            </a:pPr>
            <a:r>
              <a:rPr b="1" lang="en-US"/>
              <a:t>Lauren E. Mullenbach</a:t>
            </a:r>
            <a:r>
              <a:rPr lang="en-US"/>
              <a:t>, University of Oklahoma </a:t>
            </a:r>
            <a:endParaRPr/>
          </a:p>
          <a:p>
            <a:pPr indent="0" lvl="0" marL="12700" rtl="0" algn="l">
              <a:lnSpc>
                <a:spcPct val="110000"/>
              </a:lnSpc>
              <a:spcBef>
                <a:spcPts val="300"/>
              </a:spcBef>
              <a:spcAft>
                <a:spcPts val="0"/>
              </a:spcAft>
              <a:buClr>
                <a:schemeClr val="dk1"/>
              </a:buClr>
              <a:buSzPct val="100000"/>
              <a:buNone/>
            </a:pPr>
            <a:r>
              <a:rPr b="1" lang="en-US"/>
              <a:t>John W. Nielsen-Gammon</a:t>
            </a:r>
            <a:r>
              <a:rPr lang="en-US"/>
              <a:t>, Texas A&amp;M University</a:t>
            </a:r>
            <a:endParaRPr/>
          </a:p>
          <a:p>
            <a:pPr indent="0" lvl="0" marL="12700" rtl="0" algn="l">
              <a:lnSpc>
                <a:spcPct val="110000"/>
              </a:lnSpc>
              <a:spcBef>
                <a:spcPts val="300"/>
              </a:spcBef>
              <a:spcAft>
                <a:spcPts val="0"/>
              </a:spcAft>
              <a:buClr>
                <a:schemeClr val="dk1"/>
              </a:buClr>
              <a:buSzPct val="100000"/>
              <a:buNone/>
            </a:pPr>
            <a:r>
              <a:rPr b="1" lang="en-US"/>
              <a:t>John A. Quinlan</a:t>
            </a:r>
            <a:r>
              <a:rPr lang="en-US"/>
              <a:t>, NOAA Fisheries, Southeast Fisheries Science Center</a:t>
            </a:r>
            <a:endParaRPr/>
          </a:p>
          <a:p>
            <a:pPr indent="0" lvl="0" marL="12700" rtl="0" algn="l">
              <a:lnSpc>
                <a:spcPct val="110000"/>
              </a:lnSpc>
              <a:spcBef>
                <a:spcPts val="300"/>
              </a:spcBef>
              <a:spcAft>
                <a:spcPts val="0"/>
              </a:spcAft>
              <a:buClr>
                <a:schemeClr val="dk1"/>
              </a:buClr>
              <a:buSzPct val="100000"/>
              <a:buNone/>
            </a:pPr>
            <a:r>
              <a:rPr b="1" lang="en-US"/>
              <a:t>Adrienne M. Wootten</a:t>
            </a:r>
            <a:r>
              <a:rPr lang="en-US"/>
              <a:t>, University of Oklahoma</a:t>
            </a:r>
            <a:endParaRPr>
              <a:solidFill>
                <a:srgbClr val="209DBC"/>
              </a:solidFill>
            </a:endParaRPr>
          </a:p>
          <a:p>
            <a:pPr indent="0" lvl="0" marL="12700" rtl="0" algn="l">
              <a:lnSpc>
                <a:spcPct val="110000"/>
              </a:lnSpc>
              <a:spcBef>
                <a:spcPts val="300"/>
              </a:spcBef>
              <a:spcAft>
                <a:spcPts val="0"/>
              </a:spcAft>
              <a:buClr>
                <a:schemeClr val="dk1"/>
              </a:buClr>
              <a:buSzPct val="100000"/>
              <a:buNone/>
            </a:pPr>
            <a:r>
              <a:t/>
            </a:r>
            <a:endParaRPr b="1">
              <a:solidFill>
                <a:srgbClr val="209DBC"/>
              </a:solidFill>
            </a:endParaRPr>
          </a:p>
          <a:p>
            <a:pPr indent="0" lvl="0" marL="12700" rtl="0" algn="l">
              <a:lnSpc>
                <a:spcPct val="110000"/>
              </a:lnSpc>
              <a:spcBef>
                <a:spcPts val="300"/>
              </a:spcBef>
              <a:spcAft>
                <a:spcPts val="0"/>
              </a:spcAft>
              <a:buClr>
                <a:srgbClr val="209DBC"/>
              </a:buClr>
              <a:buSzPct val="100000"/>
              <a:buNone/>
            </a:pPr>
            <a:r>
              <a:rPr b="1" lang="en-US">
                <a:solidFill>
                  <a:srgbClr val="209DBC"/>
                </a:solidFill>
              </a:rPr>
              <a:t>Review Editor</a:t>
            </a:r>
            <a:endParaRPr/>
          </a:p>
          <a:p>
            <a:pPr indent="0" lvl="0" marL="12700" rtl="0" algn="l">
              <a:lnSpc>
                <a:spcPct val="110000"/>
              </a:lnSpc>
              <a:spcBef>
                <a:spcPts val="300"/>
              </a:spcBef>
              <a:spcAft>
                <a:spcPts val="0"/>
              </a:spcAft>
              <a:buClr>
                <a:schemeClr val="dk1"/>
              </a:buClr>
              <a:buSzPct val="100000"/>
              <a:buNone/>
            </a:pPr>
            <a:r>
              <a:rPr b="1" lang="en-US"/>
              <a:t>Mark Shafer</a:t>
            </a:r>
            <a:r>
              <a:rPr lang="en-US"/>
              <a:t>, University of Oklahoma</a:t>
            </a:r>
            <a:endParaRPr/>
          </a:p>
          <a:p>
            <a:pPr indent="0" lvl="0" marL="12700" rtl="0" algn="l">
              <a:lnSpc>
                <a:spcPct val="110000"/>
              </a:lnSpc>
              <a:spcBef>
                <a:spcPts val="300"/>
              </a:spcBef>
              <a:spcAft>
                <a:spcPts val="0"/>
              </a:spcAft>
              <a:buClr>
                <a:schemeClr val="dk1"/>
              </a:buClr>
              <a:buSzPct val="100000"/>
              <a:buNone/>
            </a:pPr>
            <a:r>
              <a:t/>
            </a:r>
            <a:endParaRPr>
              <a:solidFill>
                <a:srgbClr val="209DBC"/>
              </a:solidFill>
            </a:endParaRPr>
          </a:p>
          <a:p>
            <a:pPr indent="0" lvl="0" marL="12700" rtl="0" algn="l">
              <a:lnSpc>
                <a:spcPct val="110000"/>
              </a:lnSpc>
              <a:spcBef>
                <a:spcPts val="300"/>
              </a:spcBef>
              <a:spcAft>
                <a:spcPts val="0"/>
              </a:spcAft>
              <a:buClr>
                <a:srgbClr val="209DBC"/>
              </a:buClr>
              <a:buSzPct val="100000"/>
              <a:buNone/>
            </a:pPr>
            <a:r>
              <a:rPr b="1" lang="en-US">
                <a:solidFill>
                  <a:srgbClr val="209DBC"/>
                </a:solidFill>
              </a:rPr>
              <a:t>USGCRP Coordinators</a:t>
            </a:r>
            <a:endParaRPr/>
          </a:p>
          <a:p>
            <a:pPr indent="0" lvl="0" marL="12700" rtl="0" algn="l">
              <a:lnSpc>
                <a:spcPct val="110000"/>
              </a:lnSpc>
              <a:spcBef>
                <a:spcPts val="300"/>
              </a:spcBef>
              <a:spcAft>
                <a:spcPts val="0"/>
              </a:spcAft>
              <a:buClr>
                <a:schemeClr val="dk1"/>
              </a:buClr>
              <a:buSzPct val="100000"/>
              <a:buNone/>
            </a:pPr>
            <a:r>
              <a:rPr b="1" lang="en-US"/>
              <a:t>Reid A. Sherman</a:t>
            </a:r>
            <a:r>
              <a:rPr lang="en-US"/>
              <a:t>, US Global Change Research Program / ICF</a:t>
            </a:r>
            <a:endParaRPr/>
          </a:p>
          <a:p>
            <a:pPr indent="0" lvl="0" marL="12700" rtl="0" algn="l">
              <a:lnSpc>
                <a:spcPct val="110000"/>
              </a:lnSpc>
              <a:spcBef>
                <a:spcPts val="300"/>
              </a:spcBef>
              <a:spcAft>
                <a:spcPts val="0"/>
              </a:spcAft>
              <a:buClr>
                <a:schemeClr val="dk1"/>
              </a:buClr>
              <a:buSzPct val="100000"/>
              <a:buNone/>
            </a:pPr>
            <a:r>
              <a:rPr b="1" lang="en-US"/>
              <a:t>Joshua Hernandez</a:t>
            </a:r>
            <a:r>
              <a:rPr lang="en-US"/>
              <a:t>, US Global Change Research Program / ICF</a:t>
            </a:r>
            <a:endParaRPr/>
          </a:p>
          <a:p>
            <a:pPr indent="0" lvl="0" marL="12700" rtl="0" algn="l">
              <a:lnSpc>
                <a:spcPct val="110000"/>
              </a:lnSpc>
              <a:spcBef>
                <a:spcPts val="300"/>
              </a:spcBef>
              <a:spcAft>
                <a:spcPts val="0"/>
              </a:spcAft>
              <a:buClr>
                <a:schemeClr val="dk1"/>
              </a:buClr>
              <a:buSzPct val="100000"/>
              <a:buNone/>
            </a:pPr>
            <a:r>
              <a:rPr b="1" lang="en-US"/>
              <a:t>Drew Story</a:t>
            </a:r>
            <a:r>
              <a:rPr lang="en-US"/>
              <a:t>, US Global Change Research Program / ICF</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32"/>
          <p:cNvSpPr txBox="1"/>
          <p:nvPr>
            <p:ph idx="1" type="subTitle"/>
          </p:nvPr>
        </p:nvSpPr>
        <p:spPr>
          <a:xfrm>
            <a:off x="308113" y="1667464"/>
            <a:ext cx="5372053" cy="1638252"/>
          </a:xfrm>
          <a:prstGeom prst="rect">
            <a:avLst/>
          </a:prstGeom>
          <a:noFill/>
          <a:ln>
            <a:noFill/>
          </a:ln>
        </p:spPr>
        <p:txBody>
          <a:bodyPr anchorCtr="0" anchor="t" bIns="45700" lIns="91425" spcFirstLastPara="1" rIns="91425" wrap="square" tIns="45700">
            <a:normAutofit/>
          </a:bodyPr>
          <a:lstStyle/>
          <a:p>
            <a:pPr indent="-11113" lvl="0" marL="11113" rtl="0" algn="l">
              <a:lnSpc>
                <a:spcPct val="100000"/>
              </a:lnSpc>
              <a:spcBef>
                <a:spcPts val="0"/>
              </a:spcBef>
              <a:spcAft>
                <a:spcPts val="0"/>
              </a:spcAft>
              <a:buClr>
                <a:schemeClr val="lt1"/>
              </a:buClr>
              <a:buSzPts val="1400"/>
              <a:buNone/>
            </a:pPr>
            <a:r>
              <a:rPr lang="en-US" sz="1400">
                <a:latin typeface="Calibri"/>
                <a:ea typeface="Calibri"/>
                <a:cs typeface="Calibri"/>
                <a:sym typeface="Calibri"/>
              </a:rPr>
              <a:t>McPherson, R.A., P.A. Fay, S.G. Alvarez, D. Bertrand, T.L. Broadbent, T. Bruno, A. Fares, B. McCullough, G.W. Moore, B. Moorhead, L. Patiño, A. Petersen, N.G. Smith, J.L. Steiner, A. Taylor, and T. Warziniack, 2023: Ch. 26. Southern Great Plains. In: </a:t>
            </a:r>
            <a:r>
              <a:rPr i="1" lang="en-US" sz="1400">
                <a:latin typeface="Calibri"/>
                <a:ea typeface="Calibri"/>
                <a:cs typeface="Calibri"/>
                <a:sym typeface="Calibri"/>
              </a:rPr>
              <a:t>Fifth National Climate Assessment</a:t>
            </a:r>
            <a:r>
              <a:rPr lang="en-US" sz="1400">
                <a:latin typeface="Calibri"/>
                <a:ea typeface="Calibri"/>
                <a:cs typeface="Calibri"/>
                <a:sym typeface="Calibri"/>
              </a:rPr>
              <a:t>. Crimmins, A.R., C.W. Avery, D.R. Easterling, K.E. Kunkel, B.C. Stewart, and T.K. Maycock, Eds. U.S. Global Change Research Program, Washington, DC, USA. </a:t>
            </a:r>
            <a:r>
              <a:rPr lang="en-US" sz="1400" u="sng">
                <a:solidFill>
                  <a:schemeClr val="hlink"/>
                </a:solidFill>
                <a:latin typeface="Calibri"/>
                <a:ea typeface="Calibri"/>
                <a:cs typeface="Calibri"/>
                <a:sym typeface="Calibri"/>
                <a:hlinkClick r:id="rId3"/>
              </a:rPr>
              <a:t>https://doi.org/10.7930/NCA5.2023.CH26</a:t>
            </a:r>
            <a:endParaRPr sz="1400">
              <a:latin typeface="Calibri"/>
              <a:ea typeface="Calibri"/>
              <a:cs typeface="Calibri"/>
              <a:sym typeface="Calibri"/>
            </a:endParaRPr>
          </a:p>
          <a:p>
            <a:pPr indent="-11113" lvl="0" marL="11113" marR="0" rtl="0" algn="l">
              <a:lnSpc>
                <a:spcPct val="100000"/>
              </a:lnSpc>
              <a:spcBef>
                <a:spcPts val="0"/>
              </a:spcBef>
              <a:spcAft>
                <a:spcPts val="0"/>
              </a:spcAft>
              <a:buClr>
                <a:schemeClr val="lt1"/>
              </a:buClr>
              <a:buSzPts val="1400"/>
              <a:buNone/>
            </a:pPr>
            <a:r>
              <a:t/>
            </a:r>
            <a:endParaRPr sz="1400">
              <a:latin typeface="Times New Roman"/>
              <a:ea typeface="Times New Roman"/>
              <a:cs typeface="Times New Roman"/>
              <a:sym typeface="Times New Roman"/>
            </a:endParaRPr>
          </a:p>
        </p:txBody>
      </p:sp>
      <p:sp>
        <p:nvSpPr>
          <p:cNvPr id="311" name="Google Shape;311;p32"/>
          <p:cNvSpPr txBox="1"/>
          <p:nvPr>
            <p:ph idx="2" type="body"/>
          </p:nvPr>
        </p:nvSpPr>
        <p:spPr>
          <a:xfrm>
            <a:off x="308113" y="4199572"/>
            <a:ext cx="5372053" cy="9144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1800"/>
              <a:buNone/>
            </a:pPr>
            <a:r>
              <a:rPr lang="en-US"/>
              <a:t>https://nca2023.globalchange.gov/chapter/26</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4"/>
          <p:cNvSpPr txBox="1"/>
          <p:nvPr>
            <p:ph idx="1" type="body"/>
          </p:nvPr>
        </p:nvSpPr>
        <p:spPr>
          <a:xfrm>
            <a:off x="2938272" y="582895"/>
            <a:ext cx="5577078" cy="1302101"/>
          </a:xfrm>
          <a:prstGeom prst="rect">
            <a:avLst/>
          </a:prstGeom>
          <a:noFill/>
          <a:ln>
            <a:noFill/>
          </a:ln>
        </p:spPr>
        <p:txBody>
          <a:bodyPr anchorCtr="0" anchor="ctr" bIns="45700" lIns="91425" spcFirstLastPara="1" rIns="91425" wrap="square" tIns="45700">
            <a:normAutofit fontScale="92500" lnSpcReduction="20000"/>
          </a:bodyPr>
          <a:lstStyle/>
          <a:p>
            <a:pPr indent="0" lvl="0" marL="0" rtl="0" algn="l">
              <a:lnSpc>
                <a:spcPct val="90000"/>
              </a:lnSpc>
              <a:spcBef>
                <a:spcPts val="0"/>
              </a:spcBef>
              <a:spcAft>
                <a:spcPts val="0"/>
              </a:spcAft>
              <a:buClr>
                <a:srgbClr val="026393"/>
              </a:buClr>
              <a:buSzPct val="100000"/>
              <a:buNone/>
            </a:pPr>
            <a:r>
              <a:rPr lang="en-US"/>
              <a:t>How We Work: Climate Changes Are Creating Economic Challenges and Opportunities</a:t>
            </a:r>
            <a:endParaRPr/>
          </a:p>
        </p:txBody>
      </p:sp>
      <p:sp>
        <p:nvSpPr>
          <p:cNvPr id="117" name="Google Shape;117;p4"/>
          <p:cNvSpPr txBox="1"/>
          <p:nvPr>
            <p:ph idx="2" type="body"/>
          </p:nvPr>
        </p:nvSpPr>
        <p:spPr>
          <a:xfrm>
            <a:off x="628650" y="2121817"/>
            <a:ext cx="7886700" cy="4055146"/>
          </a:xfrm>
          <a:prstGeom prst="rect">
            <a:avLst/>
          </a:prstGeom>
          <a:noFill/>
          <a:ln>
            <a:noFill/>
          </a:ln>
        </p:spPr>
        <p:txBody>
          <a:bodyPr anchorCtr="0" anchor="t" bIns="45700" lIns="91425" spcFirstLastPara="1" rIns="91425" wrap="square" tIns="45700">
            <a:normAutofit/>
          </a:bodyPr>
          <a:lstStyle/>
          <a:p>
            <a:pPr indent="0" lvl="0" marL="11113" rtl="0" algn="l">
              <a:lnSpc>
                <a:spcPct val="115000"/>
              </a:lnSpc>
              <a:spcBef>
                <a:spcPts val="0"/>
              </a:spcBef>
              <a:spcAft>
                <a:spcPts val="0"/>
              </a:spcAft>
              <a:buClr>
                <a:srgbClr val="000000"/>
              </a:buClr>
              <a:buSzPts val="2000"/>
              <a:buNone/>
            </a:pPr>
            <a:r>
              <a:rPr lang="en-US">
                <a:solidFill>
                  <a:srgbClr val="000000"/>
                </a:solidFill>
                <a:latin typeface="Calibri"/>
                <a:ea typeface="Calibri"/>
                <a:cs typeface="Calibri"/>
                <a:sym typeface="Calibri"/>
              </a:rPr>
              <a:t>As climate conditions change, businesses and industries across the Southern Great Plains are experiencing disruptions and losses in productivity and profits—but also new economic opportunities (</a:t>
            </a:r>
            <a:r>
              <a:rPr i="1" lang="en-US">
                <a:solidFill>
                  <a:srgbClr val="000000"/>
                </a:solidFill>
                <a:latin typeface="Calibri"/>
                <a:ea typeface="Calibri"/>
                <a:cs typeface="Calibri"/>
                <a:sym typeface="Calibri"/>
              </a:rPr>
              <a:t>high confidence</a:t>
            </a:r>
            <a:r>
              <a:rPr lang="en-US">
                <a:solidFill>
                  <a:srgbClr val="000000"/>
                </a:solidFill>
                <a:latin typeface="Calibri"/>
                <a:ea typeface="Calibri"/>
                <a:cs typeface="Calibri"/>
                <a:sym typeface="Calibri"/>
              </a:rPr>
              <a:t>). In coming decades, warmer temperatures, more erratic precipitation, and sea level rise are expected to force widespread and costly changes in how we work (</a:t>
            </a:r>
            <a:r>
              <a:rPr i="1" lang="en-US">
                <a:solidFill>
                  <a:srgbClr val="000000"/>
                </a:solidFill>
                <a:latin typeface="Calibri"/>
                <a:ea typeface="Calibri"/>
                <a:cs typeface="Calibri"/>
                <a:sym typeface="Calibri"/>
              </a:rPr>
              <a:t>very likely</a:t>
            </a:r>
            <a:r>
              <a:rPr lang="en-US">
                <a:solidFill>
                  <a:srgbClr val="000000"/>
                </a:solidFill>
                <a:latin typeface="Calibri"/>
                <a:ea typeface="Calibri"/>
                <a:cs typeface="Calibri"/>
                <a:sym typeface="Calibri"/>
              </a:rPr>
              <a:t>, </a:t>
            </a:r>
            <a:r>
              <a:rPr i="1" lang="en-US">
                <a:solidFill>
                  <a:srgbClr val="000000"/>
                </a:solidFill>
                <a:latin typeface="Calibri"/>
                <a:ea typeface="Calibri"/>
                <a:cs typeface="Calibri"/>
                <a:sym typeface="Calibri"/>
              </a:rPr>
              <a:t>high confidence</a:t>
            </a:r>
            <a:r>
              <a:rPr lang="en-US">
                <a:solidFill>
                  <a:srgbClr val="000000"/>
                </a:solidFill>
                <a:latin typeface="Calibri"/>
                <a:ea typeface="Calibri"/>
                <a:cs typeface="Calibri"/>
                <a:sym typeface="Calibri"/>
              </a:rPr>
              <a:t>). Businesses and industries have opportunities to harness their diverse knowledge, resources, and workers to develop products and services in climate mitigation technologies, adaptation strategies, and resilient design that will enhance the region’s economy (</a:t>
            </a:r>
            <a:r>
              <a:rPr i="1" lang="en-US">
                <a:solidFill>
                  <a:srgbClr val="000000"/>
                </a:solidFill>
                <a:latin typeface="Calibri"/>
                <a:ea typeface="Calibri"/>
                <a:cs typeface="Calibri"/>
                <a:sym typeface="Calibri"/>
              </a:rPr>
              <a:t>medium confidence</a:t>
            </a:r>
            <a:r>
              <a:rPr lang="en-US">
                <a:solidFill>
                  <a:srgbClr val="000000"/>
                </a:solidFill>
                <a:latin typeface="Calibri"/>
                <a:ea typeface="Calibri"/>
                <a:cs typeface="Calibri"/>
                <a:sym typeface="Calibri"/>
              </a:rPr>
              <a:t>). </a:t>
            </a:r>
            <a:endParaRPr/>
          </a:p>
          <a:p>
            <a:pPr indent="0" lvl="0" marL="11113" marR="0" rtl="0" algn="l">
              <a:lnSpc>
                <a:spcPct val="115000"/>
              </a:lnSpc>
              <a:spcBef>
                <a:spcPts val="600"/>
              </a:spcBef>
              <a:spcAft>
                <a:spcPts val="0"/>
              </a:spcAft>
              <a:buClr>
                <a:schemeClr val="dk1"/>
              </a:buClr>
              <a:buSzPts val="2400"/>
              <a:buNone/>
            </a:pPr>
            <a:r>
              <a:t/>
            </a:r>
            <a:endParaRPr sz="2400">
              <a:solidFill>
                <a:srgbClr val="000000"/>
              </a:solidFill>
              <a:latin typeface="Calibri"/>
              <a:ea typeface="Calibri"/>
              <a:cs typeface="Calibri"/>
              <a:sym typeface="Calibri"/>
            </a:endParaRPr>
          </a:p>
        </p:txBody>
      </p:sp>
      <p:sp>
        <p:nvSpPr>
          <p:cNvPr id="118" name="Google Shape;118;p4"/>
          <p:cNvSpPr txBox="1"/>
          <p:nvPr>
            <p:ph idx="3" type="body"/>
          </p:nvPr>
        </p:nvSpPr>
        <p:spPr>
          <a:xfrm>
            <a:off x="1944592" y="471324"/>
            <a:ext cx="573088" cy="7747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026393"/>
              </a:buClr>
              <a:buSzPts val="7200"/>
              <a:buNone/>
            </a:pPr>
            <a:r>
              <a:rPr lang="en-US"/>
              <a:t>2</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5"/>
          <p:cNvSpPr txBox="1"/>
          <p:nvPr>
            <p:ph idx="1" type="body"/>
          </p:nvPr>
        </p:nvSpPr>
        <p:spPr>
          <a:xfrm>
            <a:off x="2938272" y="582895"/>
            <a:ext cx="5577078" cy="1302101"/>
          </a:xfrm>
          <a:prstGeom prst="rect">
            <a:avLst/>
          </a:prstGeom>
          <a:noFill/>
          <a:ln>
            <a:noFill/>
          </a:ln>
        </p:spPr>
        <p:txBody>
          <a:bodyPr anchorCtr="0" anchor="ctr" bIns="45700" lIns="91425" spcFirstLastPara="1" rIns="91425" wrap="square" tIns="45700">
            <a:normAutofit fontScale="92500" lnSpcReduction="20000"/>
          </a:bodyPr>
          <a:lstStyle/>
          <a:p>
            <a:pPr indent="0" lvl="0" marL="0" rtl="0" algn="l">
              <a:lnSpc>
                <a:spcPct val="90000"/>
              </a:lnSpc>
              <a:spcBef>
                <a:spcPts val="0"/>
              </a:spcBef>
              <a:spcAft>
                <a:spcPts val="0"/>
              </a:spcAft>
              <a:buClr>
                <a:srgbClr val="026393"/>
              </a:buClr>
              <a:buSzPct val="100000"/>
              <a:buNone/>
            </a:pPr>
            <a:r>
              <a:rPr lang="en-US"/>
              <a:t>How We Play: Climate Extremes Are Endangering Sports, Recreation, and Leisure</a:t>
            </a:r>
            <a:endParaRPr/>
          </a:p>
        </p:txBody>
      </p:sp>
      <p:sp>
        <p:nvSpPr>
          <p:cNvPr id="124" name="Google Shape;124;p5"/>
          <p:cNvSpPr txBox="1"/>
          <p:nvPr>
            <p:ph idx="2" type="body"/>
          </p:nvPr>
        </p:nvSpPr>
        <p:spPr>
          <a:xfrm>
            <a:off x="628650" y="2121817"/>
            <a:ext cx="7886700" cy="4055146"/>
          </a:xfrm>
          <a:prstGeom prst="rect">
            <a:avLst/>
          </a:prstGeom>
          <a:noFill/>
          <a:ln>
            <a:noFill/>
          </a:ln>
        </p:spPr>
        <p:txBody>
          <a:bodyPr anchorCtr="0" anchor="t" bIns="45700" lIns="91425" spcFirstLastPara="1" rIns="91425" wrap="square" tIns="45700">
            <a:normAutofit/>
          </a:bodyPr>
          <a:lstStyle/>
          <a:p>
            <a:pPr indent="0" lvl="0" marL="11113" rtl="0" algn="l">
              <a:lnSpc>
                <a:spcPct val="115000"/>
              </a:lnSpc>
              <a:spcBef>
                <a:spcPts val="0"/>
              </a:spcBef>
              <a:spcAft>
                <a:spcPts val="0"/>
              </a:spcAft>
              <a:buClr>
                <a:srgbClr val="000000"/>
              </a:buClr>
              <a:buSzPts val="2000"/>
              <a:buNone/>
            </a:pPr>
            <a:r>
              <a:rPr lang="en-US">
                <a:solidFill>
                  <a:srgbClr val="000000"/>
                </a:solidFill>
                <a:latin typeface="Calibri"/>
                <a:ea typeface="Calibri"/>
                <a:cs typeface="Calibri"/>
                <a:sym typeface="Calibri"/>
              </a:rPr>
              <a:t>Extreme climate-related events are negatively influencing how we play and participate in outdoor sport, recreation, and physical activities in the Southern Great Plains (</a:t>
            </a:r>
            <a:r>
              <a:rPr i="1" lang="en-US">
                <a:solidFill>
                  <a:srgbClr val="000000"/>
                </a:solidFill>
                <a:latin typeface="Calibri"/>
                <a:ea typeface="Calibri"/>
                <a:cs typeface="Calibri"/>
                <a:sym typeface="Calibri"/>
              </a:rPr>
              <a:t>very high confidence</a:t>
            </a:r>
            <a:r>
              <a:rPr lang="en-US">
                <a:solidFill>
                  <a:srgbClr val="000000"/>
                </a:solidFill>
                <a:latin typeface="Calibri"/>
                <a:ea typeface="Calibri"/>
                <a:cs typeface="Calibri"/>
                <a:sym typeface="Calibri"/>
              </a:rPr>
              <a:t>). Climate change is expected to increase heat-related illness and death, reduce outdoor physical activity, and decrease athletic performance (</a:t>
            </a:r>
            <a:r>
              <a:rPr i="1" lang="en-US">
                <a:solidFill>
                  <a:srgbClr val="000000"/>
                </a:solidFill>
                <a:latin typeface="Calibri"/>
                <a:ea typeface="Calibri"/>
                <a:cs typeface="Calibri"/>
                <a:sym typeface="Calibri"/>
              </a:rPr>
              <a:t>very likely</a:t>
            </a:r>
            <a:r>
              <a:rPr lang="en-US">
                <a:solidFill>
                  <a:srgbClr val="000000"/>
                </a:solidFill>
                <a:latin typeface="Calibri"/>
                <a:ea typeface="Calibri"/>
                <a:cs typeface="Calibri"/>
                <a:sym typeface="Calibri"/>
              </a:rPr>
              <a:t>, </a:t>
            </a:r>
            <a:r>
              <a:rPr i="1" lang="en-US">
                <a:solidFill>
                  <a:srgbClr val="000000"/>
                </a:solidFill>
                <a:latin typeface="Calibri"/>
                <a:ea typeface="Calibri"/>
                <a:cs typeface="Calibri"/>
                <a:sym typeface="Calibri"/>
              </a:rPr>
              <a:t>high confidence</a:t>
            </a:r>
            <a:r>
              <a:rPr lang="en-US">
                <a:solidFill>
                  <a:srgbClr val="000000"/>
                </a:solidFill>
                <a:latin typeface="Calibri"/>
                <a:ea typeface="Calibri"/>
                <a:cs typeface="Calibri"/>
                <a:sym typeface="Calibri"/>
              </a:rPr>
              <a:t>). Individuals, communities, and sports organizations can adapt to these hazards through strategies such as modifying the timing, location, intensity, or monitoring of activities (</a:t>
            </a:r>
            <a:r>
              <a:rPr i="1" lang="en-US">
                <a:solidFill>
                  <a:srgbClr val="000000"/>
                </a:solidFill>
                <a:latin typeface="Calibri"/>
                <a:ea typeface="Calibri"/>
                <a:cs typeface="Calibri"/>
                <a:sym typeface="Calibri"/>
              </a:rPr>
              <a:t>high confidence</a:t>
            </a:r>
            <a:r>
              <a:rPr lang="en-US">
                <a:solidFill>
                  <a:srgbClr val="000000"/>
                </a:solidFill>
                <a:latin typeface="Calibri"/>
                <a:ea typeface="Calibri"/>
                <a:cs typeface="Calibri"/>
                <a:sym typeface="Calibri"/>
              </a:rPr>
              <a:t>).</a:t>
            </a:r>
            <a:endParaRPr/>
          </a:p>
          <a:p>
            <a:pPr indent="0" lvl="0" marL="11113" marR="0" rtl="0" algn="l">
              <a:lnSpc>
                <a:spcPct val="115000"/>
              </a:lnSpc>
              <a:spcBef>
                <a:spcPts val="600"/>
              </a:spcBef>
              <a:spcAft>
                <a:spcPts val="0"/>
              </a:spcAft>
              <a:buClr>
                <a:schemeClr val="dk1"/>
              </a:buClr>
              <a:buSzPts val="2400"/>
              <a:buNone/>
            </a:pPr>
            <a:r>
              <a:t/>
            </a:r>
            <a:endParaRPr sz="2400">
              <a:solidFill>
                <a:srgbClr val="000000"/>
              </a:solidFill>
              <a:latin typeface="Calibri"/>
              <a:ea typeface="Calibri"/>
              <a:cs typeface="Calibri"/>
              <a:sym typeface="Calibri"/>
            </a:endParaRPr>
          </a:p>
        </p:txBody>
      </p:sp>
      <p:sp>
        <p:nvSpPr>
          <p:cNvPr id="125" name="Google Shape;125;p5"/>
          <p:cNvSpPr txBox="1"/>
          <p:nvPr>
            <p:ph idx="3" type="body"/>
          </p:nvPr>
        </p:nvSpPr>
        <p:spPr>
          <a:xfrm>
            <a:off x="1944592" y="471324"/>
            <a:ext cx="573088" cy="7747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026393"/>
              </a:buClr>
              <a:buSzPts val="7200"/>
              <a:buNone/>
            </a:pPr>
            <a:r>
              <a:rPr lang="en-US"/>
              <a:t>3</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6"/>
          <p:cNvSpPr txBox="1"/>
          <p:nvPr>
            <p:ph idx="1" type="body"/>
          </p:nvPr>
        </p:nvSpPr>
        <p:spPr>
          <a:xfrm>
            <a:off x="2938272" y="582895"/>
            <a:ext cx="5577078" cy="1302101"/>
          </a:xfrm>
          <a:prstGeom prst="rect">
            <a:avLst/>
          </a:prstGeom>
          <a:noFill/>
          <a:ln>
            <a:noFill/>
          </a:ln>
        </p:spPr>
        <p:txBody>
          <a:bodyPr anchorCtr="0" anchor="ctr" bIns="45700" lIns="91425" spcFirstLastPara="1" rIns="91425" wrap="square" tIns="45700">
            <a:normAutofit fontScale="92500" lnSpcReduction="20000"/>
          </a:bodyPr>
          <a:lstStyle/>
          <a:p>
            <a:pPr indent="0" lvl="0" marL="0" rtl="0" algn="l">
              <a:lnSpc>
                <a:spcPct val="90000"/>
              </a:lnSpc>
              <a:spcBef>
                <a:spcPts val="0"/>
              </a:spcBef>
              <a:spcAft>
                <a:spcPts val="0"/>
              </a:spcAft>
              <a:buClr>
                <a:srgbClr val="026393"/>
              </a:buClr>
              <a:buSzPct val="100000"/>
              <a:buNone/>
            </a:pPr>
            <a:r>
              <a:rPr lang="en-US"/>
              <a:t>How We Heal: Climate Change Is Exacerbating Existing Social and Environmental Disparities</a:t>
            </a:r>
            <a:endParaRPr/>
          </a:p>
        </p:txBody>
      </p:sp>
      <p:sp>
        <p:nvSpPr>
          <p:cNvPr id="131" name="Google Shape;131;p6"/>
          <p:cNvSpPr txBox="1"/>
          <p:nvPr>
            <p:ph idx="2" type="body"/>
          </p:nvPr>
        </p:nvSpPr>
        <p:spPr>
          <a:xfrm>
            <a:off x="628650" y="2121817"/>
            <a:ext cx="7886700" cy="4055146"/>
          </a:xfrm>
          <a:prstGeom prst="rect">
            <a:avLst/>
          </a:prstGeom>
          <a:noFill/>
          <a:ln>
            <a:noFill/>
          </a:ln>
        </p:spPr>
        <p:txBody>
          <a:bodyPr anchorCtr="0" anchor="t" bIns="45700" lIns="91425" spcFirstLastPara="1" rIns="91425" wrap="square" tIns="45700">
            <a:normAutofit/>
          </a:bodyPr>
          <a:lstStyle/>
          <a:p>
            <a:pPr indent="0" lvl="0" marL="11113" marR="0" rtl="0" algn="l">
              <a:lnSpc>
                <a:spcPct val="115000"/>
              </a:lnSpc>
              <a:spcBef>
                <a:spcPts val="0"/>
              </a:spcBef>
              <a:spcAft>
                <a:spcPts val="0"/>
              </a:spcAft>
              <a:buClr>
                <a:srgbClr val="000000"/>
              </a:buClr>
              <a:buSzPts val="2000"/>
              <a:buNone/>
            </a:pPr>
            <a:r>
              <a:rPr lang="en-US">
                <a:solidFill>
                  <a:srgbClr val="000000"/>
                </a:solidFill>
                <a:latin typeface="Calibri"/>
                <a:ea typeface="Calibri"/>
                <a:cs typeface="Calibri"/>
                <a:sym typeface="Calibri"/>
              </a:rPr>
              <a:t>Some neighborhoods and communities in the Southern Great Plains are suffering disproportionately from climate-related hazards because of long-standing marginalization, discrimination, and governmental policies (very high confidence). As a result, climate change will compound existing social and environmental burdens on the people, neighborhoods, and communities with the fewest resources to prepare and adapt (very high confidence). Our institutions and governments can play a role in improving outcomes for these people and places by adopting climate adaptation and hazard-mitigation practices and policies that prioritize social equity and justice, aim to reduce community risks, build resilience, and repair past injustices (medium confidence).</a:t>
            </a:r>
            <a:endParaRPr/>
          </a:p>
        </p:txBody>
      </p:sp>
      <p:sp>
        <p:nvSpPr>
          <p:cNvPr id="132" name="Google Shape;132;p6"/>
          <p:cNvSpPr txBox="1"/>
          <p:nvPr>
            <p:ph idx="3" type="body"/>
          </p:nvPr>
        </p:nvSpPr>
        <p:spPr>
          <a:xfrm>
            <a:off x="1944592" y="471324"/>
            <a:ext cx="573088" cy="7747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026393"/>
              </a:buClr>
              <a:buSzPts val="7200"/>
              <a:buNone/>
            </a:pPr>
            <a:r>
              <a:rPr lang="en-US"/>
              <a:t>4</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7"/>
          <p:cNvSpPr txBox="1"/>
          <p:nvPr>
            <p:ph idx="1" type="body"/>
          </p:nvPr>
        </p:nvSpPr>
        <p:spPr>
          <a:xfrm>
            <a:off x="2938272" y="582895"/>
            <a:ext cx="5577078" cy="1302101"/>
          </a:xfrm>
          <a:prstGeom prst="rect">
            <a:avLst/>
          </a:prstGeom>
          <a:noFill/>
          <a:ln>
            <a:noFill/>
          </a:ln>
        </p:spPr>
        <p:txBody>
          <a:bodyPr anchorCtr="0" anchor="ctr" bIns="45700" lIns="91425" spcFirstLastPara="1" rIns="91425" wrap="square" tIns="45700">
            <a:normAutofit fontScale="92500" lnSpcReduction="20000"/>
          </a:bodyPr>
          <a:lstStyle/>
          <a:p>
            <a:pPr indent="0" lvl="0" marL="0" rtl="0" algn="l">
              <a:lnSpc>
                <a:spcPct val="90000"/>
              </a:lnSpc>
              <a:spcBef>
                <a:spcPts val="0"/>
              </a:spcBef>
              <a:spcAft>
                <a:spcPts val="0"/>
              </a:spcAft>
              <a:buClr>
                <a:srgbClr val="026393"/>
              </a:buClr>
              <a:buSzPct val="100000"/>
              <a:buNone/>
            </a:pPr>
            <a:r>
              <a:rPr lang="en-US"/>
              <a:t>How We Serve: Climate Change Is Straining Public Infrastructure and Services</a:t>
            </a:r>
            <a:endParaRPr/>
          </a:p>
        </p:txBody>
      </p:sp>
      <p:sp>
        <p:nvSpPr>
          <p:cNvPr id="138" name="Google Shape;138;p7"/>
          <p:cNvSpPr txBox="1"/>
          <p:nvPr>
            <p:ph idx="2" type="body"/>
          </p:nvPr>
        </p:nvSpPr>
        <p:spPr>
          <a:xfrm>
            <a:off x="628650" y="2441359"/>
            <a:ext cx="7886700" cy="3735603"/>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rgbClr val="000000"/>
              </a:buClr>
              <a:buSzPts val="2000"/>
              <a:buNone/>
            </a:pPr>
            <a:r>
              <a:rPr lang="en-US">
                <a:solidFill>
                  <a:srgbClr val="000000"/>
                </a:solidFill>
                <a:latin typeface="Calibri"/>
                <a:ea typeface="Calibri"/>
                <a:cs typeface="Calibri"/>
                <a:sym typeface="Calibri"/>
              </a:rPr>
              <a:t>The institutions that serve our communities have been challenged to respond and adapt to more frequent and intense weather events (</a:t>
            </a:r>
            <a:r>
              <a:rPr i="1" lang="en-US">
                <a:solidFill>
                  <a:srgbClr val="000000"/>
                </a:solidFill>
                <a:latin typeface="Calibri"/>
                <a:ea typeface="Calibri"/>
                <a:cs typeface="Calibri"/>
                <a:sym typeface="Calibri"/>
              </a:rPr>
              <a:t>medium confidence</a:t>
            </a:r>
            <a:r>
              <a:rPr lang="en-US">
                <a:solidFill>
                  <a:srgbClr val="000000"/>
                </a:solidFill>
                <a:latin typeface="Calibri"/>
                <a:ea typeface="Calibri"/>
                <a:cs typeface="Calibri"/>
                <a:sym typeface="Calibri"/>
              </a:rPr>
              <a:t>).</a:t>
            </a:r>
            <a:r>
              <a:rPr b="1" lang="en-US">
                <a:solidFill>
                  <a:srgbClr val="000000"/>
                </a:solidFill>
                <a:latin typeface="Calibri"/>
                <a:ea typeface="Calibri"/>
                <a:cs typeface="Calibri"/>
                <a:sym typeface="Calibri"/>
              </a:rPr>
              <a:t> </a:t>
            </a:r>
            <a:r>
              <a:rPr lang="en-US">
                <a:solidFill>
                  <a:srgbClr val="000000"/>
                </a:solidFill>
                <a:latin typeface="Calibri"/>
                <a:ea typeface="Calibri"/>
                <a:cs typeface="Calibri"/>
                <a:sym typeface="Calibri"/>
              </a:rPr>
              <a:t>Without significant adaptation, climate change is expected to strain water supplies, transportation infrastructure, and emergency services across the Southern Great Plains (</a:t>
            </a:r>
            <a:r>
              <a:rPr i="1" lang="en-US">
                <a:solidFill>
                  <a:srgbClr val="000000"/>
                </a:solidFill>
                <a:latin typeface="Calibri"/>
                <a:ea typeface="Calibri"/>
                <a:cs typeface="Calibri"/>
                <a:sym typeface="Calibri"/>
              </a:rPr>
              <a:t>high confidence</a:t>
            </a:r>
            <a:r>
              <a:rPr lang="en-US">
                <a:solidFill>
                  <a:srgbClr val="000000"/>
                </a:solidFill>
                <a:latin typeface="Calibri"/>
                <a:ea typeface="Calibri"/>
                <a:cs typeface="Calibri"/>
                <a:sym typeface="Calibri"/>
              </a:rPr>
              <a:t>). Actions that can enhance our community resilience include substantially reducing greenhouse gas emissions, installing or retrofitting climate-resilient infrastructure, educating students and the public on climate change, and cultivating the capacity of faith- and volunteer-based aid organizations to assist hazard planning, response, and recovery (</a:t>
            </a:r>
            <a:r>
              <a:rPr i="1" lang="en-US">
                <a:solidFill>
                  <a:srgbClr val="000000"/>
                </a:solidFill>
                <a:latin typeface="Calibri"/>
                <a:ea typeface="Calibri"/>
                <a:cs typeface="Calibri"/>
                <a:sym typeface="Calibri"/>
              </a:rPr>
              <a:t>medium confidence</a:t>
            </a:r>
            <a:r>
              <a:rPr lang="en-US">
                <a:solidFill>
                  <a:srgbClr val="000000"/>
                </a:solidFill>
                <a:latin typeface="Calibri"/>
                <a:ea typeface="Calibri"/>
                <a:cs typeface="Calibri"/>
                <a:sym typeface="Calibri"/>
              </a:rPr>
              <a:t>). </a:t>
            </a:r>
            <a:endParaRPr/>
          </a:p>
          <a:p>
            <a:pPr indent="0" lvl="0" marL="0" rtl="0" algn="l">
              <a:lnSpc>
                <a:spcPct val="100000"/>
              </a:lnSpc>
              <a:spcBef>
                <a:spcPts val="1200"/>
              </a:spcBef>
              <a:spcAft>
                <a:spcPts val="0"/>
              </a:spcAft>
              <a:buClr>
                <a:schemeClr val="dk1"/>
              </a:buClr>
              <a:buSzPts val="2400"/>
              <a:buNone/>
            </a:pPr>
            <a:r>
              <a:t/>
            </a:r>
            <a:endParaRPr sz="2400">
              <a:latin typeface="Calibri"/>
              <a:ea typeface="Calibri"/>
              <a:cs typeface="Calibri"/>
              <a:sym typeface="Calibri"/>
            </a:endParaRPr>
          </a:p>
        </p:txBody>
      </p:sp>
      <p:sp>
        <p:nvSpPr>
          <p:cNvPr id="139" name="Google Shape;139;p7"/>
          <p:cNvSpPr txBox="1"/>
          <p:nvPr>
            <p:ph idx="3" type="body"/>
          </p:nvPr>
        </p:nvSpPr>
        <p:spPr>
          <a:xfrm>
            <a:off x="1920144" y="501478"/>
            <a:ext cx="573088" cy="7747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026393"/>
              </a:buClr>
              <a:buSzPts val="7200"/>
              <a:buNone/>
            </a:pPr>
            <a:r>
              <a:rPr lang="en-US"/>
              <a:t>5</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pic>
        <p:nvPicPr>
          <p:cNvPr descr="A graph of different colored lines&#10;&#10;Description automatically generated with medium confidence" id="145" name="Google Shape;145;p8"/>
          <p:cNvPicPr preferRelativeResize="0"/>
          <p:nvPr>
            <p:ph idx="1" type="body"/>
          </p:nvPr>
        </p:nvPicPr>
        <p:blipFill rotWithShape="1">
          <a:blip r:embed="rId3">
            <a:alphaModFix/>
          </a:blip>
          <a:srcRect b="0" l="0" r="0" t="0"/>
          <a:stretch/>
        </p:blipFill>
        <p:spPr>
          <a:xfrm>
            <a:off x="2959331" y="324195"/>
            <a:ext cx="5985445" cy="5931424"/>
          </a:xfrm>
          <a:prstGeom prst="rect">
            <a:avLst/>
          </a:prstGeom>
          <a:noFill/>
          <a:ln>
            <a:noFill/>
          </a:ln>
        </p:spPr>
      </p:pic>
      <p:sp>
        <p:nvSpPr>
          <p:cNvPr id="146" name="Google Shape;146;p8"/>
          <p:cNvSpPr txBox="1"/>
          <p:nvPr>
            <p:ph type="title"/>
          </p:nvPr>
        </p:nvSpPr>
        <p:spPr>
          <a:xfrm>
            <a:off x="413710" y="623453"/>
            <a:ext cx="2545621" cy="2003367"/>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n-US"/>
              <a:t>Figure 26.1. The frequency of days with precipitation of 2 inches or more has increased across the Southern Great Plains.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pic>
        <p:nvPicPr>
          <p:cNvPr descr="A graph showing the temperature of a few months&#10;&#10;Description automatically generated with medium confidence" id="152" name="Google Shape;152;p9"/>
          <p:cNvPicPr preferRelativeResize="0"/>
          <p:nvPr>
            <p:ph idx="1" type="body"/>
          </p:nvPr>
        </p:nvPicPr>
        <p:blipFill rotWithShape="1">
          <a:blip r:embed="rId3">
            <a:alphaModFix/>
          </a:blip>
          <a:srcRect b="0" l="0" r="0" t="0"/>
          <a:stretch/>
        </p:blipFill>
        <p:spPr>
          <a:xfrm>
            <a:off x="314325" y="1519448"/>
            <a:ext cx="8515350" cy="2919548"/>
          </a:xfrm>
          <a:prstGeom prst="rect">
            <a:avLst/>
          </a:prstGeom>
          <a:noFill/>
          <a:ln>
            <a:noFill/>
          </a:ln>
        </p:spPr>
      </p:pic>
      <p:sp>
        <p:nvSpPr>
          <p:cNvPr id="153" name="Google Shape;153;p9"/>
          <p:cNvSpPr txBox="1"/>
          <p:nvPr>
            <p:ph type="title"/>
          </p:nvPr>
        </p:nvSpPr>
        <p:spPr>
          <a:xfrm>
            <a:off x="628650" y="5221422"/>
            <a:ext cx="7886700" cy="918121"/>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lang="en-US"/>
              <a:t>Figure 26.2. Air temperatures for Kansas, Oklahoma, and Texas are projected to be historically unprecedented by the end of the century.</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2018-11-06T19:06:29Z</dcterms:created>
  <dc:creator>Bennett, Natalie</dc:creator>
</cp:coreProperties>
</file>