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sldIdLst>
    <p:sldId id="282" r:id="rId2"/>
    <p:sldId id="256" r:id="rId3"/>
    <p:sldId id="257" r:id="rId4"/>
    <p:sldId id="258" r:id="rId5"/>
    <p:sldId id="259" r:id="rId6"/>
    <p:sldId id="288" r:id="rId7"/>
    <p:sldId id="291" r:id="rId8"/>
    <p:sldId id="294" r:id="rId9"/>
    <p:sldId id="283" r:id="rId10"/>
    <p:sldId id="284" r:id="rId11"/>
    <p:sldId id="285" r:id="rId12"/>
    <p:sldId id="286" r:id="rId13"/>
    <p:sldId id="287" r:id="rId14"/>
    <p:sldId id="289" r:id="rId15"/>
    <p:sldId id="290" r:id="rId16"/>
    <p:sldId id="292" r:id="rId17"/>
    <p:sldId id="293" r:id="rId18"/>
    <p:sldId id="295" r:id="rId19"/>
    <p:sldId id="296" r:id="rId20"/>
    <p:sldId id="263"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1" autoAdjust="0"/>
    <p:restoredTop sz="81435" autoAdjust="0"/>
  </p:normalViewPr>
  <p:slideViewPr>
    <p:cSldViewPr snapToGrid="0" snapToObjects="1" showGuides="1">
      <p:cViewPr varScale="1">
        <p:scale>
          <a:sx n="89" d="100"/>
          <a:sy n="89" d="100"/>
        </p:scale>
        <p:origin x="2808"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4/2/24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dirty="0"/>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dirty="0"/>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Northern Idaho, coastal Oregon, and southwest Washington are expected to face some of the highest wildfire smoke–related asthma burden in the Northwest. Excess asthma incidences related to wildfire smoke are expected to increase across the Northwest. The figure shows the average expected total number of excess asthma events per 10,000 people per wildfire season by the 2050s under a very high scenario (RCP8.5). Adapted from Stowell et al. 2022(Stowell et al. 2022)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dirty="0"/>
          </a:p>
        </p:txBody>
      </p:sp>
    </p:spTree>
    <p:extLst>
      <p:ext uri="{BB962C8B-B14F-4D97-AF65-F5344CB8AC3E}">
        <p14:creationId xmlns:p14="http://schemas.microsoft.com/office/powerpoint/2010/main" val="231654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photos illustrate different heritages, cultural traditions, and amenities at risk from climate change.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Coastal change is threatening beaches and shellfish habitat for the Swinomish Tribe, threatening cultural activities like the Swinomish Clam Bake.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ire retardant drops protect vulnerable homes in the wildland–urban interface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center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Culturally important foods, such as camas, will be affected by climate change.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center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Climate change is affecting salmon, potentially affecting the ability of some Tribes to roast and smoke salmon.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Wildfire smoke days are increasing, affecting school recreation opportunities.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Warmer winters, such as the winter of 2015, will lead to less winter snow, affecting ski resorts such as Mount Baker Ski Resort, Washington, which had no snow on February 15, 2015, during the height of ski season. Photo credits: (top left) ©Richard A. Walker; (top right) National Interagency Fire Center; (center left and bottom left) ©Charles Luce; (center right) ©Samantha Chisholm Hatfield; (bottom right) ©Duncan Howat.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dirty="0"/>
          </a:p>
        </p:txBody>
      </p:sp>
    </p:spTree>
    <p:extLst>
      <p:ext uri="{BB962C8B-B14F-4D97-AF65-F5344CB8AC3E}">
        <p14:creationId xmlns:p14="http://schemas.microsoft.com/office/powerpoint/2010/main" val="331239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maps show growth in the wildland–urban interface (WUI; dark purple) areas, which are associated with increased wildfire and flooding risks, between 1990 and 2020 near Bend, Oregon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Spokane, Washington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Boise, Idaho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Bend and Spokane have experienced fast rates of development and population growth that have led to new areas being developed as WUI. Figure credit: USDA Forest Service,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19</a:t>
            </a:fld>
            <a:endParaRPr lang="en-US" dirty="0"/>
          </a:p>
        </p:txBody>
      </p:sp>
    </p:spTree>
    <p:extLst>
      <p:ext uri="{BB962C8B-B14F-4D97-AF65-F5344CB8AC3E}">
        <p14:creationId xmlns:p14="http://schemas.microsoft.com/office/powerpoint/2010/main" val="212048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21</a:t>
            </a:fld>
            <a:endParaRPr lang="en-US" dirty="0"/>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Satellite imagery shows the total precipitable water vapor on February 6, 2020. Red areas indicate more precipitable water vapor, which appears in a narrow band known as an atmospheric river (AR) directed toward the Northwest.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ARs are closely associated with extreme precipitation events and vary across meteorological seasons, as seen by the percentage of extreme precipitation events during 1981–2016 associated with ARs: winter (December–February), spring (March–May), summer (June–August), and fall (September–November). Fall and winter months have a higher percentage of extreme precipitation days associated with ARs, particularly in coastal regions and regions west of the Cascades. (top) Satellite image: Joshua Stevens, NASA Earth Observatory; (bottom) adapted with permission from Slinskey et al. 2020.(Slinskey et al. 2020) ©American Meteorological Society.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dirty="0"/>
          </a:p>
        </p:txBody>
      </p:sp>
    </p:spTree>
    <p:extLst>
      <p:ext uri="{BB962C8B-B14F-4D97-AF65-F5344CB8AC3E}">
        <p14:creationId xmlns:p14="http://schemas.microsoft.com/office/powerpoint/2010/main" val="384703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 shows satellite-derived land surface temperature (in °F) for July 14, 2017. Areas in Portland, Oregon, that were historically redlined—that is, areas that received Home Owners’ Loan Corporation (HOLC) grades of D, or “hazardous”—experience more intense heat island effects than areas that received HOLC grades of A or B. </a:t>
            </a:r>
            <a:r>
              <a:rPr lang="en-US" sz="2800" b="0" i="0">
                <a:solidFill>
                  <a:srgbClr val="1D1C1D"/>
                </a:solidFill>
                <a:effectLst/>
                <a:latin typeface="Monaco" pitchFamily="2" charset="77"/>
              </a:rPr>
              <a:t>Residents are disproportionately exposed to extreme heat in these areas, where surface temperatures are up to 13°F warmer than the city's average surface temperatures</a:t>
            </a:r>
            <a:r>
              <a:rPr lang="en-US" sz="180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Figure credit: Portland State University and NOAA NCEI.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dirty="0"/>
          </a:p>
        </p:txBody>
      </p:sp>
    </p:spTree>
    <p:extLst>
      <p:ext uri="{BB962C8B-B14F-4D97-AF65-F5344CB8AC3E}">
        <p14:creationId xmlns:p14="http://schemas.microsoft.com/office/powerpoint/2010/main" val="425085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Flooding on November 16, 2021, in the Nooksack River is shown. Flooding is expected to become more frequent and severe as a result of more intense rainfall and rain-on-snow events.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middle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Non-native invasives such as the European green crab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Carcinus maenas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disrupt food webs as their distribution expands with warming coastal waters.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middle center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Postfire debris flows are expected to become more common with increased wildfire and precipitation intensity.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middle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Large areas across the Northwest—such as in Idaho—are prone to increased risk of wildfires.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Aspen is sensitive to high air temperature, leading to more dying aspen groves.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center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Increases in the distribution and density of non-native invasive grasses, such as cheatgrass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Bromus tectorum</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exacerbate wildfire risk.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Seedlings are more sensitive than mature trees to heat stress and drought. Satellite image: (top) Lauren Dauphin and Joshua Stevens, NASA Earth Observatory. Photo credits: (middle left) ©Emily Grason; (middle center, middle right, bottom left) ©Charlie Luce; (bottom center) ©Erica Fleishman; and (bottom right) Colorado State Forest Service.</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dirty="0"/>
          </a:p>
        </p:txBody>
      </p:sp>
    </p:spTree>
    <p:extLst>
      <p:ext uri="{BB962C8B-B14F-4D97-AF65-F5344CB8AC3E}">
        <p14:creationId xmlns:p14="http://schemas.microsoft.com/office/powerpoint/2010/main" val="86793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Human activities and climate change alter the physical environment in concert, often amplifying their impacts through cumulative effects over the salmon life cycle. They also directly and indirectly alter freshwater and marine systems. Natural systems respond to changes in their environment through both evolutionary and ecological processes. The sum of these many different processes has led to declines in many populations of salmon over decades and reduced their ability to cope with future climate change. Figure credit: NOAA Fisheries.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dirty="0"/>
          </a:p>
        </p:txBody>
      </p:sp>
    </p:spTree>
    <p:extLst>
      <p:ext uri="{BB962C8B-B14F-4D97-AF65-F5344CB8AC3E}">
        <p14:creationId xmlns:p14="http://schemas.microsoft.com/office/powerpoint/2010/main" val="83789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county-level maps compare all crop insurance indemnity payments from the US Department of Agriculture Risk Management Agency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with those specifically due to drought, from 2006 through 2020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All indemnity payments reflect both biophysical and socioeconomic impacts from weather- and climate-driven events, including major droughts, on important commodities such as wheat and potatoes. Figure credit: USDA. See figure metadata for additional contributors.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dirty="0"/>
          </a:p>
        </p:txBody>
      </p:sp>
    </p:spTree>
    <p:extLst>
      <p:ext uri="{BB962C8B-B14F-4D97-AF65-F5344CB8AC3E}">
        <p14:creationId xmlns:p14="http://schemas.microsoft.com/office/powerpoint/2010/main" val="288127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Cooling degree days—the annual cumulative number of days on which the average temperature is greater than 65</a:t>
            </a:r>
            <a:r>
              <a:rPr lang="en-US" sz="1800" dirty="0">
                <a:solidFill>
                  <a:srgbClr val="000000"/>
                </a:solidFill>
                <a:effectLst/>
                <a:latin typeface="Symbol" pitchFamily="2" charset="2"/>
                <a:ea typeface="Symbol" pitchFamily="2" charset="2"/>
                <a:cs typeface="Symbol" pitchFamily="2" charset="2"/>
              </a:rPr>
              <a: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F—are typically used to measure cooling energy demand. During 1990–2020, the annual number of cooling degree days (orange lines) increased, whereas annual hydropower generation (in millions of megawatt-hours, gray bars) decreased slightly. Hydropower generation may not meet projected future cooling demand, especially during summer. Figure credit: Boise State University and Cascadia Consulting Group.</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dirty="0"/>
          </a:p>
        </p:txBody>
      </p:sp>
    </p:spTree>
    <p:extLst>
      <p:ext uri="{BB962C8B-B14F-4D97-AF65-F5344CB8AC3E}">
        <p14:creationId xmlns:p14="http://schemas.microsoft.com/office/powerpoint/2010/main" val="219216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graphs show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(in millions of metric tons) from fossil fuel consumption by state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sector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Carbon dioxide emissions from fossil fuel consumption are greatest in Washington, followed by Oregon and Idaho. Transportation emits more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than other sectors across Idaho, Oregon, and Washington. Figure credit: Boise State University and Cascadia Consulting Group.</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dirty="0"/>
          </a:p>
        </p:txBody>
      </p:sp>
    </p:spTree>
    <p:extLst>
      <p:ext uri="{BB962C8B-B14F-4D97-AF65-F5344CB8AC3E}">
        <p14:creationId xmlns:p14="http://schemas.microsoft.com/office/powerpoint/2010/main" val="258901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graph shows the number of heat-related emergency department visits for US Department of Health and Human Services (HHS) Region 10 (which includes Alaska, Oregon, Idaho, and Washington), relative to the rest of the country, from May 1–June 30 in 2019 and 2021. There was a sharp increase in emergency department visits for heat-related illness during the 2021 heat dome event in HHS Region 10, relative to the heat-related emergency department visits for the region in 2019. HHS Region 10 also experienced relatively more heat-related emergency department visits during the 2021 heat dome event compared to the rest of the country over the same time period. Adapted from Schramm et al. 2021.(Schramm et al. 2021)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dirty="0"/>
          </a:p>
        </p:txBody>
      </p:sp>
    </p:spTree>
    <p:extLst>
      <p:ext uri="{BB962C8B-B14F-4D97-AF65-F5344CB8AC3E}">
        <p14:creationId xmlns:p14="http://schemas.microsoft.com/office/powerpoint/2010/main" val="336060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27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27  |  Fifth National Climate Assessment  |  nca2023.globalchange.gov</a:t>
            </a:r>
          </a:p>
        </p:txBody>
      </p:sp>
    </p:spTree>
    <p:extLst>
      <p:ext uri="{BB962C8B-B14F-4D97-AF65-F5344CB8AC3E}">
        <p14:creationId xmlns:p14="http://schemas.microsoft.com/office/powerpoint/2010/main" val="378064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27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27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27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marL="0" indent="0" algn="ctr">
              <a:buFont typeface="+mj-lt"/>
              <a:buNone/>
            </a:pPr>
            <a:r>
              <a:rPr lang="en-US" sz="1200" dirty="0">
                <a:solidFill>
                  <a:schemeClr val="bg1"/>
                </a:solidFill>
              </a:rPr>
              <a:t>Chapter 27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27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327772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27  |  Fifth National Climate Assessment  |  nca2023.globalchange.gov</a:t>
            </a:r>
          </a:p>
        </p:txBody>
      </p:sp>
    </p:spTree>
    <p:extLst>
      <p:ext uri="{BB962C8B-B14F-4D97-AF65-F5344CB8AC3E}">
        <p14:creationId xmlns:p14="http://schemas.microsoft.com/office/powerpoint/2010/main" val="15193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27  |  Fifth National Climate Assessment  |  nca2023.globalchange.gov</a:t>
            </a:r>
          </a:p>
        </p:txBody>
      </p:sp>
    </p:spTree>
    <p:extLst>
      <p:ext uri="{BB962C8B-B14F-4D97-AF65-F5344CB8AC3E}">
        <p14:creationId xmlns:p14="http://schemas.microsoft.com/office/powerpoint/2010/main" val="247084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5" r:id="rId8"/>
    <p:sldLayoutId id="2147483686" r:id="rId9"/>
    <p:sldLayoutId id="214748368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7930/NCA5.2023.CH27"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https://nca2023.globalchange.gov/chapter/27</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@usgcrp, #NCA5</a:t>
            </a:r>
          </a:p>
        </p:txBody>
      </p:sp>
      <p:pic>
        <p:nvPicPr>
          <p:cNvPr id="2050" name="Picture 2">
            <a:extLst>
              <a:ext uri="{FF2B5EF4-FFF2-40B4-BE49-F238E27FC236}">
                <a16:creationId xmlns:a16="http://schemas.microsoft.com/office/drawing/2014/main" id="{A60BBD8F-389E-29BA-E0FF-725030E8A7EC}"/>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49015-B463-6BAE-B7F7-66ECFF7F27F2}"/>
              </a:ext>
            </a:extLst>
          </p:cNvPr>
          <p:cNvSpPr>
            <a:spLocks noGrp="1"/>
          </p:cNvSpPr>
          <p:nvPr>
            <p:ph type="title"/>
          </p:nvPr>
        </p:nvSpPr>
        <p:spPr>
          <a:xfrm>
            <a:off x="446961" y="457200"/>
            <a:ext cx="2949178" cy="2487478"/>
          </a:xfrm>
        </p:spPr>
        <p:txBody>
          <a:bodyPr>
            <a:normAutofit fontScale="90000"/>
          </a:bodyPr>
          <a:lstStyle/>
          <a:p>
            <a:r>
              <a:rPr lang="en-US" dirty="0"/>
              <a:t>Figure 27.2. Economically and racially segregated urban communities are inequitably exposed to climate change impacts, including extreme heat.</a:t>
            </a:r>
          </a:p>
        </p:txBody>
      </p:sp>
      <p:pic>
        <p:nvPicPr>
          <p:cNvPr id="4" name="Content Placeholder 3">
            <a:extLst>
              <a:ext uri="{FF2B5EF4-FFF2-40B4-BE49-F238E27FC236}">
                <a16:creationId xmlns:a16="http://schemas.microsoft.com/office/drawing/2014/main" id="{11EB4337-AEEB-71F4-6B66-75DC3B92C06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116085" y="457200"/>
            <a:ext cx="4259868" cy="5741988"/>
          </a:xfrm>
          <a:prstGeom prst="rect">
            <a:avLst/>
          </a:prstGeom>
        </p:spPr>
      </p:pic>
    </p:spTree>
    <p:extLst>
      <p:ext uri="{BB962C8B-B14F-4D97-AF65-F5344CB8AC3E}">
        <p14:creationId xmlns:p14="http://schemas.microsoft.com/office/powerpoint/2010/main" val="252154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412B5-2DD0-1B07-4287-B33C145E0D95}"/>
              </a:ext>
            </a:extLst>
          </p:cNvPr>
          <p:cNvSpPr>
            <a:spLocks noGrp="1"/>
          </p:cNvSpPr>
          <p:nvPr>
            <p:ph type="title"/>
          </p:nvPr>
        </p:nvSpPr>
        <p:spPr>
          <a:xfrm>
            <a:off x="446961" y="619932"/>
            <a:ext cx="2949178" cy="1642820"/>
          </a:xfrm>
        </p:spPr>
        <p:txBody>
          <a:bodyPr>
            <a:normAutofit fontScale="90000"/>
          </a:bodyPr>
          <a:lstStyle/>
          <a:p>
            <a:r>
              <a:rPr lang="en-US" dirty="0"/>
              <a:t>Figure 27.3. Long-term climate changes and extreme events threaten Northwest ecosystems.</a:t>
            </a:r>
          </a:p>
        </p:txBody>
      </p:sp>
      <p:pic>
        <p:nvPicPr>
          <p:cNvPr id="4" name="Content Placeholder 3">
            <a:extLst>
              <a:ext uri="{FF2B5EF4-FFF2-40B4-BE49-F238E27FC236}">
                <a16:creationId xmlns:a16="http://schemas.microsoft.com/office/drawing/2014/main" id="{B68B254E-579A-D230-308A-C2C4CAC3EDF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180020" y="457200"/>
            <a:ext cx="4131997" cy="5741988"/>
          </a:xfrm>
          <a:prstGeom prst="rect">
            <a:avLst/>
          </a:prstGeom>
        </p:spPr>
      </p:pic>
    </p:spTree>
    <p:extLst>
      <p:ext uri="{BB962C8B-B14F-4D97-AF65-F5344CB8AC3E}">
        <p14:creationId xmlns:p14="http://schemas.microsoft.com/office/powerpoint/2010/main" val="358033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395F2D-4EA5-DAE4-F221-FFF9F96929EB}"/>
              </a:ext>
            </a:extLst>
          </p:cNvPr>
          <p:cNvSpPr>
            <a:spLocks noGrp="1"/>
          </p:cNvSpPr>
          <p:nvPr>
            <p:ph type="title"/>
          </p:nvPr>
        </p:nvSpPr>
        <p:spPr>
          <a:xfrm>
            <a:off x="446961" y="457199"/>
            <a:ext cx="2949178" cy="2859437"/>
          </a:xfrm>
        </p:spPr>
        <p:txBody>
          <a:bodyPr>
            <a:normAutofit fontScale="90000"/>
          </a:bodyPr>
          <a:lstStyle/>
          <a:p>
            <a:r>
              <a:rPr lang="en-US" dirty="0"/>
              <a:t>Figure 27.4. Stressors stemming from interactions between human activities and natural systems affect freshwater and marine ecosystems and reduce salmon resilience to climate change.</a:t>
            </a:r>
          </a:p>
        </p:txBody>
      </p:sp>
      <p:pic>
        <p:nvPicPr>
          <p:cNvPr id="4" name="Content Placeholder 3">
            <a:extLst>
              <a:ext uri="{FF2B5EF4-FFF2-40B4-BE49-F238E27FC236}">
                <a16:creationId xmlns:a16="http://schemas.microsoft.com/office/drawing/2014/main" id="{4963D923-DA4C-C1B6-50A4-4DAA57CF8B2C}"/>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541814"/>
            <a:ext cx="5224462" cy="5572759"/>
          </a:xfrm>
          <a:prstGeom prst="rect">
            <a:avLst/>
          </a:prstGeom>
        </p:spPr>
      </p:pic>
    </p:spTree>
    <p:extLst>
      <p:ext uri="{BB962C8B-B14F-4D97-AF65-F5344CB8AC3E}">
        <p14:creationId xmlns:p14="http://schemas.microsoft.com/office/powerpoint/2010/main" val="395744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94FED-759C-F0CA-8578-3CCB3DCC3317}"/>
              </a:ext>
            </a:extLst>
          </p:cNvPr>
          <p:cNvSpPr>
            <a:spLocks noGrp="1"/>
          </p:cNvSpPr>
          <p:nvPr>
            <p:ph type="title"/>
          </p:nvPr>
        </p:nvSpPr>
        <p:spPr>
          <a:xfrm>
            <a:off x="628649" y="5345408"/>
            <a:ext cx="7886700" cy="918121"/>
          </a:xfrm>
        </p:spPr>
        <p:txBody>
          <a:bodyPr>
            <a:normAutofit fontScale="90000"/>
          </a:bodyPr>
          <a:lstStyle/>
          <a:p>
            <a:r>
              <a:rPr lang="en-US" dirty="0"/>
              <a:t>Figure 27.5. Increasing trends in crop insurance loss payments reflect the economic disruption of agricultural production due to extreme events including droughts.</a:t>
            </a:r>
          </a:p>
        </p:txBody>
      </p:sp>
      <p:pic>
        <p:nvPicPr>
          <p:cNvPr id="4" name="Content Placeholder 3">
            <a:extLst>
              <a:ext uri="{FF2B5EF4-FFF2-40B4-BE49-F238E27FC236}">
                <a16:creationId xmlns:a16="http://schemas.microsoft.com/office/drawing/2014/main" id="{931663F2-23B9-0CC7-37FA-B05CA5EC3439}"/>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887493" y="373816"/>
            <a:ext cx="7369013" cy="4527947"/>
          </a:xfrm>
          <a:prstGeom prst="rect">
            <a:avLst/>
          </a:prstGeom>
        </p:spPr>
      </p:pic>
    </p:spTree>
    <p:extLst>
      <p:ext uri="{BB962C8B-B14F-4D97-AF65-F5344CB8AC3E}">
        <p14:creationId xmlns:p14="http://schemas.microsoft.com/office/powerpoint/2010/main" val="327397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F90E19-DB89-6E34-0FB8-2769CCDC7064}"/>
              </a:ext>
            </a:extLst>
          </p:cNvPr>
          <p:cNvSpPr>
            <a:spLocks noGrp="1"/>
          </p:cNvSpPr>
          <p:nvPr>
            <p:ph type="title"/>
          </p:nvPr>
        </p:nvSpPr>
        <p:spPr>
          <a:xfrm>
            <a:off x="628650" y="5252419"/>
            <a:ext cx="7886700" cy="918121"/>
          </a:xfrm>
        </p:spPr>
        <p:txBody>
          <a:bodyPr>
            <a:normAutofit fontScale="90000"/>
          </a:bodyPr>
          <a:lstStyle/>
          <a:p>
            <a:r>
              <a:rPr lang="en-US" dirty="0"/>
              <a:t>Figure 27.6. Hydropower generation is currently meeting the number of cooling degree days but might not continue to do so as temperatures and heatwaves increase in the future.</a:t>
            </a:r>
          </a:p>
        </p:txBody>
      </p:sp>
      <p:pic>
        <p:nvPicPr>
          <p:cNvPr id="4" name="Content Placeholder 3">
            <a:extLst>
              <a:ext uri="{FF2B5EF4-FFF2-40B4-BE49-F238E27FC236}">
                <a16:creationId xmlns:a16="http://schemas.microsoft.com/office/drawing/2014/main" id="{EA2A4A08-3A2C-AC6D-7815-187F4E591BDD}"/>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143000" y="534194"/>
            <a:ext cx="6858000" cy="4432300"/>
          </a:xfrm>
          <a:prstGeom prst="rect">
            <a:avLst/>
          </a:prstGeom>
        </p:spPr>
      </p:pic>
    </p:spTree>
    <p:extLst>
      <p:ext uri="{BB962C8B-B14F-4D97-AF65-F5344CB8AC3E}">
        <p14:creationId xmlns:p14="http://schemas.microsoft.com/office/powerpoint/2010/main" val="211112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7893C7-3CFE-9BDA-0939-37D07B2AF01C}"/>
              </a:ext>
            </a:extLst>
          </p:cNvPr>
          <p:cNvSpPr>
            <a:spLocks noGrp="1"/>
          </p:cNvSpPr>
          <p:nvPr>
            <p:ph type="title"/>
          </p:nvPr>
        </p:nvSpPr>
        <p:spPr>
          <a:xfrm>
            <a:off x="446961" y="711108"/>
            <a:ext cx="2949178" cy="1600200"/>
          </a:xfrm>
        </p:spPr>
        <p:txBody>
          <a:bodyPr>
            <a:normAutofit fontScale="90000"/>
          </a:bodyPr>
          <a:lstStyle/>
          <a:p>
            <a:r>
              <a:rPr lang="en-US" dirty="0"/>
              <a:t>Figure 27.7. Carbon dioxide emissions from fossil fuel consumption vary widely by sector and state.</a:t>
            </a:r>
          </a:p>
        </p:txBody>
      </p:sp>
      <p:pic>
        <p:nvPicPr>
          <p:cNvPr id="4" name="Content Placeholder 3">
            <a:extLst>
              <a:ext uri="{FF2B5EF4-FFF2-40B4-BE49-F238E27FC236}">
                <a16:creationId xmlns:a16="http://schemas.microsoft.com/office/drawing/2014/main" id="{47BCB455-DCBC-2F3B-3A48-B21FE4D42FB1}"/>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711108"/>
            <a:ext cx="5224462" cy="5234172"/>
          </a:xfrm>
          <a:prstGeom prst="rect">
            <a:avLst/>
          </a:prstGeom>
        </p:spPr>
      </p:pic>
    </p:spTree>
    <p:extLst>
      <p:ext uri="{BB962C8B-B14F-4D97-AF65-F5344CB8AC3E}">
        <p14:creationId xmlns:p14="http://schemas.microsoft.com/office/powerpoint/2010/main" val="238310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02D895-E640-A4F3-16D8-E4BC7F20806B}"/>
              </a:ext>
            </a:extLst>
          </p:cNvPr>
          <p:cNvSpPr>
            <a:spLocks noGrp="1"/>
          </p:cNvSpPr>
          <p:nvPr>
            <p:ph type="title"/>
          </p:nvPr>
        </p:nvSpPr>
        <p:spPr/>
        <p:txBody>
          <a:bodyPr/>
          <a:lstStyle/>
          <a:p>
            <a:r>
              <a:rPr lang="en-US" dirty="0"/>
              <a:t>Figure 27.8. Heat-Related Emergency Room Visits for Health and Human Services (HHS) Region 10</a:t>
            </a:r>
          </a:p>
        </p:txBody>
      </p:sp>
      <p:pic>
        <p:nvPicPr>
          <p:cNvPr id="4" name="Content Placeholder 3">
            <a:extLst>
              <a:ext uri="{FF2B5EF4-FFF2-40B4-BE49-F238E27FC236}">
                <a16:creationId xmlns:a16="http://schemas.microsoft.com/office/drawing/2014/main" id="{3767896C-216B-B4AD-EB04-9D0835A72CB2}"/>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l="1527" r="1527"/>
          <a:stretch>
            <a:fillRect/>
          </a:stretch>
        </p:blipFill>
        <p:spPr bwMode="auto">
          <a:xfrm>
            <a:off x="805463" y="945397"/>
            <a:ext cx="7533073" cy="38545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465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56F6E7-9152-9BC2-AD35-8CAA2FF9DC71}"/>
              </a:ext>
            </a:extLst>
          </p:cNvPr>
          <p:cNvSpPr>
            <a:spLocks noGrp="1"/>
          </p:cNvSpPr>
          <p:nvPr>
            <p:ph type="title"/>
          </p:nvPr>
        </p:nvSpPr>
        <p:spPr>
          <a:xfrm>
            <a:off x="446961" y="457199"/>
            <a:ext cx="2949178" cy="1852047"/>
          </a:xfrm>
        </p:spPr>
        <p:txBody>
          <a:bodyPr>
            <a:normAutofit fontScale="90000"/>
          </a:bodyPr>
          <a:lstStyle/>
          <a:p>
            <a:r>
              <a:rPr lang="en-US" dirty="0"/>
              <a:t>Figure 27.9. Excess asthma burden associated with wildfire smoke is expected to disproportionately affect the Northwest. </a:t>
            </a:r>
          </a:p>
        </p:txBody>
      </p:sp>
      <p:pic>
        <p:nvPicPr>
          <p:cNvPr id="4" name="Content Placeholder 3">
            <a:extLst>
              <a:ext uri="{FF2B5EF4-FFF2-40B4-BE49-F238E27FC236}">
                <a16:creationId xmlns:a16="http://schemas.microsoft.com/office/drawing/2014/main" id="{D4EDBDC6-0B6B-879E-02E5-616394CA1BA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87115" y="698628"/>
            <a:ext cx="5323845" cy="5460744"/>
          </a:xfrm>
          <a:prstGeom prst="rect">
            <a:avLst/>
          </a:prstGeom>
        </p:spPr>
      </p:pic>
    </p:spTree>
    <p:extLst>
      <p:ext uri="{BB962C8B-B14F-4D97-AF65-F5344CB8AC3E}">
        <p14:creationId xmlns:p14="http://schemas.microsoft.com/office/powerpoint/2010/main" val="2510846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EB42D-FF6B-670B-C44C-201F930B7653}"/>
              </a:ext>
            </a:extLst>
          </p:cNvPr>
          <p:cNvSpPr>
            <a:spLocks noGrp="1"/>
          </p:cNvSpPr>
          <p:nvPr>
            <p:ph type="title"/>
          </p:nvPr>
        </p:nvSpPr>
        <p:spPr>
          <a:xfrm>
            <a:off x="446961" y="457200"/>
            <a:ext cx="2949178" cy="2193010"/>
          </a:xfrm>
        </p:spPr>
        <p:txBody>
          <a:bodyPr>
            <a:normAutofit fontScale="90000"/>
          </a:bodyPr>
          <a:lstStyle/>
          <a:p>
            <a:r>
              <a:rPr lang="en-US" dirty="0"/>
              <a:t>Figure 27.10. The heritage of the Northwest is intertwined with the diversity of landscapes, economies, and quality of life.</a:t>
            </a:r>
          </a:p>
        </p:txBody>
      </p:sp>
      <p:pic>
        <p:nvPicPr>
          <p:cNvPr id="4" name="Content Placeholder 3">
            <a:extLst>
              <a:ext uri="{FF2B5EF4-FFF2-40B4-BE49-F238E27FC236}">
                <a16:creationId xmlns:a16="http://schemas.microsoft.com/office/drawing/2014/main" id="{F3DE2654-FC4F-AAD1-8E78-890A91F31DC2}"/>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523114"/>
            <a:ext cx="5224462" cy="5610160"/>
          </a:xfrm>
          <a:prstGeom prst="rect">
            <a:avLst/>
          </a:prstGeom>
        </p:spPr>
      </p:pic>
    </p:spTree>
    <p:extLst>
      <p:ext uri="{BB962C8B-B14F-4D97-AF65-F5344CB8AC3E}">
        <p14:creationId xmlns:p14="http://schemas.microsoft.com/office/powerpoint/2010/main" val="2547604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80D02-4686-6C93-DC2C-2CC25C23B070}"/>
              </a:ext>
            </a:extLst>
          </p:cNvPr>
          <p:cNvSpPr>
            <a:spLocks noGrp="1"/>
          </p:cNvSpPr>
          <p:nvPr>
            <p:ph type="title"/>
          </p:nvPr>
        </p:nvSpPr>
        <p:spPr/>
        <p:txBody>
          <a:bodyPr>
            <a:normAutofit fontScale="90000"/>
          </a:bodyPr>
          <a:lstStyle/>
          <a:p>
            <a:r>
              <a:rPr lang="en-US" dirty="0"/>
              <a:t>Figure 27.11. The growth of homes in the wildland–urban interface puts an increasing number of people at risk of wildfire and flooding.</a:t>
            </a:r>
          </a:p>
        </p:txBody>
      </p:sp>
      <p:pic>
        <p:nvPicPr>
          <p:cNvPr id="4" name="Content Placeholder 3">
            <a:extLst>
              <a:ext uri="{FF2B5EF4-FFF2-40B4-BE49-F238E27FC236}">
                <a16:creationId xmlns:a16="http://schemas.microsoft.com/office/drawing/2014/main" id="{92F7F526-9146-AF9C-31B9-5E27F5E934E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373537" y="395032"/>
            <a:ext cx="6396925" cy="4688345"/>
          </a:xfrm>
          <a:prstGeom prst="rect">
            <a:avLst/>
          </a:prstGeom>
        </p:spPr>
      </p:pic>
    </p:spTree>
    <p:extLst>
      <p:ext uri="{BB962C8B-B14F-4D97-AF65-F5344CB8AC3E}">
        <p14:creationId xmlns:p14="http://schemas.microsoft.com/office/powerpoint/2010/main" val="322097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27 | Northwest</a:t>
            </a:r>
          </a:p>
        </p:txBody>
      </p:sp>
    </p:spTree>
    <p:extLst>
      <p:ext uri="{BB962C8B-B14F-4D97-AF65-F5344CB8AC3E}">
        <p14:creationId xmlns:p14="http://schemas.microsoft.com/office/powerpoint/2010/main" val="32520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Autofit/>
          </a:bodyPr>
          <a:lstStyle/>
          <a:p>
            <a:pPr marL="12700">
              <a:lnSpc>
                <a:spcPct val="110000"/>
              </a:lnSpc>
              <a:spcAft>
                <a:spcPts val="300"/>
              </a:spcAft>
            </a:pPr>
            <a:r>
              <a:rPr lang="en-US" sz="1100" b="1" dirty="0">
                <a:solidFill>
                  <a:srgbClr val="209DBC"/>
                </a:solidFill>
              </a:rPr>
              <a:t>Federal Coordinating Lead Author</a:t>
            </a:r>
          </a:p>
          <a:p>
            <a:pPr marL="12700">
              <a:lnSpc>
                <a:spcPct val="110000"/>
              </a:lnSpc>
              <a:spcAft>
                <a:spcPts val="300"/>
              </a:spcAft>
            </a:pPr>
            <a:r>
              <a:rPr lang="en-US" sz="1100" b="1" dirty="0"/>
              <a:t>Li Erikson</a:t>
            </a:r>
            <a:r>
              <a:rPr lang="en-US" sz="1100" dirty="0"/>
              <a:t>, US Geological Survey, Pacific Coastal and Marine Science Center</a:t>
            </a:r>
          </a:p>
          <a:p>
            <a:pPr marL="12700">
              <a:lnSpc>
                <a:spcPct val="110000"/>
              </a:lnSpc>
              <a:spcAft>
                <a:spcPts val="300"/>
              </a:spcAft>
            </a:pPr>
            <a:endParaRPr lang="en-US" sz="1100" dirty="0"/>
          </a:p>
          <a:p>
            <a:pPr marL="12700">
              <a:lnSpc>
                <a:spcPct val="110000"/>
              </a:lnSpc>
              <a:spcAft>
                <a:spcPts val="300"/>
              </a:spcAft>
            </a:pPr>
            <a:r>
              <a:rPr lang="en-US" sz="1100" b="1" dirty="0">
                <a:solidFill>
                  <a:srgbClr val="209DBC"/>
                </a:solidFill>
              </a:rPr>
              <a:t>Chapter Lead	</a:t>
            </a:r>
          </a:p>
          <a:p>
            <a:pPr marL="12700">
              <a:lnSpc>
                <a:spcPct val="110000"/>
              </a:lnSpc>
              <a:spcAft>
                <a:spcPts val="300"/>
              </a:spcAft>
            </a:pPr>
            <a:r>
              <a:rPr lang="en-US" sz="1100" b="1" dirty="0"/>
              <a:t>Michael Chang</a:t>
            </a:r>
            <a:r>
              <a:rPr lang="en-US" sz="1100" dirty="0"/>
              <a:t>, Cascadia Consulting Group</a:t>
            </a:r>
          </a:p>
          <a:p>
            <a:pPr marL="12700">
              <a:lnSpc>
                <a:spcPct val="110000"/>
              </a:lnSpc>
              <a:spcAft>
                <a:spcPts val="300"/>
              </a:spcAft>
            </a:pPr>
            <a:endParaRPr lang="en-US" sz="1100" dirty="0"/>
          </a:p>
          <a:p>
            <a:pPr marL="12700">
              <a:lnSpc>
                <a:spcPct val="110000"/>
              </a:lnSpc>
              <a:spcAft>
                <a:spcPts val="300"/>
              </a:spcAft>
            </a:pPr>
            <a:r>
              <a:rPr lang="en-US" sz="1100" b="1" dirty="0">
                <a:solidFill>
                  <a:srgbClr val="209DBC"/>
                </a:solidFill>
              </a:rPr>
              <a:t>Chapter Authors	</a:t>
            </a:r>
          </a:p>
          <a:p>
            <a:pPr marL="12700">
              <a:lnSpc>
                <a:spcPct val="110000"/>
              </a:lnSpc>
              <a:spcAft>
                <a:spcPts val="300"/>
              </a:spcAft>
            </a:pPr>
            <a:r>
              <a:rPr lang="en-US" sz="1100" b="1" dirty="0"/>
              <a:t>Kathleen Araújo</a:t>
            </a:r>
            <a:r>
              <a:rPr lang="en-US" sz="1100" dirty="0"/>
              <a:t>, Boise State University, CAES Energy Policy Institute</a:t>
            </a:r>
          </a:p>
          <a:p>
            <a:pPr marL="12700">
              <a:lnSpc>
                <a:spcPct val="110000"/>
              </a:lnSpc>
              <a:spcAft>
                <a:spcPts val="300"/>
              </a:spcAft>
            </a:pPr>
            <a:r>
              <a:rPr lang="en-US" sz="1100" b="1" dirty="0"/>
              <a:t>Erica N. Asinas</a:t>
            </a:r>
            <a:r>
              <a:rPr lang="en-US" sz="1100" dirty="0"/>
              <a:t>, University of Washington, Climate Impacts Group</a:t>
            </a:r>
          </a:p>
          <a:p>
            <a:pPr marL="12700">
              <a:lnSpc>
                <a:spcPct val="110000"/>
              </a:lnSpc>
              <a:spcAft>
                <a:spcPts val="300"/>
              </a:spcAft>
            </a:pPr>
            <a:r>
              <a:rPr lang="en-US" sz="1100" b="1" dirty="0"/>
              <a:t>Samantha Chisholm Hatfield</a:t>
            </a:r>
            <a:r>
              <a:rPr lang="en-US" sz="1100" dirty="0"/>
              <a:t>, Oregon State University</a:t>
            </a:r>
          </a:p>
          <a:p>
            <a:pPr marL="12700">
              <a:lnSpc>
                <a:spcPct val="110000"/>
              </a:lnSpc>
              <a:spcAft>
                <a:spcPts val="300"/>
              </a:spcAft>
            </a:pPr>
            <a:r>
              <a:rPr lang="en-US" sz="1100" b="1" dirty="0"/>
              <a:t>Lisa G. Crozier, </a:t>
            </a:r>
            <a:r>
              <a:rPr lang="en-US" sz="1100" dirty="0"/>
              <a:t>NOAA Fisheries, Northwest Fisheries Science Center</a:t>
            </a:r>
          </a:p>
          <a:p>
            <a:pPr marL="12700">
              <a:lnSpc>
                <a:spcPct val="110000"/>
              </a:lnSpc>
              <a:spcAft>
                <a:spcPts val="300"/>
              </a:spcAft>
            </a:pPr>
            <a:r>
              <a:rPr lang="en-US" sz="1100" b="1" dirty="0"/>
              <a:t>Erica Fleishman</a:t>
            </a:r>
            <a:r>
              <a:rPr lang="en-US" sz="1100" dirty="0"/>
              <a:t>, Oregon State University</a:t>
            </a:r>
          </a:p>
          <a:p>
            <a:pPr marL="12700">
              <a:lnSpc>
                <a:spcPct val="110000"/>
              </a:lnSpc>
              <a:spcAft>
                <a:spcPts val="300"/>
              </a:spcAft>
            </a:pPr>
            <a:r>
              <a:rPr lang="en-US" sz="1100" b="1" dirty="0"/>
              <a:t>Ciarra S. Greene</a:t>
            </a:r>
            <a:r>
              <a:rPr lang="en-US" sz="1100" dirty="0"/>
              <a:t>, Sapóoq'is Wíit'as Consulting</a:t>
            </a:r>
          </a:p>
          <a:p>
            <a:pPr marL="12700">
              <a:lnSpc>
                <a:spcPct val="110000"/>
              </a:lnSpc>
              <a:spcAft>
                <a:spcPts val="300"/>
              </a:spcAft>
            </a:pPr>
            <a:r>
              <a:rPr lang="en-US" sz="1100" b="1" dirty="0"/>
              <a:t>Eric E. Grossman</a:t>
            </a:r>
            <a:r>
              <a:rPr lang="en-US" sz="1100" dirty="0"/>
              <a:t>, US Geological Survey, Pacific Coastal and Marine Science Center</a:t>
            </a:r>
          </a:p>
          <a:p>
            <a:pPr marL="12700">
              <a:lnSpc>
                <a:spcPct val="110000"/>
              </a:lnSpc>
              <a:spcAft>
                <a:spcPts val="300"/>
              </a:spcAft>
            </a:pPr>
            <a:r>
              <a:rPr lang="en-US" sz="1100" b="1" dirty="0"/>
              <a:t>Charles Luce</a:t>
            </a:r>
            <a:r>
              <a:rPr lang="en-US" sz="1100" dirty="0"/>
              <a:t>, USDA Forest Service</a:t>
            </a:r>
          </a:p>
          <a:p>
            <a:pPr marL="12700">
              <a:lnSpc>
                <a:spcPct val="110000"/>
              </a:lnSpc>
              <a:spcAft>
                <a:spcPts val="300"/>
              </a:spcAft>
            </a:pPr>
            <a:r>
              <a:rPr lang="en-US" sz="1100" b="1" dirty="0"/>
              <a:t>Jayash Paudel</a:t>
            </a:r>
            <a:r>
              <a:rPr lang="en-US" sz="1100" dirty="0"/>
              <a:t>, University of Oklahoma</a:t>
            </a:r>
          </a:p>
          <a:p>
            <a:pPr marL="12700">
              <a:lnSpc>
                <a:spcPct val="110000"/>
              </a:lnSpc>
              <a:spcAft>
                <a:spcPts val="300"/>
              </a:spcAft>
            </a:pPr>
            <a:r>
              <a:rPr lang="en-US" sz="1100" b="1" dirty="0"/>
              <a:t>Kirti Rajagopalan</a:t>
            </a:r>
            <a:r>
              <a:rPr lang="en-US" sz="1100" dirty="0"/>
              <a:t>, Washington State University, Department of Biological Systems Engineering</a:t>
            </a:r>
          </a:p>
          <a:p>
            <a:pPr marL="12700">
              <a:lnSpc>
                <a:spcPct val="110000"/>
              </a:lnSpc>
              <a:spcAft>
                <a:spcPts val="300"/>
              </a:spcAft>
            </a:pPr>
            <a:r>
              <a:rPr lang="en-US" sz="1100" b="1" dirty="0"/>
              <a:t>Elise Rasmussen</a:t>
            </a:r>
            <a:r>
              <a:rPr lang="en-US" sz="1100" dirty="0"/>
              <a:t>, Washington State Department of Health</a:t>
            </a:r>
          </a:p>
          <a:p>
            <a:pPr marL="12700">
              <a:lnSpc>
                <a:spcPct val="110000"/>
              </a:lnSpc>
              <a:spcAft>
                <a:spcPts val="300"/>
              </a:spcAft>
            </a:pPr>
            <a:r>
              <a:rPr lang="en-US" sz="1100" b="1" dirty="0"/>
              <a:t>Crystal Raymond</a:t>
            </a:r>
            <a:r>
              <a:rPr lang="en-US" sz="1100" dirty="0"/>
              <a:t>, University of Washington, Climate Impacts Group</a:t>
            </a:r>
          </a:p>
          <a:p>
            <a:pPr marL="12700">
              <a:lnSpc>
                <a:spcPct val="110000"/>
              </a:lnSpc>
              <a:spcAft>
                <a:spcPts val="300"/>
              </a:spcAft>
            </a:pPr>
            <a:r>
              <a:rPr lang="en-US" sz="1100" b="1" dirty="0"/>
              <a:t>Julian J. Reyes</a:t>
            </a:r>
            <a:r>
              <a:rPr lang="en-US" sz="1100" dirty="0"/>
              <a:t>, US Department of Agriculture</a:t>
            </a:r>
          </a:p>
          <a:p>
            <a:pPr marL="12700">
              <a:lnSpc>
                <a:spcPct val="110000"/>
              </a:lnSpc>
              <a:spcAft>
                <a:spcPts val="300"/>
              </a:spcAft>
            </a:pPr>
            <a:r>
              <a:rPr lang="en-US" sz="1100" b="1" dirty="0"/>
              <a:t>Vivek Shandas</a:t>
            </a:r>
            <a:r>
              <a:rPr lang="en-US" sz="1100" dirty="0"/>
              <a:t>, Portland State University</a:t>
            </a:r>
            <a:endParaRPr lang="en-US" sz="1100" dirty="0">
              <a:solidFill>
                <a:srgbClr val="209DBC"/>
              </a:solidFill>
            </a:endParaRP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Technical Contributors </a:t>
            </a:r>
          </a:p>
          <a:p>
            <a:pPr marL="12700">
              <a:lnSpc>
                <a:spcPct val="110000"/>
              </a:lnSpc>
              <a:spcAft>
                <a:spcPts val="300"/>
              </a:spcAft>
            </a:pPr>
            <a:r>
              <a:rPr lang="en-US" sz="1100" b="1" dirty="0"/>
              <a:t>Blane L. Bellerud</a:t>
            </a:r>
            <a:r>
              <a:rPr lang="en-US" sz="1100" dirty="0"/>
              <a:t>, NOAA Fisheries, West Coast Region</a:t>
            </a:r>
          </a:p>
          <a:p>
            <a:pPr marL="12700">
              <a:lnSpc>
                <a:spcPct val="110000"/>
              </a:lnSpc>
              <a:spcAft>
                <a:spcPts val="300"/>
              </a:spcAft>
            </a:pPr>
            <a:r>
              <a:rPr lang="en-US" sz="1100" b="1" dirty="0"/>
              <a:t>Su J. Kim, </a:t>
            </a:r>
            <a:r>
              <a:rPr lang="en-US" sz="1100" dirty="0"/>
              <a:t>NOAA Fisheries, Northwest Fisheries Science Center</a:t>
            </a:r>
          </a:p>
          <a:p>
            <a:pPr marL="12700">
              <a:lnSpc>
                <a:spcPct val="110000"/>
              </a:lnSpc>
              <a:spcAft>
                <a:spcPts val="300"/>
              </a:spcAft>
            </a:pPr>
            <a:r>
              <a:rPr lang="en-US" sz="1100" b="1" dirty="0"/>
              <a:t>Angela Pietschmann</a:t>
            </a:r>
            <a:r>
              <a:rPr lang="en-US" sz="1100" dirty="0"/>
              <a:t>, Cascadia Consulting Group</a:t>
            </a: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Review Editor</a:t>
            </a:r>
          </a:p>
          <a:p>
            <a:pPr marL="12700">
              <a:lnSpc>
                <a:spcPct val="110000"/>
              </a:lnSpc>
              <a:spcAft>
                <a:spcPts val="300"/>
              </a:spcAft>
            </a:pPr>
            <a:r>
              <a:rPr lang="en-US" sz="1100" b="1" dirty="0"/>
              <a:t>Kathryn McConnell</a:t>
            </a:r>
            <a:r>
              <a:rPr lang="en-US" sz="1100" dirty="0"/>
              <a:t>, Brown University</a:t>
            </a: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USGCRP Coordinators</a:t>
            </a:r>
          </a:p>
          <a:p>
            <a:pPr marL="12700">
              <a:lnSpc>
                <a:spcPct val="110000"/>
              </a:lnSpc>
              <a:spcAft>
                <a:spcPts val="300"/>
              </a:spcAft>
            </a:pPr>
            <a:r>
              <a:rPr lang="en-US" sz="1100" b="1" dirty="0"/>
              <a:t>Aaron M. Grade</a:t>
            </a:r>
            <a:r>
              <a:rPr lang="en-US" sz="1100" dirty="0"/>
              <a:t>, US Global Change Research Program / ICF</a:t>
            </a:r>
          </a:p>
          <a:p>
            <a:pPr marL="12700">
              <a:lnSpc>
                <a:spcPct val="110000"/>
              </a:lnSpc>
              <a:spcAft>
                <a:spcPts val="300"/>
              </a:spcAft>
            </a:pPr>
            <a:r>
              <a:rPr lang="en-US" sz="1100" b="1" dirty="0"/>
              <a:t>Christopher W. Avery</a:t>
            </a:r>
            <a:r>
              <a:rPr lang="en-US" sz="1100" dirty="0"/>
              <a:t>, US Global Change Research Program / ICF</a:t>
            </a:r>
          </a:p>
          <a:p>
            <a:pPr marL="12700">
              <a:lnSpc>
                <a:spcPct val="110000"/>
              </a:lnSpc>
              <a:spcAft>
                <a:spcPts val="300"/>
              </a:spcAft>
            </a:pPr>
            <a:r>
              <a:rPr lang="en-US" sz="1100" b="1"/>
              <a:t>Samantha Basile</a:t>
            </a:r>
            <a:r>
              <a:rPr lang="en-US" sz="1100"/>
              <a:t>, US Global Change Research Program / ICF</a:t>
            </a:r>
          </a:p>
          <a:p>
            <a:pPr marL="12700">
              <a:lnSpc>
                <a:spcPct val="110000"/>
              </a:lnSpc>
              <a:spcAft>
                <a:spcPts val="300"/>
              </a:spcAft>
            </a:pPr>
            <a:endParaRPr lang="en-US" sz="1100" dirty="0"/>
          </a:p>
        </p:txBody>
      </p:sp>
    </p:spTree>
    <p:extLst>
      <p:ext uri="{BB962C8B-B14F-4D97-AF65-F5344CB8AC3E}">
        <p14:creationId xmlns:p14="http://schemas.microsoft.com/office/powerpoint/2010/main" val="330526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88529" cy="1552873"/>
          </a:xfrm>
        </p:spPr>
        <p:txBody>
          <a:bodyPr>
            <a:normAutofit fontScale="77500" lnSpcReduction="20000"/>
          </a:bodyPr>
          <a:lstStyle/>
          <a:p>
            <a:pPr marL="11113" indent="-11113"/>
            <a:r>
              <a:rPr lang="en-US" sz="1800" dirty="0">
                <a:effectLst/>
                <a:latin typeface="Calibri" panose="020F0502020204030204" pitchFamily="34" charset="0"/>
                <a:ea typeface="Calibri" panose="020F0502020204030204" pitchFamily="34" charset="0"/>
              </a:rPr>
              <a:t>Chang, M., L. Erikson, K. Araújo, E.N. Asinas, S. Chisholm Hatfield, L.G. Crozier, E. Fleishman, C.S. Greene, E.E. Grossman, C. Luce, J. Paudel, K. Rajagopalan, E. Rasmussen, C. Raymond, J.J. Reyes, and V. Shandas, 2023: Ch. 27. Northwest.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Maycock,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https://doi.org/10.7930/NCA5.2023.CH27</a:t>
            </a:r>
            <a:endParaRPr lang="en-US" sz="1800" dirty="0">
              <a:effectLst/>
              <a:latin typeface="Calibri" panose="020F0502020204030204" pitchFamily="34" charset="0"/>
              <a:ea typeface="Calibri" panose="020F0502020204030204" pitchFamily="34" charset="0"/>
            </a:endParaRPr>
          </a:p>
          <a:p>
            <a:pPr marL="11113" marR="0" indent="-11113">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https://nca2023.globalchange.gov/chapter/27</a:t>
            </a:r>
          </a:p>
        </p:txBody>
      </p:sp>
    </p:spTree>
    <p:extLst>
      <p:ext uri="{BB962C8B-B14F-4D97-AF65-F5344CB8AC3E}">
        <p14:creationId xmlns:p14="http://schemas.microsoft.com/office/powerpoint/2010/main" val="401385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77500" lnSpcReduction="20000"/>
          </a:bodyPr>
          <a:lstStyle/>
          <a:p>
            <a:r>
              <a:rPr lang="en-US" dirty="0"/>
              <a:t>Frontline Communities Are Overburdened, and Prioritizing Social Equity Advances Regional Resilience</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marR="0">
              <a:lnSpc>
                <a:spcPct val="115000"/>
              </a:lnSpc>
              <a:spcBef>
                <a:spcPts val="0"/>
              </a:spcBef>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Ongoing systemic oppression disproportionately exposes frontline communities in the Northwest—including low-income urban communities of color; rural and natural resource–dependent communities; and Tribes and Indigenous communities—to the consequences of extreme heat, flooding, and wildfire smoke and other climate hazards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Frontline communities often have fewer resources to cope with and adapt to climate change but have been leaders in developing climate solutions within and outside their communities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Actions to limit and adapt to climate change that prioritize climate justice and redirect investments to frontline communities can advance regional resilience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92500" lnSpcReduction="20000"/>
          </a:bodyPr>
          <a:lstStyle/>
          <a:p>
            <a:r>
              <a:rPr lang="en-US" dirty="0"/>
              <a:t>Ecosystems Are Transitioning in Response to Extreme Events and Human Activity</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marR="0">
              <a:lnSpc>
                <a:spcPct val="115000"/>
              </a:lnSpc>
              <a:spcBef>
                <a:spcPts val="0"/>
              </a:spcBef>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Ecosystems are expected to change as the climate continues to change and as the magnitude and frequency of extreme events increases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Some historical and ongoing human activities reduce ecosystem resilience and the adaptive capacity of species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These human activities are expected to exacerbate many effects of climate change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Human efforts to enable ecological adaptation founded in ecological theory are expected to improve ecosystem functions and services and reduce exposure to climate-related hazards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Impacts to Regional Economies Have Cascading Effects on Livelihoods and Well-Being</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marR="0">
              <a:lnSpc>
                <a:spcPct val="115000"/>
              </a:lnSpc>
              <a:spcBef>
                <a:spcPts val="0"/>
              </a:spcBef>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 impacts to the Northwest’s natural resource- and outdoor-dependent economies will be variable, given the diversity of industries, land cover, and climatic zones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Impacts to these industries will have cascading effects on community livelihoods and well-being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While some industries and resource-dependent communities are resilient to climate-related stresses, economic responses to climate change can benefit affected industries, workers, and livelihoods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EC492-97F3-B05D-5F39-15F010739A67}"/>
              </a:ext>
            </a:extLst>
          </p:cNvPr>
          <p:cNvSpPr>
            <a:spLocks noGrp="1"/>
          </p:cNvSpPr>
          <p:nvPr>
            <p:ph type="body" sz="quarter" idx="10"/>
          </p:nvPr>
        </p:nvSpPr>
        <p:spPr/>
        <p:txBody>
          <a:bodyPr>
            <a:normAutofit fontScale="77500" lnSpcReduction="20000"/>
          </a:bodyPr>
          <a:lstStyle/>
          <a:p>
            <a:r>
              <a:rPr lang="en-US" dirty="0"/>
              <a:t>Infrastructure Systems Are Stressed by Climate Change but Can Enable Mitigation and Adaptation</a:t>
            </a:r>
          </a:p>
        </p:txBody>
      </p:sp>
      <p:sp>
        <p:nvSpPr>
          <p:cNvPr id="3" name="Content Placeholder 2">
            <a:extLst>
              <a:ext uri="{FF2B5EF4-FFF2-40B4-BE49-F238E27FC236}">
                <a16:creationId xmlns:a16="http://schemas.microsoft.com/office/drawing/2014/main" id="{FEEFED4B-9B84-DBBE-08BA-3E9C116C230B}"/>
              </a:ext>
            </a:extLst>
          </p:cNvPr>
          <p:cNvSpPr>
            <a:spLocks noGrp="1"/>
          </p:cNvSpPr>
          <p:nvPr>
            <p:ph idx="13"/>
          </p:nvPr>
        </p:nvSpPr>
        <p:spPr/>
        <p:txBody>
          <a:bodyPr/>
          <a:lstStyle/>
          <a:p>
            <a:r>
              <a:rPr lang="en-US" dirty="0"/>
              <a:t>Recent extreme events have stressed water systems and housing, transportation, and energy infrastructure across the Northwest (</a:t>
            </a:r>
            <a:r>
              <a:rPr lang="en-US" i="1" dirty="0"/>
              <a:t>very high confidence</a:t>
            </a:r>
            <a:r>
              <a:rPr lang="en-US" dirty="0"/>
              <a:t>). Extreme precipitation, droughts, and heatwaves will intensify due to climate change and continue to threaten these interrelated systems (</a:t>
            </a:r>
            <a:r>
              <a:rPr lang="en-US" i="1" dirty="0"/>
              <a:t>very high confidence</a:t>
            </a:r>
            <a:r>
              <a:rPr lang="en-US" dirty="0"/>
              <a:t>). Given the complexity of and interdependencies among infrastructure systems, an impact or a response within one sector can cascade to other sectors (</a:t>
            </a:r>
            <a:r>
              <a:rPr lang="en-US" i="1" dirty="0"/>
              <a:t>very high confidence</a:t>
            </a:r>
            <a:r>
              <a:rPr lang="en-US" dirty="0"/>
              <a:t>). Cross-sectoral planning, which can include redesigning aging infrastructure and incorporating climate considerations into land-use decisions, can increase resilience to future climate variability and extremes (</a:t>
            </a:r>
            <a:r>
              <a:rPr lang="en-US" i="1" dirty="0"/>
              <a:t>high confidence</a:t>
            </a:r>
            <a:r>
              <a:rPr lang="en-US" dirty="0"/>
              <a:t>). </a:t>
            </a:r>
          </a:p>
        </p:txBody>
      </p:sp>
      <p:sp>
        <p:nvSpPr>
          <p:cNvPr id="4" name="Content Placeholder 3">
            <a:extLst>
              <a:ext uri="{FF2B5EF4-FFF2-40B4-BE49-F238E27FC236}">
                <a16:creationId xmlns:a16="http://schemas.microsoft.com/office/drawing/2014/main" id="{BB186242-E29F-62B5-1CBE-72B12C77CA82}"/>
              </a:ext>
            </a:extLst>
          </p:cNvPr>
          <p:cNvSpPr>
            <a:spLocks noGrp="1"/>
          </p:cNvSpPr>
          <p:nvPr>
            <p:ph sz="quarter" idx="14"/>
          </p:nvPr>
        </p:nvSpPr>
        <p:spPr/>
        <p:txBody>
          <a:bodyPr/>
          <a:lstStyle/>
          <a:p>
            <a:r>
              <a:rPr lang="en-US" dirty="0"/>
              <a:t>4</a:t>
            </a:r>
          </a:p>
        </p:txBody>
      </p:sp>
    </p:spTree>
    <p:extLst>
      <p:ext uri="{BB962C8B-B14F-4D97-AF65-F5344CB8AC3E}">
        <p14:creationId xmlns:p14="http://schemas.microsoft.com/office/powerpoint/2010/main" val="202784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D335E-20AE-C447-E9C8-6AD65E4DC0E7}"/>
              </a:ext>
            </a:extLst>
          </p:cNvPr>
          <p:cNvSpPr>
            <a:spLocks noGrp="1"/>
          </p:cNvSpPr>
          <p:nvPr>
            <p:ph type="body" sz="quarter" idx="10"/>
          </p:nvPr>
        </p:nvSpPr>
        <p:spPr/>
        <p:txBody>
          <a:bodyPr/>
          <a:lstStyle/>
          <a:p>
            <a:r>
              <a:rPr lang="en-US" dirty="0"/>
              <a:t>Climate Change Amplifies Health Inequities</a:t>
            </a:r>
          </a:p>
        </p:txBody>
      </p:sp>
      <p:sp>
        <p:nvSpPr>
          <p:cNvPr id="3" name="Content Placeholder 2">
            <a:extLst>
              <a:ext uri="{FF2B5EF4-FFF2-40B4-BE49-F238E27FC236}">
                <a16:creationId xmlns:a16="http://schemas.microsoft.com/office/drawing/2014/main" id="{F4A2D805-4DB5-A151-106C-539C518ADDE8}"/>
              </a:ext>
            </a:extLst>
          </p:cNvPr>
          <p:cNvSpPr>
            <a:spLocks noGrp="1"/>
          </p:cNvSpPr>
          <p:nvPr>
            <p:ph idx="13"/>
          </p:nvPr>
        </p:nvSpPr>
        <p:spPr/>
        <p:txBody>
          <a:bodyPr/>
          <a:lstStyle/>
          <a:p>
            <a:r>
              <a:rPr lang="en-US" dirty="0"/>
              <a:t>The Northwest’s climate has historically been temperate and relatively mild, but shifting weather patterns associated with climate change are adversely affecting physical, mental, and community health (</a:t>
            </a:r>
            <a:r>
              <a:rPr lang="en-US" i="1" dirty="0"/>
              <a:t>very high confidence</a:t>
            </a:r>
            <a:r>
              <a:rPr lang="en-US" dirty="0"/>
              <a:t>). The incidence of illnesses and death during extreme heat events and wildfire smoke days is increasing, and climate change is stressing health systems (</a:t>
            </a:r>
            <a:r>
              <a:rPr lang="en-US" i="1" dirty="0"/>
              <a:t>high confidence</a:t>
            </a:r>
            <a:r>
              <a:rPr lang="en-US" dirty="0"/>
              <a:t>). Climate-related health risks disproportionately affect certain individuals and groups (</a:t>
            </a:r>
            <a:r>
              <a:rPr lang="en-US" i="1" dirty="0"/>
              <a:t>very high confidence</a:t>
            </a:r>
            <a:r>
              <a:rPr lang="en-US" dirty="0"/>
              <a:t>). Climate resilience efforts can be leveraged to improve health, especially among the most vulnerable populations (</a:t>
            </a:r>
            <a:r>
              <a:rPr lang="en-US" i="1" dirty="0"/>
              <a:t>high confidence</a:t>
            </a:r>
            <a:r>
              <a:rPr lang="en-US" dirty="0"/>
              <a:t>).</a:t>
            </a:r>
          </a:p>
        </p:txBody>
      </p:sp>
      <p:sp>
        <p:nvSpPr>
          <p:cNvPr id="4" name="Content Placeholder 3">
            <a:extLst>
              <a:ext uri="{FF2B5EF4-FFF2-40B4-BE49-F238E27FC236}">
                <a16:creationId xmlns:a16="http://schemas.microsoft.com/office/drawing/2014/main" id="{C16DFBAA-340B-073F-F538-547F2A743445}"/>
              </a:ext>
            </a:extLst>
          </p:cNvPr>
          <p:cNvSpPr>
            <a:spLocks noGrp="1"/>
          </p:cNvSpPr>
          <p:nvPr>
            <p:ph sz="quarter" idx="14"/>
          </p:nvPr>
        </p:nvSpPr>
        <p:spPr/>
        <p:txBody>
          <a:bodyPr/>
          <a:lstStyle/>
          <a:p>
            <a:r>
              <a:rPr lang="en-US" dirty="0"/>
              <a:t>5</a:t>
            </a:r>
          </a:p>
        </p:txBody>
      </p:sp>
    </p:spTree>
    <p:extLst>
      <p:ext uri="{BB962C8B-B14F-4D97-AF65-F5344CB8AC3E}">
        <p14:creationId xmlns:p14="http://schemas.microsoft.com/office/powerpoint/2010/main" val="218399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E4E8B-620D-2313-36A4-129E84210B52}"/>
              </a:ext>
            </a:extLst>
          </p:cNvPr>
          <p:cNvSpPr>
            <a:spLocks noGrp="1"/>
          </p:cNvSpPr>
          <p:nvPr>
            <p:ph type="body" sz="quarter" idx="10"/>
          </p:nvPr>
        </p:nvSpPr>
        <p:spPr/>
        <p:txBody>
          <a:bodyPr/>
          <a:lstStyle/>
          <a:p>
            <a:r>
              <a:rPr lang="en-US" dirty="0"/>
              <a:t>Climate Change Affects Heritage and Sense of Place</a:t>
            </a:r>
          </a:p>
        </p:txBody>
      </p:sp>
      <p:sp>
        <p:nvSpPr>
          <p:cNvPr id="3" name="Content Placeholder 2">
            <a:extLst>
              <a:ext uri="{FF2B5EF4-FFF2-40B4-BE49-F238E27FC236}">
                <a16:creationId xmlns:a16="http://schemas.microsoft.com/office/drawing/2014/main" id="{2DC949F4-DD1D-C8C5-42F1-D737FE20E3FD}"/>
              </a:ext>
            </a:extLst>
          </p:cNvPr>
          <p:cNvSpPr>
            <a:spLocks noGrp="1"/>
          </p:cNvSpPr>
          <p:nvPr>
            <p:ph idx="13"/>
          </p:nvPr>
        </p:nvSpPr>
        <p:spPr/>
        <p:txBody>
          <a:bodyPr>
            <a:normAutofit/>
          </a:bodyPr>
          <a:lstStyle/>
          <a:p>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 has disrupted sense of place in the Northwest, affecting noneconomic values such as proximity and access to nature and residents’ feelings of security and stability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Place-based communities, including Tribes, face additional challenges from climate change because of cultural and economic relationships with their locale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Leveraging local or Indigenous Knowledge and value systems can spur climate action to ensure that local heritage and sense of place persist for future generations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3282450C-B54C-5698-EAD6-08D95D3F3726}"/>
              </a:ext>
            </a:extLst>
          </p:cNvPr>
          <p:cNvSpPr>
            <a:spLocks noGrp="1"/>
          </p:cNvSpPr>
          <p:nvPr>
            <p:ph sz="quarter" idx="14"/>
          </p:nvPr>
        </p:nvSpPr>
        <p:spPr/>
        <p:txBody>
          <a:bodyPr/>
          <a:lstStyle/>
          <a:p>
            <a:r>
              <a:rPr lang="en-US" dirty="0"/>
              <a:t>6</a:t>
            </a:r>
          </a:p>
        </p:txBody>
      </p:sp>
    </p:spTree>
    <p:extLst>
      <p:ext uri="{BB962C8B-B14F-4D97-AF65-F5344CB8AC3E}">
        <p14:creationId xmlns:p14="http://schemas.microsoft.com/office/powerpoint/2010/main" val="235160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F74EE5-52E4-B937-98EA-57A2A1E5A36E}"/>
              </a:ext>
            </a:extLst>
          </p:cNvPr>
          <p:cNvSpPr>
            <a:spLocks noGrp="1"/>
          </p:cNvSpPr>
          <p:nvPr>
            <p:ph type="title"/>
          </p:nvPr>
        </p:nvSpPr>
        <p:spPr>
          <a:xfrm>
            <a:off x="446961" y="231648"/>
            <a:ext cx="2949178" cy="2755392"/>
          </a:xfrm>
        </p:spPr>
        <p:txBody>
          <a:bodyPr>
            <a:normAutofit fontScale="90000"/>
          </a:bodyPr>
          <a:lstStyle/>
          <a:p>
            <a:r>
              <a:rPr lang="en-US" dirty="0"/>
              <a:t>Figure 27.1. Extreme precipitation days are closely associated with atmospheric rivers, which are projected to be more frequent and intense and to reach farther inland.</a:t>
            </a:r>
          </a:p>
        </p:txBody>
      </p:sp>
      <p:pic>
        <p:nvPicPr>
          <p:cNvPr id="4" name="Content Placeholder 3">
            <a:extLst>
              <a:ext uri="{FF2B5EF4-FFF2-40B4-BE49-F238E27FC236}">
                <a16:creationId xmlns:a16="http://schemas.microsoft.com/office/drawing/2014/main" id="{113FA15D-9879-6FE4-025E-4762D8954F25}"/>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488559"/>
            <a:ext cx="5224462" cy="5679270"/>
          </a:xfrm>
          <a:prstGeom prst="rect">
            <a:avLst/>
          </a:prstGeom>
        </p:spPr>
      </p:pic>
    </p:spTree>
    <p:extLst>
      <p:ext uri="{BB962C8B-B14F-4D97-AF65-F5344CB8AC3E}">
        <p14:creationId xmlns:p14="http://schemas.microsoft.com/office/powerpoint/2010/main" val="7505079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8197</TotalTime>
  <Words>2723</Words>
  <Application>Microsoft Macintosh PowerPoint</Application>
  <PresentationFormat>On-screen Show (4:3)</PresentationFormat>
  <Paragraphs>95</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Monaco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27.1. Extreme precipitation days are closely associated with atmospheric rivers, which are projected to be more frequent and intense and to reach farther inland.</vt:lpstr>
      <vt:lpstr>Figure 27.2. Economically and racially segregated urban communities are inequitably exposed to climate change impacts, including extreme heat.</vt:lpstr>
      <vt:lpstr>Figure 27.3. Long-term climate changes and extreme events threaten Northwest ecosystems.</vt:lpstr>
      <vt:lpstr>Figure 27.4. Stressors stemming from interactions between human activities and natural systems affect freshwater and marine ecosystems and reduce salmon resilience to climate change.</vt:lpstr>
      <vt:lpstr>Figure 27.5. Increasing trends in crop insurance loss payments reflect the economic disruption of agricultural production due to extreme events including droughts.</vt:lpstr>
      <vt:lpstr>Figure 27.6. Hydropower generation is currently meeting the number of cooling degree days but might not continue to do so as temperatures and heatwaves increase in the future.</vt:lpstr>
      <vt:lpstr>Figure 27.7. Carbon dioxide emissions from fossil fuel consumption vary widely by sector and state.</vt:lpstr>
      <vt:lpstr>Figure 27.8. Heat-Related Emergency Room Visits for Health and Human Services (HHS) Region 10</vt:lpstr>
      <vt:lpstr>Figure 27.9. Excess asthma burden associated with wildfire smoke is expected to disproportionately affect the Northwest. </vt:lpstr>
      <vt:lpstr>Figure 27.10. The heritage of the Northwest is intertwined with the diversity of landscapes, economies, and quality of life.</vt:lpstr>
      <vt:lpstr>Figure 27.11. The growth of homes in the wildland–urban interface puts an increasing number of people at risk of wildfire and flooding.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Ciara Lemery</cp:lastModifiedBy>
  <cp:revision>105</cp:revision>
  <dcterms:created xsi:type="dcterms:W3CDTF">2018-11-06T19:06:29Z</dcterms:created>
  <dcterms:modified xsi:type="dcterms:W3CDTF">2024-04-02T13:50:23Z</dcterms:modified>
</cp:coreProperties>
</file>