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4"/>
  </p:notesMasterIdLst>
  <p:sldIdLst>
    <p:sldId id="282" r:id="rId2"/>
    <p:sldId id="256" r:id="rId3"/>
    <p:sldId id="298" r:id="rId4"/>
    <p:sldId id="258" r:id="rId5"/>
    <p:sldId id="259" r:id="rId6"/>
    <p:sldId id="283" r:id="rId7"/>
    <p:sldId id="284" r:id="rId8"/>
    <p:sldId id="285" r:id="rId9"/>
    <p:sldId id="286" r:id="rId10"/>
    <p:sldId id="287" r:id="rId11"/>
    <p:sldId id="288" r:id="rId12"/>
    <p:sldId id="289" r:id="rId13"/>
    <p:sldId id="290" r:id="rId14"/>
    <p:sldId id="291" r:id="rId15"/>
    <p:sldId id="292" r:id="rId16"/>
    <p:sldId id="293" r:id="rId17"/>
    <p:sldId id="294" r:id="rId18"/>
    <p:sldId id="295" r:id="rId19"/>
    <p:sldId id="296" r:id="rId20"/>
    <p:sldId id="297" r:id="rId21"/>
    <p:sldId id="263" r:id="rId22"/>
    <p:sldId id="265"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eves, Katie" initials="RK" lastIdx="2" clrIdx="0">
    <p:extLst>
      <p:ext uri="{19B8F6BF-5375-455C-9EA6-DF929625EA0E}">
        <p15:presenceInfo xmlns:p15="http://schemas.microsoft.com/office/powerpoint/2012/main" userId="S-1-5-21-2338163137-2684688362-157462135-721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6393"/>
    <a:srgbClr val="209DBC"/>
    <a:srgbClr val="372655"/>
    <a:srgbClr val="DDE9ED"/>
    <a:srgbClr val="3D88A8"/>
    <a:srgbClr val="6D5B97"/>
    <a:srgbClr val="102268"/>
    <a:srgbClr val="096BA3"/>
    <a:srgbClr val="0F9EFB"/>
    <a:srgbClr val="3856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834" autoAdjust="0"/>
    <p:restoredTop sz="80544" autoAdjust="0"/>
  </p:normalViewPr>
  <p:slideViewPr>
    <p:cSldViewPr snapToGrid="0" snapToObjects="1" showGuides="1">
      <p:cViewPr varScale="1">
        <p:scale>
          <a:sx n="102" d="100"/>
          <a:sy n="102" d="100"/>
        </p:scale>
        <p:origin x="3024" y="17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D1000-D3B8-D440-8861-CD99BA79407E}" type="datetimeFigureOut">
              <a:rPr lang="en-US" smtClean="0"/>
              <a:t>11/16/23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CE6CB7-542C-0A40-A1D9-CA6EADA0C63B}" type="slidenum">
              <a:rPr lang="en-US" smtClean="0"/>
              <a:t>‹#›</a:t>
            </a:fld>
            <a:endParaRPr lang="en-US"/>
          </a:p>
        </p:txBody>
      </p:sp>
    </p:spTree>
    <p:extLst>
      <p:ext uri="{BB962C8B-B14F-4D97-AF65-F5344CB8AC3E}">
        <p14:creationId xmlns:p14="http://schemas.microsoft.com/office/powerpoint/2010/main" val="1388754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CE6CB7-542C-0A40-A1D9-CA6EADA0C63B}" type="slidenum">
              <a:rPr lang="en-US" smtClean="0"/>
              <a:t>2</a:t>
            </a:fld>
            <a:endParaRPr lang="en-US"/>
          </a:p>
        </p:txBody>
      </p:sp>
    </p:spTree>
    <p:extLst>
      <p:ext uri="{BB962C8B-B14F-4D97-AF65-F5344CB8AC3E}">
        <p14:creationId xmlns:p14="http://schemas.microsoft.com/office/powerpoint/2010/main" val="2853394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As the world warms, the US warms more. Projected temperature rises are larger in the northern and western portions of the country and are most severe in the Arctic. These maps show projected changes in annual average temperature (°F) for various global warming levels (1.5°, 2.0°, 3.0°, and 4.0°C). Changes are relative to the period 1851–1900. Based on CMIP6. Data were not available for the US-Affiliated Pacific Islands. Figure credit: NOAA NCEI and CISESS NC. </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14</a:t>
            </a:fld>
            <a:endParaRPr lang="en-US"/>
          </a:p>
        </p:txBody>
      </p:sp>
    </p:spTree>
    <p:extLst>
      <p:ext uri="{BB962C8B-B14F-4D97-AF65-F5344CB8AC3E}">
        <p14:creationId xmlns:p14="http://schemas.microsoft.com/office/powerpoint/2010/main" val="3505798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These maps show projected changes in average annual precipitation (%) for various global warming levels (1.5°, 2.0°, 3.0°, and 4.0°C). Precipitation is projected to increase with warming in the North and East and to decrease in the Southwest and the Caribbean. Changes are relative to the period 1851–1900. Based on CMIP6. Data were not available for the US Affiliated Pacific Islands. Hatching indicates areas where 80% or more of the models agree on the sign of the change. Figure credit: Project Drawdown, Stripe Inc., NOAA NCEI, and CISESS NC. </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15</a:t>
            </a:fld>
            <a:endParaRPr lang="en-US"/>
          </a:p>
        </p:txBody>
      </p:sp>
    </p:spTree>
    <p:extLst>
      <p:ext uri="{BB962C8B-B14F-4D97-AF65-F5344CB8AC3E}">
        <p14:creationId xmlns:p14="http://schemas.microsoft.com/office/powerpoint/2010/main" val="3388766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These maps show changes in the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a</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projected number of hot days with a maximum temperature at or above 95°F,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b</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cold days (minimum temperature at or below 32°F), and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c</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warm nights (minimum temperature at or above 70°F) at a global warming level of 2.0°C. Changes are relative to the period 1991–2020. Based on LOCA2/STAR. Values for Alaska, </a:t>
            </a:r>
            <a:r>
              <a:rPr lang="en-US"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Hawaiʻi</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and Puerto Rico are averages from STAR downscaling of 44, 15, and 31 stations, respectively. The Hawai‘i value for cold days is for Mauna Loa, the only network station where freezing temperatures occur. Areas of no change (shown in white) generally will not experience temperatures exceeding those thresholds</a:t>
            </a:r>
            <a:r>
              <a:rPr lang="en-US" sz="1800" dirty="0">
                <a:solidFill>
                  <a:srgbClr val="1D1C1D"/>
                </a:solidFill>
                <a:effectLst/>
                <a:latin typeface="Arial" panose="020B0604020202020204" pitchFamily="34" charset="0"/>
                <a:ea typeface="Arial" panose="020B0604020202020204" pitchFamily="34" charset="0"/>
                <a:cs typeface="Arial" panose="020B0604020202020204" pitchFamily="34" charset="0"/>
              </a:rPr>
              <a:t>.</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Data were not available for the US-Affiliated Pacific Islands and the US Virgin Islands. Figure credit: NOAA NCEI and CISESS NC. </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16</a:t>
            </a:fld>
            <a:endParaRPr lang="en-US"/>
          </a:p>
        </p:txBody>
      </p:sp>
    </p:spTree>
    <p:extLst>
      <p:ext uri="{BB962C8B-B14F-4D97-AF65-F5344CB8AC3E}">
        <p14:creationId xmlns:p14="http://schemas.microsoft.com/office/powerpoint/2010/main" val="390243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The maps show projected changes in three measures of extreme precipitation at a global warming level of 2°C: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a</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total precipitation falling on the heaviest 1% of days,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b</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daily maximum precipitation in a 5-year period, and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c</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the annual heaviest daily precipitation amount. Changes are relative to the period 1991–2020. Based on LOCA2/STAR. Values for Alaska, </a:t>
            </a:r>
            <a:r>
              <a:rPr lang="en-US"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Hawaiʻi</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and Puerto Rico are averages from STAR downscaling of 45, 16, and 31 stations, respectively. Data were not available for the US-Affiliated Pacific Islands and the US Virgin Islands. Figure credit: NOAA NCEI and CISESS NC. </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17</a:t>
            </a:fld>
            <a:endParaRPr lang="en-US"/>
          </a:p>
        </p:txBody>
      </p:sp>
    </p:spTree>
    <p:extLst>
      <p:ext uri="{BB962C8B-B14F-4D97-AF65-F5344CB8AC3E}">
        <p14:creationId xmlns:p14="http://schemas.microsoft.com/office/powerpoint/2010/main" val="380888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These maps show projected changes in sea surface temperatures (°F) for various global warming levels (1.5°, 2.0°, 3.0°, and 4.0°C). Changes are relative to the period 1851–1900. Figure credit: NOAA, NOAA NCEI, and CISESS NC. </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18</a:t>
            </a:fld>
            <a:endParaRPr lang="en-US"/>
          </a:p>
        </p:txBody>
      </p:sp>
    </p:spTree>
    <p:extLst>
      <p:ext uri="{BB962C8B-B14F-4D97-AF65-F5344CB8AC3E}">
        <p14:creationId xmlns:p14="http://schemas.microsoft.com/office/powerpoint/2010/main" val="16461755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When (or if) the world reaches 2°C of global warming depends on future greenhouse gas emissions and the sensitivity of the climate system to those emissions. Shown are the IPCC AR6 assessed warming projections for four future scenarios, with projected years at which the 2°C (3.6°F) global warming level would be reached. For example, under a very high scenario (SSP5-8.5), models project reaching 2°C between 2033 and 2054, with an average estimate of 2042. Under a low scenario (SSP1-2.6), the 5% CI (confidence interval) range begins at 2041, but the average projection shows that warming would actually stay below 2°C. Figure credit: Project Drawdown, Stripe Inc., NOAA NCEI, and CISESS NC.</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19</a:t>
            </a:fld>
            <a:endParaRPr lang="en-US"/>
          </a:p>
        </p:txBody>
      </p:sp>
    </p:spTree>
    <p:extLst>
      <p:ext uri="{BB962C8B-B14F-4D97-AF65-F5344CB8AC3E}">
        <p14:creationId xmlns:p14="http://schemas.microsoft.com/office/powerpoint/2010/main" val="14394469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The figure shows 10 potential tipping elements in the climate system. These include changes to tropical and boreal forests and coral reefs, the loss of Greenland or West Antarctic ice sheets, and changes to the circulation of the oceans and the monsoons. The spatial area affected by each tipping element is shown; colors are used for visual clarity. Adapted with permission from Figure 1 in Wang et al. 2023,(Wang et al. 2023) which was adapted from McSweeney 2020.(McSweeney 2020)</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20</a:t>
            </a:fld>
            <a:endParaRPr lang="en-US"/>
          </a:p>
        </p:txBody>
      </p:sp>
    </p:spTree>
    <p:extLst>
      <p:ext uri="{BB962C8B-B14F-4D97-AF65-F5344CB8AC3E}">
        <p14:creationId xmlns:p14="http://schemas.microsoft.com/office/powerpoint/2010/main" val="29860251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22</a:t>
            </a:fld>
            <a:endParaRPr lang="en-US"/>
          </a:p>
        </p:txBody>
      </p:sp>
    </p:spTree>
    <p:extLst>
      <p:ext uri="{BB962C8B-B14F-4D97-AF65-F5344CB8AC3E}">
        <p14:creationId xmlns:p14="http://schemas.microsoft.com/office/powerpoint/2010/main" val="391487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Panel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a</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shows the annual total carbon dioxide (CO</a:t>
            </a:r>
            <a:r>
              <a:rPr lang="en-US" sz="1800" baseline="-25000" dirty="0">
                <a:solidFill>
                  <a:srgbClr val="000000"/>
                </a:solidFill>
                <a:effectLst/>
                <a:latin typeface="Calibri" panose="020F0502020204030204" pitchFamily="34" charset="0"/>
                <a:ea typeface="Arial" panose="020B0604020202020204" pitchFamily="34" charset="0"/>
                <a:cs typeface="Arial" panose="020B0604020202020204" pitchFamily="34" charset="0"/>
              </a:rPr>
              <a:t>2</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emissions from fossil fuels and industry for selected world regions. China is currently the world’s largest emitter of CO</a:t>
            </a:r>
            <a:r>
              <a:rPr lang="en-US" sz="1800" baseline="-25000" dirty="0">
                <a:solidFill>
                  <a:srgbClr val="000000"/>
                </a:solidFill>
                <a:effectLst/>
                <a:latin typeface="Calibri" panose="020F0502020204030204" pitchFamily="34" charset="0"/>
                <a:ea typeface="Arial" panose="020B0604020202020204" pitchFamily="34" charset="0"/>
                <a:cs typeface="Arial" panose="020B0604020202020204" pitchFamily="34" charset="0"/>
              </a:rPr>
              <a:t>2</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Emissions from the US and the European Union and UK are large and falling; India, Africa, and South America emit less CO</a:t>
            </a:r>
            <a:r>
              <a:rPr lang="en-US" sz="1800" baseline="-25000" dirty="0">
                <a:solidFill>
                  <a:srgbClr val="000000"/>
                </a:solidFill>
                <a:effectLst/>
                <a:latin typeface="Calibri" panose="020F0502020204030204" pitchFamily="34" charset="0"/>
                <a:ea typeface="Arial" panose="020B0604020202020204" pitchFamily="34" charset="0"/>
                <a:cs typeface="Arial" panose="020B0604020202020204" pitchFamily="34" charset="0"/>
              </a:rPr>
              <a:t>2</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on an annual basis. Panel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b</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shows the cumulative CO</a:t>
            </a:r>
            <a:r>
              <a:rPr lang="en-US" sz="1800" baseline="-25000" dirty="0">
                <a:solidFill>
                  <a:srgbClr val="000000"/>
                </a:solidFill>
                <a:effectLst/>
                <a:latin typeface="Calibri" panose="020F0502020204030204" pitchFamily="34" charset="0"/>
                <a:ea typeface="Arial" panose="020B0604020202020204" pitchFamily="34" charset="0"/>
                <a:cs typeface="Arial" panose="020B0604020202020204" pitchFamily="34" charset="0"/>
              </a:rPr>
              <a:t>2</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emissions of the same world regions. Some CO</a:t>
            </a:r>
            <a:r>
              <a:rPr lang="en-US" sz="1800" baseline="-25000" dirty="0">
                <a:solidFill>
                  <a:srgbClr val="000000"/>
                </a:solidFill>
                <a:effectLst/>
                <a:latin typeface="Calibri" panose="020F0502020204030204" pitchFamily="34" charset="0"/>
                <a:ea typeface="Arial" panose="020B0604020202020204" pitchFamily="34" charset="0"/>
                <a:cs typeface="Arial" panose="020B0604020202020204" pitchFamily="34" charset="0"/>
              </a:rPr>
              <a:t>2</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emitted decades ago remains in the atmosphere today, causing the climate changes now being experienced. Figure credit: Project Drawdown.</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6</a:t>
            </a:fld>
            <a:endParaRPr lang="en-US"/>
          </a:p>
        </p:txBody>
      </p:sp>
    </p:spTree>
    <p:extLst>
      <p:ext uri="{BB962C8B-B14F-4D97-AF65-F5344CB8AC3E}">
        <p14:creationId xmlns:p14="http://schemas.microsoft.com/office/powerpoint/2010/main" val="3019577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Unicode MS" panose="020B0604020202020204" pitchFamily="34" charset="-128"/>
                <a:cs typeface="Arial Unicode MS" panose="020B0604020202020204" pitchFamily="34" charset="-128"/>
              </a:rPr>
              <a:t>CAPTION: Aerosol pollution over and downwind of the eastern US has decreased significantly in recent decades, resulting in both improved air quality and reduced cooling effects. Aerosols are tiny particles in the air that are associated with respiratory disease. Reduction of these particles means less impact on human health. These particles also reflect sunlight back to space, thus cooling the Earth’s atmosphere. Reduction of these particles means less sunlight is reflected resulting in reduced cooling effects. This figure shows the trend from July 2002 to December 2021 in aerosol optical depth (AOD), a unitless measure of the total amount of aerosols in the atmosphere, as derived from satellite observations. The trend is calculated from </a:t>
            </a:r>
            <a:r>
              <a:rPr lang="en-US" sz="1800" dirty="0" err="1">
                <a:solidFill>
                  <a:srgbClr val="000000"/>
                </a:solidFill>
                <a:effectLst/>
                <a:latin typeface="Calibri" panose="020F0502020204030204" pitchFamily="34" charset="0"/>
                <a:ea typeface="Arial Unicode MS" panose="020B0604020202020204" pitchFamily="34" charset="-128"/>
                <a:cs typeface="Arial Unicode MS" panose="020B0604020202020204" pitchFamily="34" charset="-128"/>
              </a:rPr>
              <a:t>deseasonalized</a:t>
            </a:r>
            <a:r>
              <a:rPr lang="en-US" sz="1800" dirty="0">
                <a:solidFill>
                  <a:srgbClr val="000000"/>
                </a:solidFill>
                <a:effectLst/>
                <a:latin typeface="Calibri" panose="020F0502020204030204" pitchFamily="34" charset="0"/>
                <a:ea typeface="Arial Unicode MS" panose="020B0604020202020204" pitchFamily="34" charset="-128"/>
                <a:cs typeface="Arial Unicode MS" panose="020B0604020202020204" pitchFamily="34" charset="-128"/>
              </a:rPr>
              <a:t> AOD anomaly and is shown as change per decade. The trend over and downwind of the eastern US is significant at the 95% confidence level. Figure credit: NASA Langley Research Center.</a:t>
            </a:r>
            <a:endPar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7</a:t>
            </a:fld>
            <a:endParaRPr lang="en-US"/>
          </a:p>
        </p:txBody>
      </p:sp>
    </p:spTree>
    <p:extLst>
      <p:ext uri="{BB962C8B-B14F-4D97-AF65-F5344CB8AC3E}">
        <p14:creationId xmlns:p14="http://schemas.microsoft.com/office/powerpoint/2010/main" val="3761010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Unicode MS" panose="020B0604020202020204" pitchFamily="34" charset="-128"/>
                <a:cs typeface="Arial Unicode MS" panose="020B0604020202020204" pitchFamily="34" charset="-128"/>
              </a:rPr>
              <a:t>CAPTION: Climate change is apparent in many different aspects of the Earth system between 1880 and 2021. Many of these changes are evidence for a human fingerprint on the climate, reflecting the current scientific understanding of how the planet responds to external influences (Ch. 3). Global changes between the start and end of each time series are shown as numerical values to the right of each chart and are calculated by fitting each time series with a localized linear regression with a bandwidth of 30 years. Figure credit: Stripe Inc., NOAA NCEI, and CISESS NC.</a:t>
            </a:r>
            <a:endPar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8</a:t>
            </a:fld>
            <a:endParaRPr lang="en-US"/>
          </a:p>
        </p:txBody>
      </p:sp>
    </p:spTree>
    <p:extLst>
      <p:ext uri="{BB962C8B-B14F-4D97-AF65-F5344CB8AC3E}">
        <p14:creationId xmlns:p14="http://schemas.microsoft.com/office/powerpoint/2010/main" val="1069335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Changes shown are the difference between the annual average or seasonal temperatures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left column</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and precipitation totals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right column</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for the present day (2002–2021) compared to the average for the first half of the last century (1901–1960) for the contiguous United States (CONUS), </a:t>
            </a:r>
            <a:r>
              <a:rPr lang="en-US"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Hawaiʻi</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and Puerto Rico; and 1925–1960 for Alaska. Temperature and precipitation estimates for CONUS and Alaska are derived from the </a:t>
            </a:r>
            <a:r>
              <a:rPr lang="en-US"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nClimGrid</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dataset.(</a:t>
            </a:r>
            <a:r>
              <a:rPr lang="en-US"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Vose</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et al. 2014; </a:t>
            </a:r>
            <a:r>
              <a:rPr lang="en-US"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Vose</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et al. 2017) For </a:t>
            </a:r>
            <a:r>
              <a:rPr lang="en-US"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Hawaiʻi</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and Puerto Rico, temperature estimates are derived from </a:t>
            </a:r>
            <a:r>
              <a:rPr lang="en-US"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NOAAGlobalTemp</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a:t>
            </a:r>
            <a:r>
              <a:rPr lang="en-US"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Vose</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et al. 2021) and precipitation estimates are derived from the Global Precipitation Climatology Center dataset.(Becker et al. 2013) Figure credit: NOAA NCEI and CISESS NC. </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9</a:t>
            </a:fld>
            <a:endParaRPr lang="en-US"/>
          </a:p>
        </p:txBody>
      </p:sp>
    </p:spTree>
    <p:extLst>
      <p:ext uri="{BB962C8B-B14F-4D97-AF65-F5344CB8AC3E}">
        <p14:creationId xmlns:p14="http://schemas.microsoft.com/office/powerpoint/2010/main" val="335346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Unicode MS" panose="020B0604020202020204" pitchFamily="34" charset="-128"/>
                <a:cs typeface="Arial Unicode MS" panose="020B0604020202020204" pitchFamily="34" charset="-128"/>
              </a:rPr>
              <a:t>CAPTION: Satellite and tide gauge data show trends in sea level rise during 1993–2020 that are, on average, greater than global trends. Sea levels are not rising uniformly across US coastlines. The highest rates of sea level rise have occurred along the Gulf Coast and Atlantic Coast, with lower rates on the Pacific Coast and sea level fall along parts of the Alaska Coast. Rates of sea level rise in Hawai‘i and Puerto Rico are closer to the global average. Adapted from Sweet et al. 2022.(Sweet et al. 2022)</a:t>
            </a:r>
            <a:endPar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10</a:t>
            </a:fld>
            <a:endParaRPr lang="en-US"/>
          </a:p>
        </p:txBody>
      </p:sp>
    </p:spTree>
    <p:extLst>
      <p:ext uri="{BB962C8B-B14F-4D97-AF65-F5344CB8AC3E}">
        <p14:creationId xmlns:p14="http://schemas.microsoft.com/office/powerpoint/2010/main" val="147851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In the 1980s, there was one weather/climate disaster event with losses exceeding $1 billion approximately every four months. By the 2010s, there was one every three weeks or less. In 2022, there were 18 such events that affected the United States. These events included 1 drought event, 1 flooding event, 11 severe storm events (including tornadoes, hail storms, and straight-line winds), 3 tropical cyclone events, 1 wildfire event, and 1 winter storm event. Overall, these events resulted in the deaths of 474 people and had significant economic effects on the areas impacted. Source: NCEI 2022.(NCEI 2022)</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11</a:t>
            </a:fld>
            <a:endParaRPr lang="en-US"/>
          </a:p>
        </p:txBody>
      </p:sp>
    </p:spTree>
    <p:extLst>
      <p:ext uri="{BB962C8B-B14F-4D97-AF65-F5344CB8AC3E}">
        <p14:creationId xmlns:p14="http://schemas.microsoft.com/office/powerpoint/2010/main" val="2881349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Over much of the country, the risk of warm nights has increased while the risk of cold days has decreased. The risk of hot days has also increased across the western US. This figure shows the observed change in the number of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a</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hot days (days at or above 95°F),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b</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cold days (days at or below 32°F), and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c</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warm nights (nights at or above 70°F) over the period 2002–2021 relative to 1901–1960 (1951–1980 for Alaska </a:t>
            </a:r>
            <a:r>
              <a:rPr lang="en-US" sz="1800">
                <a:solidFill>
                  <a:srgbClr val="000000"/>
                </a:solidFill>
                <a:effectLst/>
                <a:latin typeface="Calibri" panose="020F0502020204030204" pitchFamily="34" charset="0"/>
                <a:ea typeface="Arial" panose="020B0604020202020204" pitchFamily="34" charset="0"/>
                <a:cs typeface="Arial" panose="020B0604020202020204" pitchFamily="34" charset="0"/>
              </a:rPr>
              <a:t>and </a:t>
            </a:r>
            <a:r>
              <a:rPr lang="en-US" sz="1800">
                <a:effectLst/>
                <a:latin typeface="Times New Roman" panose="02020603050405020304" pitchFamily="18" charset="0"/>
                <a:ea typeface="Helvetica Neue" panose="02000503000000020004" pitchFamily="2" charset="0"/>
                <a:cs typeface="Times New Roman (Body CS)"/>
              </a:rPr>
              <a:t>Hawai‘i</a:t>
            </a:r>
            <a:r>
              <a:rPr lang="en-US" sz="1800">
                <a:solidFill>
                  <a:srgbClr val="000000"/>
                </a:solidFill>
                <a:effectLst/>
                <a:latin typeface="Calibri" panose="020F0502020204030204" pitchFamily="34" charset="0"/>
                <a:ea typeface="Arial" panose="020B0604020202020204" pitchFamily="34" charset="0"/>
                <a:cs typeface="Arial" panose="020B0604020202020204" pitchFamily="34" charset="0"/>
              </a:rPr>
              <a:t> </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and 1956–1980 for Puerto Rico). Data were not available for the US-Affiliated Pacific Islands and the US Virgin Islands. Figure credit: Project Drawdown, Washington State University Vancouver, NOAA NCEI, and CISESS NC. </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12</a:t>
            </a:fld>
            <a:endParaRPr lang="en-US"/>
          </a:p>
        </p:txBody>
      </p:sp>
    </p:spTree>
    <p:extLst>
      <p:ext uri="{BB962C8B-B14F-4D97-AF65-F5344CB8AC3E}">
        <p14:creationId xmlns:p14="http://schemas.microsoft.com/office/powerpoint/2010/main" val="3528658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The frequency and intensity of heavy precipitation events have increased across much of the United States, particularly the eastern part of the continental US, with implications for flood risk and infrastructure planning. Maps show observed changes in three measures of extreme precipitation: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a</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total precipitation falling on the heaviest 1% of days,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b</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daily maximum precipitation in a 5-year period, and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c</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the annual heaviest daily precipitation amount over 1958–2021. Numbers in black circles depict percent changes at the regional level. Data were not available for the US-Affiliated Pacific Islands and the US Virgin Islands. Figure credit: NOAA NCEI and CISESS NC.</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13</a:t>
            </a:fld>
            <a:endParaRPr lang="en-US"/>
          </a:p>
        </p:txBody>
      </p:sp>
    </p:spTree>
    <p:extLst>
      <p:ext uri="{BB962C8B-B14F-4D97-AF65-F5344CB8AC3E}">
        <p14:creationId xmlns:p14="http://schemas.microsoft.com/office/powerpoint/2010/main" val="2206269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formation for Presenters">
    <p:spTree>
      <p:nvGrpSpPr>
        <p:cNvPr id="1" name=""/>
        <p:cNvGrpSpPr/>
        <p:nvPr/>
      </p:nvGrpSpPr>
      <p:grpSpPr>
        <a:xfrm>
          <a:off x="0" y="0"/>
          <a:ext cx="0" cy="0"/>
          <a:chOff x="0" y="0"/>
          <a:chExt cx="0" cy="0"/>
        </a:xfrm>
      </p:grpSpPr>
      <p:sp>
        <p:nvSpPr>
          <p:cNvPr id="9" name="Content Placeholder 2"/>
          <p:cNvSpPr>
            <a:spLocks noGrp="1"/>
          </p:cNvSpPr>
          <p:nvPr>
            <p:ph idx="13" hasCustomPrompt="1"/>
          </p:nvPr>
        </p:nvSpPr>
        <p:spPr>
          <a:xfrm>
            <a:off x="628650" y="1698171"/>
            <a:ext cx="5035880" cy="4478792"/>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Key Message text</a:t>
            </a:r>
          </a:p>
        </p:txBody>
      </p:sp>
      <p:sp>
        <p:nvSpPr>
          <p:cNvPr id="16" name="Rectangle 15">
            <a:extLst>
              <a:ext uri="{FF2B5EF4-FFF2-40B4-BE49-F238E27FC236}">
                <a16:creationId xmlns:a16="http://schemas.microsoft.com/office/drawing/2014/main" id="{837600C7-BD6D-B067-258C-FC0CEF80EB05}"/>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15  |  Fifth National Climate Assessment  |  nca2023.globalchange.gov</a:t>
            </a:r>
          </a:p>
        </p:txBody>
      </p:sp>
      <p:sp>
        <p:nvSpPr>
          <p:cNvPr id="2" name="Content Placeholder 8">
            <a:extLst>
              <a:ext uri="{FF2B5EF4-FFF2-40B4-BE49-F238E27FC236}">
                <a16:creationId xmlns:a16="http://schemas.microsoft.com/office/drawing/2014/main" id="{1108CC7F-A86D-ACFF-3B1C-4E838AF9E3A5}"/>
              </a:ext>
            </a:extLst>
          </p:cNvPr>
          <p:cNvSpPr>
            <a:spLocks noGrp="1"/>
          </p:cNvSpPr>
          <p:nvPr>
            <p:ph sz="quarter" idx="14"/>
          </p:nvPr>
        </p:nvSpPr>
        <p:spPr>
          <a:xfrm>
            <a:off x="6400508" y="2303812"/>
            <a:ext cx="2054430" cy="2057400"/>
          </a:xfrm>
        </p:spPr>
        <p:txBody>
          <a:bodyPr anchor="t"/>
          <a:lstStyle>
            <a:lvl1pPr marL="0" indent="0" algn="l">
              <a:buNone/>
              <a:defRPr>
                <a:solidFill>
                  <a:schemeClr val="bg1"/>
                </a:solidFill>
              </a:defRPr>
            </a:lvl1pPr>
          </a:lstStyle>
          <a:p>
            <a:pPr lvl="0"/>
            <a:r>
              <a:rPr lang="en-US"/>
              <a:t>Edit Master text styles</a:t>
            </a:r>
          </a:p>
        </p:txBody>
      </p:sp>
      <p:sp>
        <p:nvSpPr>
          <p:cNvPr id="5" name="TextBox 4">
            <a:extLst>
              <a:ext uri="{FF2B5EF4-FFF2-40B4-BE49-F238E27FC236}">
                <a16:creationId xmlns:a16="http://schemas.microsoft.com/office/drawing/2014/main" id="{0D721B23-BE1C-8E16-92B9-B10299C624A5}"/>
              </a:ext>
            </a:extLst>
          </p:cNvPr>
          <p:cNvSpPr txBox="1"/>
          <p:nvPr userDrawn="1"/>
        </p:nvSpPr>
        <p:spPr>
          <a:xfrm>
            <a:off x="6718714" y="4400224"/>
            <a:ext cx="1418017" cy="307777"/>
          </a:xfrm>
          <a:prstGeom prst="rect">
            <a:avLst/>
          </a:prstGeom>
          <a:noFill/>
        </p:spPr>
        <p:txBody>
          <a:bodyPr wrap="none" rtlCol="0">
            <a:spAutoFit/>
          </a:bodyPr>
          <a:lstStyle/>
          <a:p>
            <a:r>
              <a:rPr lang="en-US" sz="1400" dirty="0"/>
              <a:t>Chapter QR code</a:t>
            </a:r>
          </a:p>
        </p:txBody>
      </p:sp>
      <p:sp>
        <p:nvSpPr>
          <p:cNvPr id="10" name="TextBox 9">
            <a:extLst>
              <a:ext uri="{FF2B5EF4-FFF2-40B4-BE49-F238E27FC236}">
                <a16:creationId xmlns:a16="http://schemas.microsoft.com/office/drawing/2014/main" id="{413BF341-D554-7A24-F119-7DB633F019A4}"/>
              </a:ext>
            </a:extLst>
          </p:cNvPr>
          <p:cNvSpPr txBox="1"/>
          <p:nvPr userDrawn="1"/>
        </p:nvSpPr>
        <p:spPr>
          <a:xfrm>
            <a:off x="628650" y="603583"/>
            <a:ext cx="7886700" cy="707886"/>
          </a:xfrm>
          <a:prstGeom prst="rect">
            <a:avLst/>
          </a:prstGeom>
          <a:noFill/>
        </p:spPr>
        <p:txBody>
          <a:bodyPr wrap="square" rtlCol="0">
            <a:spAutoFit/>
          </a:bodyPr>
          <a:lstStyle/>
          <a:p>
            <a:r>
              <a:rPr lang="en-US" sz="4000" b="0" dirty="0">
                <a:solidFill>
                  <a:srgbClr val="026393"/>
                </a:solidFill>
                <a:latin typeface="+mj-lt"/>
              </a:rPr>
              <a:t>Information for presenters</a:t>
            </a:r>
          </a:p>
        </p:txBody>
      </p:sp>
    </p:spTree>
    <p:extLst>
      <p:ext uri="{BB962C8B-B14F-4D97-AF65-F5344CB8AC3E}">
        <p14:creationId xmlns:p14="http://schemas.microsoft.com/office/powerpoint/2010/main" val="1139338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274237-B5FC-5F13-7B91-F9CBCED7BC7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B7073D-A249-6AE6-E43D-6C0E9F92A1E6}"/>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2  |  Fifth National Climate Assessment  |  nca2023.globalchange.gov</a:t>
            </a:r>
          </a:p>
        </p:txBody>
      </p:sp>
    </p:spTree>
    <p:extLst>
      <p:ext uri="{BB962C8B-B14F-4D97-AF65-F5344CB8AC3E}">
        <p14:creationId xmlns:p14="http://schemas.microsoft.com/office/powerpoint/2010/main" val="2463966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A530860-5D58-5042-BB93-C7592BB8BF8A}"/>
              </a:ext>
            </a:extLst>
          </p:cNvPr>
          <p:cNvSpPr/>
          <p:nvPr userDrawn="1"/>
        </p:nvSpPr>
        <p:spPr>
          <a:xfrm>
            <a:off x="0" y="0"/>
            <a:ext cx="9144000" cy="6858000"/>
          </a:xfrm>
          <a:prstGeom prst="rect">
            <a:avLst/>
          </a:prstGeom>
          <a:solidFill>
            <a:srgbClr val="02639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5" name="Rectangle 14">
            <a:extLst>
              <a:ext uri="{FF2B5EF4-FFF2-40B4-BE49-F238E27FC236}">
                <a16:creationId xmlns:a16="http://schemas.microsoft.com/office/drawing/2014/main" id="{2A530860-5D58-5042-BB93-C7592BB8BF8A}"/>
              </a:ext>
            </a:extLst>
          </p:cNvPr>
          <p:cNvSpPr/>
          <p:nvPr userDrawn="1"/>
        </p:nvSpPr>
        <p:spPr>
          <a:xfrm>
            <a:off x="0" y="1137988"/>
            <a:ext cx="5630780" cy="400110"/>
          </a:xfrm>
          <a:prstGeom prst="rect">
            <a:avLst/>
          </a:prstGeom>
          <a:solidFill>
            <a:srgbClr val="209D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 name="Subtitle 2"/>
          <p:cNvSpPr>
            <a:spLocks noGrp="1"/>
          </p:cNvSpPr>
          <p:nvPr>
            <p:ph type="subTitle" idx="1" hasCustomPrompt="1"/>
          </p:nvPr>
        </p:nvSpPr>
        <p:spPr>
          <a:xfrm>
            <a:off x="308113" y="1667464"/>
            <a:ext cx="5372053" cy="1638252"/>
          </a:xfrm>
        </p:spPr>
        <p:txBody>
          <a:bodyPr>
            <a:normAutofit/>
          </a:bodyPr>
          <a:lstStyle>
            <a:lvl1pPr marL="0" indent="0" algn="l">
              <a:lnSpc>
                <a:spcPct val="100000"/>
              </a:lnSpc>
              <a:spcBef>
                <a:spcPts val="0"/>
              </a:spcBef>
              <a:spcAft>
                <a:spcPts val="0"/>
              </a:spcAft>
              <a:buNone/>
              <a:defRPr sz="1400" baseline="0">
                <a:solidFill>
                  <a:schemeClr val="bg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chapter citation</a:t>
            </a:r>
          </a:p>
        </p:txBody>
      </p:sp>
      <p:sp>
        <p:nvSpPr>
          <p:cNvPr id="9" name="Rectangle 8">
            <a:extLst>
              <a:ext uri="{FF2B5EF4-FFF2-40B4-BE49-F238E27FC236}">
                <a16:creationId xmlns:a16="http://schemas.microsoft.com/office/drawing/2014/main" id="{ADF11DD2-1B42-084E-8B88-DBD82F4A97D4}"/>
              </a:ext>
            </a:extLst>
          </p:cNvPr>
          <p:cNvSpPr/>
          <p:nvPr userDrawn="1"/>
        </p:nvSpPr>
        <p:spPr>
          <a:xfrm>
            <a:off x="308114" y="1137988"/>
            <a:ext cx="6397487" cy="400110"/>
          </a:xfrm>
          <a:prstGeom prst="rect">
            <a:avLst/>
          </a:prstGeom>
        </p:spPr>
        <p:txBody>
          <a:bodyPr wrap="square">
            <a:spAutoFit/>
          </a:bodyPr>
          <a:lstStyle/>
          <a:p>
            <a:r>
              <a:rPr lang="en-US" sz="2000" b="1" i="0" dirty="0">
                <a:solidFill>
                  <a:schemeClr val="bg1"/>
                </a:solidFill>
                <a:effectLst/>
                <a:latin typeface="Calibri" panose="020F0502020204030204" pitchFamily="34" charset="0"/>
                <a:cs typeface="Calibri" panose="020F0502020204030204" pitchFamily="34" charset="0"/>
              </a:rPr>
              <a:t>Recommended</a:t>
            </a:r>
            <a:r>
              <a:rPr lang="en-US" sz="2000" b="1" i="0" baseline="0" dirty="0">
                <a:solidFill>
                  <a:schemeClr val="bg1"/>
                </a:solidFill>
                <a:effectLst/>
                <a:latin typeface="Calibri" panose="020F0502020204030204" pitchFamily="34" charset="0"/>
                <a:cs typeface="Calibri" panose="020F0502020204030204" pitchFamily="34" charset="0"/>
              </a:rPr>
              <a:t> chapter citation</a:t>
            </a:r>
            <a:endParaRPr lang="en-US" sz="2000" b="1" i="0" dirty="0">
              <a:solidFill>
                <a:schemeClr val="bg1"/>
              </a:solidFill>
              <a:latin typeface="Calibri" panose="020F0502020204030204" pitchFamily="34" charset="0"/>
              <a:cs typeface="Calibri" panose="020F0502020204030204" pitchFamily="34" charset="0"/>
            </a:endParaRPr>
          </a:p>
        </p:txBody>
      </p:sp>
      <p:sp>
        <p:nvSpPr>
          <p:cNvPr id="10" name="Subtitle 2"/>
          <p:cNvSpPr txBox="1">
            <a:spLocks/>
          </p:cNvSpPr>
          <p:nvPr userDrawn="1"/>
        </p:nvSpPr>
        <p:spPr>
          <a:xfrm>
            <a:off x="308112" y="4173746"/>
            <a:ext cx="6858000" cy="98542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p:txBody>
      </p:sp>
      <p:sp>
        <p:nvSpPr>
          <p:cNvPr id="17" name="Rectangle 16">
            <a:extLst>
              <a:ext uri="{FF2B5EF4-FFF2-40B4-BE49-F238E27FC236}">
                <a16:creationId xmlns:a16="http://schemas.microsoft.com/office/drawing/2014/main" id="{2A530860-5D58-5042-BB93-C7592BB8BF8A}"/>
              </a:ext>
            </a:extLst>
          </p:cNvPr>
          <p:cNvSpPr/>
          <p:nvPr userDrawn="1"/>
        </p:nvSpPr>
        <p:spPr>
          <a:xfrm>
            <a:off x="2" y="3617421"/>
            <a:ext cx="5630780" cy="400110"/>
          </a:xfrm>
          <a:prstGeom prst="rect">
            <a:avLst/>
          </a:prstGeom>
          <a:solidFill>
            <a:srgbClr val="209D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4" name="Rectangle 13">
            <a:extLst>
              <a:ext uri="{FF2B5EF4-FFF2-40B4-BE49-F238E27FC236}">
                <a16:creationId xmlns:a16="http://schemas.microsoft.com/office/drawing/2014/main" id="{ADF11DD2-1B42-084E-8B88-DBD82F4A97D4}"/>
              </a:ext>
            </a:extLst>
          </p:cNvPr>
          <p:cNvSpPr/>
          <p:nvPr userDrawn="1"/>
        </p:nvSpPr>
        <p:spPr>
          <a:xfrm>
            <a:off x="308113" y="3644270"/>
            <a:ext cx="6397487" cy="400110"/>
          </a:xfrm>
          <a:prstGeom prst="rect">
            <a:avLst/>
          </a:prstGeom>
        </p:spPr>
        <p:txBody>
          <a:bodyPr wrap="square">
            <a:spAutoFit/>
          </a:bodyPr>
          <a:lstStyle/>
          <a:p>
            <a:r>
              <a:rPr lang="en-US" sz="2000" b="1" i="0" dirty="0">
                <a:solidFill>
                  <a:schemeClr val="bg1"/>
                </a:solidFill>
                <a:effectLst/>
                <a:latin typeface="Calibri" panose="020F0502020204030204" pitchFamily="34" charset="0"/>
                <a:cs typeface="Calibri" panose="020F0502020204030204" pitchFamily="34" charset="0"/>
              </a:rPr>
              <a:t>Read the full chapter</a:t>
            </a:r>
            <a:endParaRPr lang="en-US" sz="2000" b="1" i="0" dirty="0">
              <a:solidFill>
                <a:schemeClr val="bg1"/>
              </a:solidFill>
              <a:latin typeface="Calibri" panose="020F0502020204030204" pitchFamily="34" charset="0"/>
              <a:cs typeface="Calibri" panose="020F0502020204030204" pitchFamily="34" charset="0"/>
            </a:endParaRPr>
          </a:p>
        </p:txBody>
      </p:sp>
      <p:sp>
        <p:nvSpPr>
          <p:cNvPr id="2" name="TextBox 1"/>
          <p:cNvSpPr txBox="1"/>
          <p:nvPr userDrawn="1"/>
        </p:nvSpPr>
        <p:spPr>
          <a:xfrm>
            <a:off x="1447060" y="5319312"/>
            <a:ext cx="6249879" cy="70788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0" dirty="0">
                <a:solidFill>
                  <a:schemeClr val="bg1"/>
                </a:solidFill>
              </a:rPr>
              <a:t>nca2023.globalchange.gov</a:t>
            </a:r>
          </a:p>
        </p:txBody>
      </p:sp>
      <p:sp>
        <p:nvSpPr>
          <p:cNvPr id="6" name="Text Placeholder 5"/>
          <p:cNvSpPr>
            <a:spLocks noGrp="1"/>
          </p:cNvSpPr>
          <p:nvPr>
            <p:ph type="body" sz="quarter" idx="10" hasCustomPrompt="1"/>
          </p:nvPr>
        </p:nvSpPr>
        <p:spPr>
          <a:xfrm>
            <a:off x="308113" y="4199572"/>
            <a:ext cx="5372053" cy="914400"/>
          </a:xfrm>
        </p:spPr>
        <p:txBody>
          <a:bodyPr>
            <a:normAutofit/>
          </a:bodyPr>
          <a:lstStyle>
            <a:lvl1pPr marL="0" indent="0">
              <a:buNone/>
              <a:defRPr sz="1800" baseline="0">
                <a:solidFill>
                  <a:schemeClr val="bg1"/>
                </a:solidFill>
              </a:defRPr>
            </a:lvl1pPr>
          </a:lstStyle>
          <a:p>
            <a:r>
              <a:rPr lang="en-US" dirty="0"/>
              <a:t>Click to edit chapter </a:t>
            </a:r>
            <a:r>
              <a:rPr lang="en-US" dirty="0" err="1"/>
              <a:t>url</a:t>
            </a:r>
            <a:endParaRPr lang="en-US" dirty="0"/>
          </a:p>
        </p:txBody>
      </p:sp>
      <p:pic>
        <p:nvPicPr>
          <p:cNvPr id="5" name="Picture 4" descr="A black background with white text&#10;&#10;Description automatically generated">
            <a:extLst>
              <a:ext uri="{FF2B5EF4-FFF2-40B4-BE49-F238E27FC236}">
                <a16:creationId xmlns:a16="http://schemas.microsoft.com/office/drawing/2014/main" id="{6B082893-68D0-E2CB-7732-7498A7FC2E47}"/>
              </a:ext>
            </a:extLst>
          </p:cNvPr>
          <p:cNvPicPr>
            <a:picLocks noChangeAspect="1"/>
          </p:cNvPicPr>
          <p:nvPr userDrawn="1"/>
        </p:nvPicPr>
        <p:blipFill>
          <a:blip r:embed="rId2"/>
          <a:stretch>
            <a:fillRect/>
          </a:stretch>
        </p:blipFill>
        <p:spPr>
          <a:xfrm>
            <a:off x="308112" y="412478"/>
            <a:ext cx="2010081" cy="363525"/>
          </a:xfrm>
          <a:prstGeom prst="rect">
            <a:avLst/>
          </a:prstGeom>
        </p:spPr>
      </p:pic>
      <p:grpSp>
        <p:nvGrpSpPr>
          <p:cNvPr id="4" name="Group 3">
            <a:extLst>
              <a:ext uri="{FF2B5EF4-FFF2-40B4-BE49-F238E27FC236}">
                <a16:creationId xmlns:a16="http://schemas.microsoft.com/office/drawing/2014/main" id="{C536F897-1049-B212-9121-15C0183F3DF1}"/>
              </a:ext>
            </a:extLst>
          </p:cNvPr>
          <p:cNvGrpSpPr/>
          <p:nvPr userDrawn="1"/>
        </p:nvGrpSpPr>
        <p:grpSpPr>
          <a:xfrm>
            <a:off x="5974698" y="1769257"/>
            <a:ext cx="2861189" cy="2072968"/>
            <a:chOff x="6282811" y="1524772"/>
            <a:chExt cx="2861189" cy="2072968"/>
          </a:xfrm>
        </p:grpSpPr>
        <p:grpSp>
          <p:nvGrpSpPr>
            <p:cNvPr id="7" name="Group 6">
              <a:extLst>
                <a:ext uri="{FF2B5EF4-FFF2-40B4-BE49-F238E27FC236}">
                  <a16:creationId xmlns:a16="http://schemas.microsoft.com/office/drawing/2014/main" id="{CB1F401A-9369-8706-FDA4-507C36643563}"/>
                </a:ext>
              </a:extLst>
            </p:cNvPr>
            <p:cNvGrpSpPr/>
            <p:nvPr userDrawn="1"/>
          </p:nvGrpSpPr>
          <p:grpSpPr>
            <a:xfrm>
              <a:off x="6639658" y="2127886"/>
              <a:ext cx="2504342" cy="1469854"/>
              <a:chOff x="6639658" y="2127886"/>
              <a:chExt cx="2504342" cy="1469854"/>
            </a:xfrm>
          </p:grpSpPr>
          <p:sp>
            <p:nvSpPr>
              <p:cNvPr id="11" name="Google Shape;35;p30">
                <a:extLst>
                  <a:ext uri="{FF2B5EF4-FFF2-40B4-BE49-F238E27FC236}">
                    <a16:creationId xmlns:a16="http://schemas.microsoft.com/office/drawing/2014/main" id="{081B8427-7BBA-1691-C4BD-9BA00242E1B8}"/>
                  </a:ext>
                </a:extLst>
              </p:cNvPr>
              <p:cNvSpPr txBox="1"/>
              <p:nvPr userDrawn="1"/>
            </p:nvSpPr>
            <p:spPr>
              <a:xfrm>
                <a:off x="7128387" y="2140912"/>
                <a:ext cx="2015613" cy="36195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1200"/>
                  <a:buFont typeface="Arial"/>
                  <a:buNone/>
                </a:pPr>
                <a:r>
                  <a:rPr lang="en-US" sz="1600" b="0" i="0" u="none" strike="noStrike" cap="none" dirty="0">
                    <a:solidFill>
                      <a:schemeClr val="lt1"/>
                    </a:solidFill>
                    <a:latin typeface="Calibri"/>
                    <a:ea typeface="Calibri"/>
                    <a:cs typeface="Calibri"/>
                    <a:sym typeface="Calibri"/>
                  </a:rPr>
                  <a:t>@</a:t>
                </a:r>
                <a:r>
                  <a:rPr lang="en-US" sz="1600" b="0" i="0" u="none" strike="noStrike" cap="none" dirty="0" err="1">
                    <a:solidFill>
                      <a:schemeClr val="lt1"/>
                    </a:solidFill>
                    <a:latin typeface="Calibri"/>
                    <a:ea typeface="Calibri"/>
                    <a:cs typeface="Calibri"/>
                    <a:sym typeface="Calibri"/>
                  </a:rPr>
                  <a:t>usgcrp</a:t>
                </a:r>
                <a:endParaRPr sz="1600" b="0" i="0" u="none" strike="noStrike" cap="none" dirty="0">
                  <a:solidFill>
                    <a:schemeClr val="lt1"/>
                  </a:solidFill>
                  <a:latin typeface="Calibri"/>
                  <a:ea typeface="Calibri"/>
                  <a:cs typeface="Calibri"/>
                  <a:sym typeface="Calibri"/>
                </a:endParaRPr>
              </a:p>
            </p:txBody>
          </p:sp>
          <p:pic>
            <p:nvPicPr>
              <p:cNvPr id="12" name="Google Shape;38;p30">
                <a:extLst>
                  <a:ext uri="{FF2B5EF4-FFF2-40B4-BE49-F238E27FC236}">
                    <a16:creationId xmlns:a16="http://schemas.microsoft.com/office/drawing/2014/main" id="{2285A719-A539-AEA9-AFF3-CE6F06CDCE34}"/>
                  </a:ext>
                </a:extLst>
              </p:cNvPr>
              <p:cNvPicPr preferRelativeResize="0"/>
              <p:nvPr userDrawn="1"/>
            </p:nvPicPr>
            <p:blipFill rotWithShape="1">
              <a:blip r:embed="rId3">
                <a:alphaModFix/>
              </a:blip>
              <a:srcRect/>
              <a:stretch/>
            </p:blipFill>
            <p:spPr>
              <a:xfrm>
                <a:off x="6639658" y="2127886"/>
                <a:ext cx="361950" cy="361950"/>
              </a:xfrm>
              <a:prstGeom prst="rect">
                <a:avLst/>
              </a:prstGeom>
              <a:noFill/>
              <a:ln w="19050" cap="flat" cmpd="sng">
                <a:solidFill>
                  <a:schemeClr val="lt1"/>
                </a:solidFill>
                <a:prstDash val="solid"/>
                <a:round/>
                <a:headEnd type="none" w="sm" len="sm"/>
                <a:tailEnd type="none" w="sm" len="sm"/>
              </a:ln>
            </p:spPr>
          </p:pic>
          <p:grpSp>
            <p:nvGrpSpPr>
              <p:cNvPr id="16" name="Group 15">
                <a:extLst>
                  <a:ext uri="{FF2B5EF4-FFF2-40B4-BE49-F238E27FC236}">
                    <a16:creationId xmlns:a16="http://schemas.microsoft.com/office/drawing/2014/main" id="{A95B7D30-D23E-ECDC-32D8-238896B9B61E}"/>
                  </a:ext>
                </a:extLst>
              </p:cNvPr>
              <p:cNvGrpSpPr/>
              <p:nvPr userDrawn="1"/>
            </p:nvGrpSpPr>
            <p:grpSpPr>
              <a:xfrm>
                <a:off x="6639658" y="2681838"/>
                <a:ext cx="2504342" cy="915902"/>
                <a:chOff x="6639658" y="2681838"/>
                <a:chExt cx="2504342" cy="915902"/>
              </a:xfrm>
            </p:grpSpPr>
            <p:pic>
              <p:nvPicPr>
                <p:cNvPr id="18" name="Google Shape;36;p30">
                  <a:extLst>
                    <a:ext uri="{FF2B5EF4-FFF2-40B4-BE49-F238E27FC236}">
                      <a16:creationId xmlns:a16="http://schemas.microsoft.com/office/drawing/2014/main" id="{48C0B97E-B801-CBCF-D431-72AC1F4E66C8}"/>
                    </a:ext>
                  </a:extLst>
                </p:cNvPr>
                <p:cNvPicPr preferRelativeResize="0"/>
                <p:nvPr userDrawn="1"/>
              </p:nvPicPr>
              <p:blipFill rotWithShape="1">
                <a:blip r:embed="rId4">
                  <a:alphaModFix/>
                </a:blip>
                <a:srcRect/>
                <a:stretch/>
              </p:blipFill>
              <p:spPr>
                <a:xfrm>
                  <a:off x="6639658" y="2681838"/>
                  <a:ext cx="361950" cy="361950"/>
                </a:xfrm>
                <a:prstGeom prst="rect">
                  <a:avLst/>
                </a:prstGeom>
                <a:noFill/>
                <a:ln w="19050" cap="flat" cmpd="sng">
                  <a:solidFill>
                    <a:schemeClr val="lt1"/>
                  </a:solidFill>
                  <a:prstDash val="solid"/>
                  <a:round/>
                  <a:headEnd type="none" w="sm" len="sm"/>
                  <a:tailEnd type="none" w="sm" len="sm"/>
                </a:ln>
              </p:spPr>
            </p:pic>
            <p:pic>
              <p:nvPicPr>
                <p:cNvPr id="19" name="Google Shape;37;p30">
                  <a:extLst>
                    <a:ext uri="{FF2B5EF4-FFF2-40B4-BE49-F238E27FC236}">
                      <a16:creationId xmlns:a16="http://schemas.microsoft.com/office/drawing/2014/main" id="{BE6626BA-B849-4598-68FF-D8E234D742FD}"/>
                    </a:ext>
                  </a:extLst>
                </p:cNvPr>
                <p:cNvPicPr preferRelativeResize="0"/>
                <p:nvPr userDrawn="1"/>
              </p:nvPicPr>
              <p:blipFill rotWithShape="1">
                <a:blip r:embed="rId5">
                  <a:alphaModFix/>
                </a:blip>
                <a:srcRect/>
                <a:stretch/>
              </p:blipFill>
              <p:spPr>
                <a:xfrm>
                  <a:off x="6639658" y="3235790"/>
                  <a:ext cx="361950" cy="361950"/>
                </a:xfrm>
                <a:prstGeom prst="rect">
                  <a:avLst/>
                </a:prstGeom>
                <a:noFill/>
                <a:ln w="19050" cap="flat" cmpd="sng">
                  <a:solidFill>
                    <a:schemeClr val="lt1"/>
                  </a:solidFill>
                  <a:prstDash val="solid"/>
                  <a:round/>
                  <a:headEnd type="none" w="sm" len="sm"/>
                  <a:tailEnd type="none" w="sm" len="sm"/>
                </a:ln>
              </p:spPr>
            </p:pic>
            <p:sp>
              <p:nvSpPr>
                <p:cNvPr id="20" name="Google Shape;39;p30">
                  <a:extLst>
                    <a:ext uri="{FF2B5EF4-FFF2-40B4-BE49-F238E27FC236}">
                      <a16:creationId xmlns:a16="http://schemas.microsoft.com/office/drawing/2014/main" id="{6121FF27-7C37-AF4B-AF17-B21F2A65ADF6}"/>
                    </a:ext>
                  </a:extLst>
                </p:cNvPr>
                <p:cNvSpPr txBox="1"/>
                <p:nvPr userDrawn="1"/>
              </p:nvSpPr>
              <p:spPr>
                <a:xfrm>
                  <a:off x="7128387" y="2688351"/>
                  <a:ext cx="2015613" cy="36195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1200"/>
                    <a:buFont typeface="Arial"/>
                    <a:buNone/>
                  </a:pPr>
                  <a:r>
                    <a:rPr lang="en-US" sz="1600" b="0" i="0" u="none" strike="noStrike" cap="none" dirty="0" err="1">
                      <a:solidFill>
                        <a:schemeClr val="lt1"/>
                      </a:solidFill>
                      <a:latin typeface="Calibri"/>
                      <a:ea typeface="Calibri"/>
                      <a:cs typeface="Calibri"/>
                      <a:sym typeface="Calibri"/>
                    </a:rPr>
                    <a:t>usgcrp</a:t>
                  </a:r>
                  <a:endParaRPr sz="1200" b="0" i="0" u="none" strike="noStrike" cap="none" dirty="0">
                    <a:solidFill>
                      <a:schemeClr val="lt1"/>
                    </a:solidFill>
                    <a:latin typeface="Calibri"/>
                    <a:ea typeface="Calibri"/>
                    <a:cs typeface="Calibri"/>
                    <a:sym typeface="Calibri"/>
                  </a:endParaRPr>
                </a:p>
              </p:txBody>
            </p:sp>
            <p:sp>
              <p:nvSpPr>
                <p:cNvPr id="21" name="Google Shape;40;p30">
                  <a:extLst>
                    <a:ext uri="{FF2B5EF4-FFF2-40B4-BE49-F238E27FC236}">
                      <a16:creationId xmlns:a16="http://schemas.microsoft.com/office/drawing/2014/main" id="{07E26245-E765-4DAB-9FBE-B088797AB1E9}"/>
                    </a:ext>
                  </a:extLst>
                </p:cNvPr>
                <p:cNvSpPr txBox="1"/>
                <p:nvPr userDrawn="1"/>
              </p:nvSpPr>
              <p:spPr>
                <a:xfrm>
                  <a:off x="7128387" y="3235790"/>
                  <a:ext cx="2015613" cy="36195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1200"/>
                    <a:buFont typeface="Arial"/>
                    <a:buNone/>
                  </a:pPr>
                  <a:r>
                    <a:rPr lang="en-US" sz="1600" b="0" i="0" u="none" strike="noStrike" cap="none" dirty="0" err="1">
                      <a:solidFill>
                        <a:schemeClr val="lt1"/>
                      </a:solidFill>
                      <a:latin typeface="Calibri"/>
                      <a:ea typeface="Calibri"/>
                      <a:cs typeface="Calibri"/>
                      <a:sym typeface="Calibri"/>
                    </a:rPr>
                    <a:t>GlobalChange.gov</a:t>
                  </a:r>
                  <a:endParaRPr sz="1800" b="0" i="0" u="none" strike="noStrike" cap="none" dirty="0">
                    <a:solidFill>
                      <a:srgbClr val="000000"/>
                    </a:solidFill>
                    <a:latin typeface="Arial"/>
                    <a:ea typeface="Arial"/>
                    <a:cs typeface="Arial"/>
                    <a:sym typeface="Arial"/>
                  </a:endParaRPr>
                </a:p>
              </p:txBody>
            </p:sp>
          </p:grpSp>
        </p:grpSp>
        <p:sp>
          <p:nvSpPr>
            <p:cNvPr id="8" name="Google Shape;41;p30">
              <a:extLst>
                <a:ext uri="{FF2B5EF4-FFF2-40B4-BE49-F238E27FC236}">
                  <a16:creationId xmlns:a16="http://schemas.microsoft.com/office/drawing/2014/main" id="{25BE891C-2FDA-A1E6-D557-BFCA4DB28923}"/>
                </a:ext>
              </a:extLst>
            </p:cNvPr>
            <p:cNvSpPr txBox="1"/>
            <p:nvPr userDrawn="1"/>
          </p:nvSpPr>
          <p:spPr>
            <a:xfrm>
              <a:off x="6282811" y="1524772"/>
              <a:ext cx="2861189" cy="41655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1200"/>
                <a:buFont typeface="Arial"/>
                <a:buNone/>
              </a:pPr>
              <a:r>
                <a:rPr lang="en-US" sz="1600" b="0" i="0" u="none" strike="noStrike" cap="none" dirty="0">
                  <a:solidFill>
                    <a:schemeClr val="lt1"/>
                  </a:solidFill>
                  <a:latin typeface="Calibri"/>
                  <a:ea typeface="Calibri"/>
                  <a:cs typeface="Calibri"/>
                  <a:sym typeface="Calibri"/>
                </a:rPr>
                <a:t>Connect with USGCRP:</a:t>
              </a:r>
              <a:endParaRPr sz="1800" b="0" i="0" u="none" strike="noStrike" cap="none" dirty="0">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3409394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530860-5D58-5042-BB93-C7592BB8BF8A}"/>
              </a:ext>
            </a:extLst>
          </p:cNvPr>
          <p:cNvSpPr/>
          <p:nvPr userDrawn="1"/>
        </p:nvSpPr>
        <p:spPr>
          <a:xfrm>
            <a:off x="-1" y="296289"/>
            <a:ext cx="9144001" cy="1982454"/>
          </a:xfrm>
          <a:prstGeom prst="rect">
            <a:avLst/>
          </a:prstGeom>
          <a:solidFill>
            <a:srgbClr val="02639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9" name="Rectangle 8">
            <a:extLst>
              <a:ext uri="{FF2B5EF4-FFF2-40B4-BE49-F238E27FC236}">
                <a16:creationId xmlns:a16="http://schemas.microsoft.com/office/drawing/2014/main" id="{ADF11DD2-1B42-084E-8B88-DBD82F4A97D4}"/>
              </a:ext>
            </a:extLst>
          </p:cNvPr>
          <p:cNvSpPr/>
          <p:nvPr userDrawn="1"/>
        </p:nvSpPr>
        <p:spPr>
          <a:xfrm>
            <a:off x="308114" y="404555"/>
            <a:ext cx="6397487" cy="461665"/>
          </a:xfrm>
          <a:prstGeom prst="rect">
            <a:avLst/>
          </a:prstGeom>
        </p:spPr>
        <p:txBody>
          <a:bodyPr wrap="square">
            <a:spAutoFit/>
          </a:bodyPr>
          <a:lstStyle/>
          <a:p>
            <a:r>
              <a:rPr lang="en-US" sz="2400" b="1" dirty="0">
                <a:solidFill>
                  <a:prstClr val="white"/>
                </a:solidFill>
                <a:cs typeface="Calibri" panose="020F0502020204030204" pitchFamily="34" charset="0"/>
              </a:rPr>
              <a:t>FIFTH NATIONAL CLIMATE ASSESSMENT</a:t>
            </a:r>
          </a:p>
        </p:txBody>
      </p:sp>
      <p:sp>
        <p:nvSpPr>
          <p:cNvPr id="11" name="Text Placeholder 10"/>
          <p:cNvSpPr>
            <a:spLocks noGrp="1"/>
          </p:cNvSpPr>
          <p:nvPr>
            <p:ph type="body" sz="quarter" idx="15" hasCustomPrompt="1"/>
          </p:nvPr>
        </p:nvSpPr>
        <p:spPr>
          <a:xfrm>
            <a:off x="307975" y="938205"/>
            <a:ext cx="6070600" cy="384175"/>
          </a:xfrm>
        </p:spPr>
        <p:txBody>
          <a:bodyPr anchor="ctr">
            <a:normAutofit/>
          </a:bodyPr>
          <a:lstStyle>
            <a:lvl1pPr marL="0" indent="0">
              <a:buNone/>
              <a:defRPr sz="1800" b="1" i="1" baseline="0">
                <a:solidFill>
                  <a:schemeClr val="bg1"/>
                </a:solidFill>
              </a:defRPr>
            </a:lvl1pPr>
          </a:lstStyle>
          <a:p>
            <a:pPr lvl="0"/>
            <a:r>
              <a:rPr lang="en-US" dirty="0"/>
              <a:t>Click to enter Chapter # | Chapter Title</a:t>
            </a:r>
          </a:p>
        </p:txBody>
      </p:sp>
      <p:sp>
        <p:nvSpPr>
          <p:cNvPr id="3" name="Subtitle 2"/>
          <p:cNvSpPr>
            <a:spLocks noGrp="1"/>
          </p:cNvSpPr>
          <p:nvPr>
            <p:ph type="subTitle" idx="1" hasCustomPrompt="1"/>
          </p:nvPr>
        </p:nvSpPr>
        <p:spPr>
          <a:xfrm>
            <a:off x="307975" y="1497134"/>
            <a:ext cx="6070600" cy="497082"/>
          </a:xfrm>
        </p:spPr>
        <p:txBody>
          <a:bodyPr>
            <a:normAutofit/>
          </a:bodyPr>
          <a:lstStyle>
            <a:lvl1pPr marL="0" indent="0" algn="l">
              <a:buNone/>
              <a:defRPr sz="16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enter Presenter’s Name |  Affiliation |  Date</a:t>
            </a:r>
          </a:p>
        </p:txBody>
      </p:sp>
      <p:pic>
        <p:nvPicPr>
          <p:cNvPr id="4" name="Picture 3" descr="A person carrying a solar panel&#10;&#10;Description automatically generated">
            <a:extLst>
              <a:ext uri="{FF2B5EF4-FFF2-40B4-BE49-F238E27FC236}">
                <a16:creationId xmlns:a16="http://schemas.microsoft.com/office/drawing/2014/main" id="{3187A6B5-3669-BC92-7F1C-77899804C888}"/>
              </a:ext>
            </a:extLst>
          </p:cNvPr>
          <p:cNvPicPr>
            <a:picLocks noChangeAspect="1"/>
          </p:cNvPicPr>
          <p:nvPr userDrawn="1"/>
        </p:nvPicPr>
        <p:blipFill rotWithShape="1">
          <a:blip r:embed="rId2"/>
          <a:srcRect t="16464" b="6598"/>
          <a:stretch/>
        </p:blipFill>
        <p:spPr>
          <a:xfrm>
            <a:off x="2" y="2168972"/>
            <a:ext cx="9143999" cy="4689025"/>
          </a:xfrm>
          <a:prstGeom prst="rect">
            <a:avLst/>
          </a:prstGeom>
        </p:spPr>
      </p:pic>
      <p:pic>
        <p:nvPicPr>
          <p:cNvPr id="6" name="Picture 5">
            <a:extLst>
              <a:ext uri="{FF2B5EF4-FFF2-40B4-BE49-F238E27FC236}">
                <a16:creationId xmlns:a16="http://schemas.microsoft.com/office/drawing/2014/main" id="{1255BB0F-115A-A44B-010A-C9F2EAB9F186}"/>
              </a:ext>
            </a:extLst>
          </p:cNvPr>
          <p:cNvPicPr>
            <a:picLocks noChangeAspect="1"/>
          </p:cNvPicPr>
          <p:nvPr userDrawn="1"/>
        </p:nvPicPr>
        <p:blipFill rotWithShape="1">
          <a:blip r:embed="rId3"/>
          <a:srcRect t="12065"/>
          <a:stretch/>
        </p:blipFill>
        <p:spPr>
          <a:xfrm>
            <a:off x="-3" y="1"/>
            <a:ext cx="9143999" cy="317176"/>
          </a:xfrm>
          <a:prstGeom prst="rect">
            <a:avLst/>
          </a:prstGeom>
        </p:spPr>
      </p:pic>
    </p:spTree>
    <p:extLst>
      <p:ext uri="{BB962C8B-B14F-4D97-AF65-F5344CB8AC3E}">
        <p14:creationId xmlns:p14="http://schemas.microsoft.com/office/powerpoint/2010/main" val="2290240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ey Messag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EB190F-57ED-4139-B97C-588783A5575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9"/>
          <p:cNvSpPr>
            <a:spLocks noGrp="1"/>
          </p:cNvSpPr>
          <p:nvPr>
            <p:ph type="body" sz="quarter" idx="10" hasCustomPrompt="1"/>
          </p:nvPr>
        </p:nvSpPr>
        <p:spPr>
          <a:xfrm>
            <a:off x="2938272" y="582895"/>
            <a:ext cx="5577078" cy="1302101"/>
          </a:xfrm>
        </p:spPr>
        <p:txBody>
          <a:bodyPr anchor="ctr">
            <a:normAutofit/>
          </a:bodyPr>
          <a:lstStyle>
            <a:lvl1pPr marL="0" indent="0">
              <a:buNone/>
              <a:defRPr sz="3600" baseline="0">
                <a:solidFill>
                  <a:srgbClr val="026393"/>
                </a:solidFill>
                <a:latin typeface="+mj-lt"/>
              </a:defRPr>
            </a:lvl1pPr>
          </a:lstStyle>
          <a:p>
            <a:pPr lvl="0"/>
            <a:r>
              <a:rPr lang="en-US" dirty="0"/>
              <a:t>Click to edit Key Message Title</a:t>
            </a:r>
          </a:p>
        </p:txBody>
      </p:sp>
      <p:sp>
        <p:nvSpPr>
          <p:cNvPr id="9" name="Content Placeholder 2"/>
          <p:cNvSpPr>
            <a:spLocks noGrp="1"/>
          </p:cNvSpPr>
          <p:nvPr>
            <p:ph idx="13" hasCustomPrompt="1"/>
          </p:nvPr>
        </p:nvSpPr>
        <p:spPr>
          <a:xfrm>
            <a:off x="628650" y="2441359"/>
            <a:ext cx="7886700" cy="3735603"/>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Key Message text</a:t>
            </a:r>
          </a:p>
        </p:txBody>
      </p:sp>
      <p:grpSp>
        <p:nvGrpSpPr>
          <p:cNvPr id="12" name="Group 11">
            <a:extLst>
              <a:ext uri="{FF2B5EF4-FFF2-40B4-BE49-F238E27FC236}">
                <a16:creationId xmlns:a16="http://schemas.microsoft.com/office/drawing/2014/main" id="{CB411764-5EC6-0641-F9FB-DE1C4B9A54B6}"/>
              </a:ext>
            </a:extLst>
          </p:cNvPr>
          <p:cNvGrpSpPr/>
          <p:nvPr userDrawn="1"/>
        </p:nvGrpSpPr>
        <p:grpSpPr>
          <a:xfrm>
            <a:off x="365760" y="413691"/>
            <a:ext cx="2182368" cy="1221956"/>
            <a:chOff x="365760" y="413691"/>
            <a:chExt cx="2182368" cy="1221956"/>
          </a:xfrm>
        </p:grpSpPr>
        <p:sp>
          <p:nvSpPr>
            <p:cNvPr id="3" name="Rectangle 2">
              <a:extLst>
                <a:ext uri="{FF2B5EF4-FFF2-40B4-BE49-F238E27FC236}">
                  <a16:creationId xmlns:a16="http://schemas.microsoft.com/office/drawing/2014/main" id="{49D71220-2A86-9D8E-68EC-22A0032909C9}"/>
                </a:ext>
              </a:extLst>
            </p:cNvPr>
            <p:cNvSpPr/>
            <p:nvPr userDrawn="1"/>
          </p:nvSpPr>
          <p:spPr>
            <a:xfrm>
              <a:off x="426720" y="1370471"/>
              <a:ext cx="2121408" cy="265176"/>
            </a:xfrm>
            <a:prstGeom prst="rect">
              <a:avLst/>
            </a:prstGeom>
            <a:solidFill>
              <a:srgbClr val="0263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Rectangle 3">
              <a:extLst>
                <a:ext uri="{FF2B5EF4-FFF2-40B4-BE49-F238E27FC236}">
                  <a16:creationId xmlns:a16="http://schemas.microsoft.com/office/drawing/2014/main" id="{603999E0-E9D3-1B41-49E7-12A96378E65F}"/>
                </a:ext>
              </a:extLst>
            </p:cNvPr>
            <p:cNvSpPr/>
            <p:nvPr userDrawn="1"/>
          </p:nvSpPr>
          <p:spPr>
            <a:xfrm>
              <a:off x="426720" y="1092494"/>
              <a:ext cx="1414272" cy="265176"/>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TextBox 5">
              <a:extLst>
                <a:ext uri="{FF2B5EF4-FFF2-40B4-BE49-F238E27FC236}">
                  <a16:creationId xmlns:a16="http://schemas.microsoft.com/office/drawing/2014/main" id="{D029613D-3C8A-8794-8D2A-5AF946E76795}"/>
                </a:ext>
              </a:extLst>
            </p:cNvPr>
            <p:cNvSpPr txBox="1"/>
            <p:nvPr userDrawn="1"/>
          </p:nvSpPr>
          <p:spPr>
            <a:xfrm>
              <a:off x="365760" y="413691"/>
              <a:ext cx="1487424" cy="707886"/>
            </a:xfrm>
            <a:prstGeom prst="rect">
              <a:avLst/>
            </a:prstGeom>
            <a:noFill/>
          </p:spPr>
          <p:txBody>
            <a:bodyPr wrap="square" rtlCol="0">
              <a:spAutoFit/>
            </a:bodyPr>
            <a:lstStyle/>
            <a:p>
              <a:pPr algn="l"/>
              <a:r>
                <a:rPr lang="en-US" sz="2000" b="0" dirty="0">
                  <a:solidFill>
                    <a:srgbClr val="026393"/>
                  </a:solidFill>
                </a:rPr>
                <a:t>KEY </a:t>
              </a:r>
            </a:p>
            <a:p>
              <a:pPr algn="l"/>
              <a:r>
                <a:rPr lang="en-US" sz="2000" b="0" dirty="0">
                  <a:solidFill>
                    <a:srgbClr val="026393"/>
                  </a:solidFill>
                </a:rPr>
                <a:t>MESSAGE</a:t>
              </a:r>
            </a:p>
          </p:txBody>
        </p:sp>
      </p:grpSp>
      <p:sp>
        <p:nvSpPr>
          <p:cNvPr id="14" name="Content Placeholder 13">
            <a:extLst>
              <a:ext uri="{FF2B5EF4-FFF2-40B4-BE49-F238E27FC236}">
                <a16:creationId xmlns:a16="http://schemas.microsoft.com/office/drawing/2014/main" id="{0EADC9E4-3C3D-8C39-9C39-DF210A13A2B5}"/>
              </a:ext>
            </a:extLst>
          </p:cNvPr>
          <p:cNvSpPr>
            <a:spLocks noGrp="1"/>
          </p:cNvSpPr>
          <p:nvPr>
            <p:ph sz="quarter" idx="14" hasCustomPrompt="1"/>
          </p:nvPr>
        </p:nvSpPr>
        <p:spPr>
          <a:xfrm>
            <a:off x="1920144" y="501478"/>
            <a:ext cx="573088" cy="774700"/>
          </a:xfrm>
        </p:spPr>
        <p:txBody>
          <a:bodyPr>
            <a:noAutofit/>
          </a:bodyPr>
          <a:lstStyle>
            <a:lvl1pPr marL="0" indent="0" algn="ctr">
              <a:buNone/>
              <a:defRPr sz="7200">
                <a:solidFill>
                  <a:srgbClr val="02639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t>
            </a:r>
          </a:p>
        </p:txBody>
      </p:sp>
      <p:sp>
        <p:nvSpPr>
          <p:cNvPr id="16" name="Rectangle 15">
            <a:extLst>
              <a:ext uri="{FF2B5EF4-FFF2-40B4-BE49-F238E27FC236}">
                <a16:creationId xmlns:a16="http://schemas.microsoft.com/office/drawing/2014/main" id="{837600C7-BD6D-B067-258C-FC0CEF80EB05}"/>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2  |  Fifth National Climate Assessment  |  nca2023.globalchange.gov</a:t>
            </a:r>
          </a:p>
        </p:txBody>
      </p:sp>
    </p:spTree>
    <p:extLst>
      <p:ext uri="{BB962C8B-B14F-4D97-AF65-F5344CB8AC3E}">
        <p14:creationId xmlns:p14="http://schemas.microsoft.com/office/powerpoint/2010/main" val="1051106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rizontal Picture">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628650" y="432122"/>
            <a:ext cx="7886700" cy="4636918"/>
          </a:xfrm>
        </p:spPr>
        <p:txBody>
          <a:bodyPr anchor="t"/>
          <a:lstStyle>
            <a:lvl1pPr marL="0" indent="0" algn="l">
              <a:buNone/>
              <a:defRPr>
                <a:solidFill>
                  <a:schemeClr val="bg1"/>
                </a:solidFill>
              </a:defRPr>
            </a:lvl1pPr>
          </a:lstStyle>
          <a:p>
            <a:pPr lvl="0"/>
            <a:r>
              <a:rPr lang="en-US" dirty="0"/>
              <a:t>Edit Master text styles</a:t>
            </a:r>
          </a:p>
        </p:txBody>
      </p:sp>
      <p:sp>
        <p:nvSpPr>
          <p:cNvPr id="2" name="Title 1"/>
          <p:cNvSpPr>
            <a:spLocks noGrp="1"/>
          </p:cNvSpPr>
          <p:nvPr>
            <p:ph type="title" hasCustomPrompt="1"/>
          </p:nvPr>
        </p:nvSpPr>
        <p:spPr>
          <a:xfrm>
            <a:off x="628650" y="5221422"/>
            <a:ext cx="7886700" cy="918121"/>
          </a:xfrm>
          <a:noFill/>
          <a:ln w="19050">
            <a:noFill/>
          </a:ln>
        </p:spPr>
        <p:txBody>
          <a:bodyPr anchor="b">
            <a:normAutofit/>
          </a:bodyPr>
          <a:lstStyle>
            <a:lvl1pPr algn="ctr">
              <a:defRPr sz="2400" b="1" baseline="0">
                <a:solidFill>
                  <a:schemeClr val="tx1"/>
                </a:solidFill>
                <a:latin typeface="+mn-lt"/>
              </a:defRPr>
            </a:lvl1pPr>
          </a:lstStyle>
          <a:p>
            <a:r>
              <a:rPr lang="en-US" dirty="0"/>
              <a:t>Click to edit figure intent</a:t>
            </a:r>
          </a:p>
        </p:txBody>
      </p:sp>
      <p:sp>
        <p:nvSpPr>
          <p:cNvPr id="8" name="Rectangle 7">
            <a:extLst>
              <a:ext uri="{FF2B5EF4-FFF2-40B4-BE49-F238E27FC236}">
                <a16:creationId xmlns:a16="http://schemas.microsoft.com/office/drawing/2014/main" id="{8E431342-E439-F90A-192E-1C8A823E5A4C}"/>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09B0279-6CDB-1330-A56E-B3CDAB4AE4F9}"/>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2  |  Fifth National Climate Assessment  |  nca2023.globalchange.gov</a:t>
            </a:r>
          </a:p>
        </p:txBody>
      </p:sp>
    </p:spTree>
    <p:extLst>
      <p:ext uri="{BB962C8B-B14F-4D97-AF65-F5344CB8AC3E}">
        <p14:creationId xmlns:p14="http://schemas.microsoft.com/office/powerpoint/2010/main" val="4120928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tical Picture">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3633848" y="457200"/>
            <a:ext cx="5225143" cy="5741719"/>
          </a:xfrm>
        </p:spPr>
        <p:txBody>
          <a:bodyPr anchor="t"/>
          <a:lstStyle>
            <a:lvl1pPr marL="0" indent="0" algn="l">
              <a:buNone/>
              <a:defRPr>
                <a:solidFill>
                  <a:schemeClr val="bg1"/>
                </a:solidFill>
              </a:defRPr>
            </a:lvl1pPr>
          </a:lstStyle>
          <a:p>
            <a:pPr lvl="0"/>
            <a:r>
              <a:rPr lang="en-US"/>
              <a:t>Edit Master text styles</a:t>
            </a:r>
          </a:p>
        </p:txBody>
      </p:sp>
      <p:sp>
        <p:nvSpPr>
          <p:cNvPr id="2" name="Title 1"/>
          <p:cNvSpPr>
            <a:spLocks noGrp="1"/>
          </p:cNvSpPr>
          <p:nvPr>
            <p:ph type="title" hasCustomPrompt="1"/>
          </p:nvPr>
        </p:nvSpPr>
        <p:spPr>
          <a:xfrm>
            <a:off x="446961" y="457200"/>
            <a:ext cx="2949178" cy="1600200"/>
          </a:xfrm>
          <a:noFill/>
          <a:ln w="19050">
            <a:noFill/>
          </a:ln>
        </p:spPr>
        <p:txBody>
          <a:bodyPr anchor="b">
            <a:normAutofit/>
          </a:bodyPr>
          <a:lstStyle>
            <a:lvl1pPr>
              <a:defRPr sz="2400" b="1" baseline="0">
                <a:solidFill>
                  <a:schemeClr val="tx1"/>
                </a:solidFill>
                <a:latin typeface="+mn-lt"/>
              </a:defRPr>
            </a:lvl1pPr>
          </a:lstStyle>
          <a:p>
            <a:r>
              <a:rPr lang="en-US" dirty="0"/>
              <a:t>Click to edit figure intent</a:t>
            </a:r>
          </a:p>
        </p:txBody>
      </p:sp>
      <p:sp>
        <p:nvSpPr>
          <p:cNvPr id="7" name="Rectangle 6">
            <a:extLst>
              <a:ext uri="{FF2B5EF4-FFF2-40B4-BE49-F238E27FC236}">
                <a16:creationId xmlns:a16="http://schemas.microsoft.com/office/drawing/2014/main" id="{3285F582-D022-5B56-437E-4C8EB2A796D2}"/>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2AFEDEC-877C-393A-6DD7-DA9E10454877}"/>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2  |  Fifth National Climate Assessment  |  nca2023.globalchange.gov</a:t>
            </a:r>
          </a:p>
        </p:txBody>
      </p:sp>
    </p:spTree>
    <p:extLst>
      <p:ext uri="{BB962C8B-B14F-4D97-AF65-F5344CB8AC3E}">
        <p14:creationId xmlns:p14="http://schemas.microsoft.com/office/powerpoint/2010/main" val="2522371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Team">
    <p:spTree>
      <p:nvGrpSpPr>
        <p:cNvPr id="1" name=""/>
        <p:cNvGrpSpPr/>
        <p:nvPr/>
      </p:nvGrpSpPr>
      <p:grpSpPr>
        <a:xfrm>
          <a:off x="0" y="0"/>
          <a:ext cx="0" cy="0"/>
          <a:chOff x="0" y="0"/>
          <a:chExt cx="0" cy="0"/>
        </a:xfrm>
      </p:grpSpPr>
      <p:sp>
        <p:nvSpPr>
          <p:cNvPr id="9" name="Content Placeholder 2"/>
          <p:cNvSpPr>
            <a:spLocks noGrp="1"/>
          </p:cNvSpPr>
          <p:nvPr>
            <p:ph idx="13" hasCustomPrompt="1"/>
          </p:nvPr>
        </p:nvSpPr>
        <p:spPr>
          <a:xfrm>
            <a:off x="628650" y="1353313"/>
            <a:ext cx="7886700" cy="4762690"/>
          </a:xfrm>
        </p:spPr>
        <p:txBody>
          <a:bodyPr numCol="2" spcCol="182880">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text</a:t>
            </a:r>
          </a:p>
        </p:txBody>
      </p:sp>
      <p:sp>
        <p:nvSpPr>
          <p:cNvPr id="13" name="Rectangle 12">
            <a:extLst>
              <a:ext uri="{FF2B5EF4-FFF2-40B4-BE49-F238E27FC236}">
                <a16:creationId xmlns:a16="http://schemas.microsoft.com/office/drawing/2014/main" id="{5F274237-B5FC-5F13-7B91-F9CBCED7BC7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B7073D-A249-6AE6-E43D-6C0E9F92A1E6}"/>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2  |  Fifth National Climate Assessment  |  nca2023.globalchange.gov</a:t>
            </a:r>
          </a:p>
        </p:txBody>
      </p:sp>
      <p:sp>
        <p:nvSpPr>
          <p:cNvPr id="15" name="TextBox 14">
            <a:extLst>
              <a:ext uri="{FF2B5EF4-FFF2-40B4-BE49-F238E27FC236}">
                <a16:creationId xmlns:a16="http://schemas.microsoft.com/office/drawing/2014/main" id="{616A732D-BBB5-511D-0133-CD4B8C1AB67C}"/>
              </a:ext>
            </a:extLst>
          </p:cNvPr>
          <p:cNvSpPr txBox="1"/>
          <p:nvPr userDrawn="1"/>
        </p:nvSpPr>
        <p:spPr>
          <a:xfrm>
            <a:off x="628650" y="377952"/>
            <a:ext cx="7886700" cy="707886"/>
          </a:xfrm>
          <a:prstGeom prst="rect">
            <a:avLst/>
          </a:prstGeom>
          <a:noFill/>
        </p:spPr>
        <p:txBody>
          <a:bodyPr wrap="square" rtlCol="0">
            <a:spAutoFit/>
          </a:bodyPr>
          <a:lstStyle/>
          <a:p>
            <a:r>
              <a:rPr lang="en-US" sz="4000" b="0" dirty="0">
                <a:solidFill>
                  <a:srgbClr val="026393"/>
                </a:solidFill>
                <a:latin typeface="+mj-lt"/>
              </a:rPr>
              <a:t>Chapter Team</a:t>
            </a:r>
          </a:p>
        </p:txBody>
      </p:sp>
    </p:spTree>
    <p:extLst>
      <p:ext uri="{BB962C8B-B14F-4D97-AF65-F5344CB8AC3E}">
        <p14:creationId xmlns:p14="http://schemas.microsoft.com/office/powerpoint/2010/main" val="2474721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274237-B5FC-5F13-7B91-F9CBCED7BC7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B7073D-A249-6AE6-E43D-6C0E9F92A1E6}"/>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2  |  Fifth National Climate Assessment  |  nca2023.globalchange.gov</a:t>
            </a:r>
          </a:p>
        </p:txBody>
      </p:sp>
      <p:sp>
        <p:nvSpPr>
          <p:cNvPr id="2" name="Text Placeholder 9">
            <a:extLst>
              <a:ext uri="{FF2B5EF4-FFF2-40B4-BE49-F238E27FC236}">
                <a16:creationId xmlns:a16="http://schemas.microsoft.com/office/drawing/2014/main" id="{BC10BA22-F939-CDBA-450C-BE7FBC46CC01}"/>
              </a:ext>
            </a:extLst>
          </p:cNvPr>
          <p:cNvSpPr>
            <a:spLocks noGrp="1"/>
          </p:cNvSpPr>
          <p:nvPr>
            <p:ph type="body" sz="quarter" idx="10" hasCustomPrompt="1"/>
          </p:nvPr>
        </p:nvSpPr>
        <p:spPr>
          <a:xfrm>
            <a:off x="409074" y="3843453"/>
            <a:ext cx="7793455" cy="1302101"/>
          </a:xfrm>
        </p:spPr>
        <p:txBody>
          <a:bodyPr anchor="ctr">
            <a:normAutofit/>
          </a:bodyPr>
          <a:lstStyle>
            <a:lvl1pPr marL="0" indent="0">
              <a:buNone/>
              <a:defRPr sz="4400" baseline="0">
                <a:solidFill>
                  <a:srgbClr val="026393"/>
                </a:solidFill>
                <a:latin typeface="+mj-lt"/>
              </a:defRPr>
            </a:lvl1pPr>
          </a:lstStyle>
          <a:p>
            <a:pPr lvl="0"/>
            <a:r>
              <a:rPr lang="en-US" dirty="0"/>
              <a:t>Click to edit Section Header</a:t>
            </a:r>
          </a:p>
        </p:txBody>
      </p:sp>
    </p:spTree>
    <p:extLst>
      <p:ext uri="{BB962C8B-B14F-4D97-AF65-F5344CB8AC3E}">
        <p14:creationId xmlns:p14="http://schemas.microsoft.com/office/powerpoint/2010/main" val="2964840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26720" y="1825625"/>
            <a:ext cx="3886200" cy="4351338"/>
          </a:xfrm>
        </p:spPr>
        <p:txBody>
          <a:bodyP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9"/>
          <p:cNvSpPr>
            <a:spLocks noGrp="1"/>
          </p:cNvSpPr>
          <p:nvPr>
            <p:ph type="body" sz="quarter" idx="10" hasCustomPrompt="1"/>
          </p:nvPr>
        </p:nvSpPr>
        <p:spPr>
          <a:xfrm>
            <a:off x="426720" y="413691"/>
            <a:ext cx="8088630" cy="1221956"/>
          </a:xfrm>
        </p:spPr>
        <p:txBody>
          <a:bodyPr anchor="ctr">
            <a:normAutofit/>
          </a:bodyPr>
          <a:lstStyle>
            <a:lvl1pPr marL="0" indent="0">
              <a:buNone/>
              <a:defRPr sz="3600">
                <a:solidFill>
                  <a:srgbClr val="026393"/>
                </a:solidFill>
                <a:latin typeface="+mj-lt"/>
              </a:defRPr>
            </a:lvl1pPr>
          </a:lstStyle>
          <a:p>
            <a:pPr lvl="0"/>
            <a:r>
              <a:rPr lang="en-US" dirty="0"/>
              <a:t>Click to edit title</a:t>
            </a:r>
          </a:p>
        </p:txBody>
      </p:sp>
      <p:sp>
        <p:nvSpPr>
          <p:cNvPr id="15" name="Rectangle 14">
            <a:extLst>
              <a:ext uri="{FF2B5EF4-FFF2-40B4-BE49-F238E27FC236}">
                <a16:creationId xmlns:a16="http://schemas.microsoft.com/office/drawing/2014/main" id="{79D0DD83-D4ED-FB6B-AC6B-701A8FA57511}"/>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28A5234-F013-5CF0-FBAD-852AC47C504A}"/>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2  |  Fifth National Climate Assessment  |  nca2023.globalchange.gov</a:t>
            </a:r>
          </a:p>
        </p:txBody>
      </p:sp>
    </p:spTree>
    <p:extLst>
      <p:ext uri="{BB962C8B-B14F-4D97-AF65-F5344CB8AC3E}">
        <p14:creationId xmlns:p14="http://schemas.microsoft.com/office/powerpoint/2010/main" val="301666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EB190F-57ED-4139-B97C-588783A5575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9"/>
          <p:cNvSpPr>
            <a:spLocks noGrp="1"/>
          </p:cNvSpPr>
          <p:nvPr>
            <p:ph type="body" sz="quarter" idx="10" hasCustomPrompt="1"/>
          </p:nvPr>
        </p:nvSpPr>
        <p:spPr>
          <a:xfrm>
            <a:off x="628650" y="582895"/>
            <a:ext cx="7886700" cy="1302101"/>
          </a:xfrm>
        </p:spPr>
        <p:txBody>
          <a:bodyPr anchor="ctr">
            <a:normAutofit/>
          </a:bodyPr>
          <a:lstStyle>
            <a:lvl1pPr marL="0" indent="0">
              <a:buNone/>
              <a:defRPr sz="3600" baseline="0">
                <a:solidFill>
                  <a:srgbClr val="026393"/>
                </a:solidFill>
                <a:latin typeface="+mj-lt"/>
              </a:defRPr>
            </a:lvl1pPr>
          </a:lstStyle>
          <a:p>
            <a:pPr lvl="0"/>
            <a:r>
              <a:rPr lang="en-US" dirty="0"/>
              <a:t>Click to edit title</a:t>
            </a:r>
          </a:p>
        </p:txBody>
      </p:sp>
      <p:sp>
        <p:nvSpPr>
          <p:cNvPr id="9" name="Content Placeholder 2"/>
          <p:cNvSpPr>
            <a:spLocks noGrp="1"/>
          </p:cNvSpPr>
          <p:nvPr>
            <p:ph idx="13" hasCustomPrompt="1"/>
          </p:nvPr>
        </p:nvSpPr>
        <p:spPr>
          <a:xfrm>
            <a:off x="628650" y="2105527"/>
            <a:ext cx="7886700" cy="4071436"/>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text</a:t>
            </a:r>
          </a:p>
        </p:txBody>
      </p:sp>
      <p:sp>
        <p:nvSpPr>
          <p:cNvPr id="16" name="Rectangle 15">
            <a:extLst>
              <a:ext uri="{FF2B5EF4-FFF2-40B4-BE49-F238E27FC236}">
                <a16:creationId xmlns:a16="http://schemas.microsoft.com/office/drawing/2014/main" id="{837600C7-BD6D-B067-258C-FC0CEF80EB05}"/>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2  |  Fifth National Climate Assessment  |  nca2023.globalchange.gov</a:t>
            </a:r>
          </a:p>
        </p:txBody>
      </p:sp>
    </p:spTree>
    <p:extLst>
      <p:ext uri="{BB962C8B-B14F-4D97-AF65-F5344CB8AC3E}">
        <p14:creationId xmlns:p14="http://schemas.microsoft.com/office/powerpoint/2010/main" val="3995616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hape 14">
            <a:extLst>
              <a:ext uri="{FF2B5EF4-FFF2-40B4-BE49-F238E27FC236}">
                <a16:creationId xmlns:a16="http://schemas.microsoft.com/office/drawing/2014/main" id="{6DB39B50-A37F-8D49-8561-48BB1F8AA68E}"/>
              </a:ext>
            </a:extLst>
          </p:cNvPr>
          <p:cNvSpPr txBox="1"/>
          <p:nvPr userDrawn="1"/>
        </p:nvSpPr>
        <p:spPr>
          <a:xfrm>
            <a:off x="7337686" y="6543675"/>
            <a:ext cx="1745990" cy="244474"/>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bg1"/>
                </a:solidFill>
                <a:latin typeface="Calibri"/>
                <a:ea typeface="Calibri"/>
                <a:cs typeface="Calibri"/>
                <a:sym typeface="Calibri"/>
              </a:rPr>
              <a:pPr marL="0" marR="0" lvl="0" indent="0" algn="r" rtl="0">
                <a:spcBef>
                  <a:spcPts val="0"/>
                </a:spcBef>
                <a:spcAft>
                  <a:spcPts val="0"/>
                </a:spcAft>
                <a:buSzPct val="25000"/>
                <a:buNone/>
              </a:pPr>
              <a:t>‹#›</a:t>
            </a:fld>
            <a:endParaRPr lang="en-US" sz="1200" b="0" i="0" u="none" strike="noStrike" cap="none" baseline="0" dirty="0">
              <a:solidFill>
                <a:schemeClr val="bg1"/>
              </a:solidFill>
              <a:latin typeface="Calibri"/>
              <a:ea typeface="Calibri"/>
              <a:cs typeface="Calibri"/>
              <a:sym typeface="Calibri"/>
            </a:endParaRPr>
          </a:p>
        </p:txBody>
      </p:sp>
    </p:spTree>
    <p:extLst>
      <p:ext uri="{BB962C8B-B14F-4D97-AF65-F5344CB8AC3E}">
        <p14:creationId xmlns:p14="http://schemas.microsoft.com/office/powerpoint/2010/main" val="3187566361"/>
      </p:ext>
    </p:extLst>
  </p:cSld>
  <p:clrMap bg1="lt1" tx1="dk1" bg2="lt2" tx2="dk2" accent1="accent1" accent2="accent2" accent3="accent3" accent4="accent4" accent5="accent5" accent6="accent6" hlink="hlink" folHlink="folHlink"/>
  <p:sldLayoutIdLst>
    <p:sldLayoutId id="2147483683" r:id="rId1"/>
    <p:sldLayoutId id="2147483682" r:id="rId2"/>
    <p:sldLayoutId id="2147483677" r:id="rId3"/>
    <p:sldLayoutId id="2147483675" r:id="rId4"/>
    <p:sldLayoutId id="2147483669" r:id="rId5"/>
    <p:sldLayoutId id="2147483680" r:id="rId6"/>
    <p:sldLayoutId id="2147483684" r:id="rId7"/>
    <p:sldLayoutId id="2147483664" r:id="rId8"/>
    <p:sldLayoutId id="2147483686" r:id="rId9"/>
    <p:sldLayoutId id="2147483685"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nca2023.globalchange.gov/chapter/15" TargetMode="External"/><Relationship Id="rId2" Type="http://schemas.openxmlformats.org/officeDocument/2006/relationships/hyperlink" Target="https://nca2023.globalchange.gov/" TargetMode="Externa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https://atlas.globalchange.gov/"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doi.org/10.7930/NCA5.2023.CH2" TargetMode="External"/><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EAC55B-356A-F75D-DF88-CB5D886650FE}"/>
              </a:ext>
            </a:extLst>
          </p:cNvPr>
          <p:cNvSpPr>
            <a:spLocks noGrp="1"/>
          </p:cNvSpPr>
          <p:nvPr>
            <p:ph idx="13"/>
          </p:nvPr>
        </p:nvSpPr>
        <p:spPr>
          <a:xfrm>
            <a:off x="628649" y="1698171"/>
            <a:ext cx="5298621" cy="4478792"/>
          </a:xfrm>
        </p:spPr>
        <p:txBody>
          <a:bodyPr/>
          <a:lstStyle/>
          <a:p>
            <a:pPr marL="285750" indent="-285750">
              <a:buFont typeface="Arial" panose="020B0604020202020204" pitchFamily="34" charset="0"/>
              <a:buChar char="•"/>
            </a:pPr>
            <a:r>
              <a:rPr lang="en-US" sz="2000" dirty="0"/>
              <a:t>NCA5 Website: </a:t>
            </a:r>
            <a:r>
              <a:rPr lang="en-US" sz="2000" dirty="0">
                <a:hlinkClick r:id="rId2"/>
              </a:rPr>
              <a:t>https://nca2023.globalchange.gov</a:t>
            </a:r>
            <a:endParaRPr lang="en-US" sz="2000" dirty="0"/>
          </a:p>
          <a:p>
            <a:pPr marL="285750" indent="-285750">
              <a:buFont typeface="Arial" panose="020B0604020202020204" pitchFamily="34" charset="0"/>
              <a:buChar char="•"/>
            </a:pPr>
            <a:r>
              <a:rPr lang="en-US" sz="2000" dirty="0"/>
              <a:t>Chapter Website: </a:t>
            </a:r>
            <a:r>
              <a:rPr lang="en-US" sz="2000" dirty="0">
                <a:hlinkClick r:id="rId3"/>
              </a:rPr>
              <a:t>https://nca2023.globalchange.gov/chapter/2</a:t>
            </a:r>
            <a:endParaRPr lang="en-US" sz="2000" dirty="0"/>
          </a:p>
          <a:p>
            <a:pPr marL="285750" indent="-285750">
              <a:buFont typeface="Arial" panose="020B0604020202020204" pitchFamily="34" charset="0"/>
              <a:buChar char="•"/>
            </a:pPr>
            <a:r>
              <a:rPr lang="en-US" sz="2000" dirty="0"/>
              <a:t>NCA5 Atlas: </a:t>
            </a:r>
            <a:r>
              <a:rPr lang="en-US" sz="2000" dirty="0">
                <a:hlinkClick r:id="rId4"/>
              </a:rPr>
              <a:t>https://atlas.globalchange.gov</a:t>
            </a:r>
            <a:endParaRPr lang="en-US" sz="2000" dirty="0"/>
          </a:p>
          <a:p>
            <a:pPr marL="285750" indent="-285750">
              <a:buFont typeface="Arial" panose="020B0604020202020204" pitchFamily="34" charset="0"/>
              <a:buChar char="•"/>
            </a:pPr>
            <a:r>
              <a:rPr lang="en-US" sz="2000" dirty="0"/>
              <a:t>Figure captions can be found in the slide notes of this deck</a:t>
            </a:r>
          </a:p>
          <a:p>
            <a:pPr marL="285750" indent="-285750">
              <a:buFont typeface="Arial" panose="020B0604020202020204" pitchFamily="34" charset="0"/>
              <a:buChar char="•"/>
            </a:pPr>
            <a:r>
              <a:rPr lang="en-US" sz="2000" dirty="0"/>
              <a:t>Social media: @</a:t>
            </a:r>
            <a:r>
              <a:rPr lang="en-US" sz="2000" dirty="0" err="1"/>
              <a:t>usgcrp</a:t>
            </a:r>
            <a:r>
              <a:rPr lang="en-US" sz="2000" dirty="0"/>
              <a:t>, #NCA5</a:t>
            </a:r>
          </a:p>
        </p:txBody>
      </p:sp>
      <p:pic>
        <p:nvPicPr>
          <p:cNvPr id="1026" name="Picture 2">
            <a:extLst>
              <a:ext uri="{FF2B5EF4-FFF2-40B4-BE49-F238E27FC236}">
                <a16:creationId xmlns:a16="http://schemas.microsoft.com/office/drawing/2014/main" id="{F93C5624-D005-A463-B20F-8BADAE888E3D}"/>
              </a:ext>
            </a:extLst>
          </p:cNvPr>
          <p:cNvPicPr>
            <a:picLocks noGrp="1" noChangeAspect="1" noChangeArrowheads="1"/>
          </p:cNvPicPr>
          <p:nvPr>
            <p:ph sz="quarter" idx="14"/>
          </p:nvPr>
        </p:nvPicPr>
        <p:blipFill>
          <a:blip r:embed="rId5">
            <a:extLst>
              <a:ext uri="{28A0092B-C50C-407E-A947-70E740481C1C}">
                <a14:useLocalDpi xmlns:a14="http://schemas.microsoft.com/office/drawing/2010/main" val="0"/>
              </a:ext>
            </a:extLst>
          </a:blip>
          <a:srcRect/>
          <a:stretch>
            <a:fillRect/>
          </a:stretch>
        </p:blipFill>
        <p:spPr bwMode="auto">
          <a:xfrm>
            <a:off x="6400800" y="2305050"/>
            <a:ext cx="2054225" cy="2054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6341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BB01AC-0AE6-3346-C381-DB0585571543}"/>
              </a:ext>
            </a:extLst>
          </p:cNvPr>
          <p:cNvSpPr>
            <a:spLocks noGrp="1"/>
          </p:cNvSpPr>
          <p:nvPr>
            <p:ph type="title"/>
          </p:nvPr>
        </p:nvSpPr>
        <p:spPr/>
        <p:txBody>
          <a:bodyPr/>
          <a:lstStyle/>
          <a:p>
            <a:r>
              <a:rPr lang="en-US" dirty="0"/>
              <a:t>Figure 2.5. Sea levels are rising across most US coastal areas. </a:t>
            </a:r>
          </a:p>
        </p:txBody>
      </p:sp>
      <p:pic>
        <p:nvPicPr>
          <p:cNvPr id="4" name="Content Placeholder 3">
            <a:extLst>
              <a:ext uri="{FF2B5EF4-FFF2-40B4-BE49-F238E27FC236}">
                <a16:creationId xmlns:a16="http://schemas.microsoft.com/office/drawing/2014/main" id="{22E18043-9B21-08C1-3813-46D76E49B86F}"/>
              </a:ext>
            </a:extLst>
          </p:cNvPr>
          <p:cNvPicPr>
            <a:picLocks noGrp="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1092200" y="381793"/>
            <a:ext cx="6959600" cy="5113475"/>
          </a:xfrm>
          <a:prstGeom prst="rect">
            <a:avLst/>
          </a:prstGeom>
          <a:ln w="12700" cap="flat">
            <a:noFill/>
            <a:miter lim="400000"/>
          </a:ln>
          <a:effectLst/>
        </p:spPr>
      </p:pic>
    </p:spTree>
    <p:extLst>
      <p:ext uri="{BB962C8B-B14F-4D97-AF65-F5344CB8AC3E}">
        <p14:creationId xmlns:p14="http://schemas.microsoft.com/office/powerpoint/2010/main" val="2782984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4C53C3-F94E-D633-9129-C09266859171}"/>
              </a:ext>
            </a:extLst>
          </p:cNvPr>
          <p:cNvSpPr>
            <a:spLocks noGrp="1"/>
          </p:cNvSpPr>
          <p:nvPr>
            <p:ph type="title"/>
          </p:nvPr>
        </p:nvSpPr>
        <p:spPr>
          <a:xfrm>
            <a:off x="628649" y="5332259"/>
            <a:ext cx="7886700" cy="918121"/>
          </a:xfrm>
        </p:spPr>
        <p:txBody>
          <a:bodyPr/>
          <a:lstStyle/>
          <a:p>
            <a:r>
              <a:rPr lang="en-US" dirty="0"/>
              <a:t>Figure 2.6. The US experienced 18 billion-dollar weather and climate disasters in 2022.</a:t>
            </a:r>
          </a:p>
        </p:txBody>
      </p:sp>
      <p:pic>
        <p:nvPicPr>
          <p:cNvPr id="4" name="Content Placeholder 3">
            <a:extLst>
              <a:ext uri="{FF2B5EF4-FFF2-40B4-BE49-F238E27FC236}">
                <a16:creationId xmlns:a16="http://schemas.microsoft.com/office/drawing/2014/main" id="{7AA04BDE-E474-3975-E1C0-39674B460493}"/>
              </a:ext>
            </a:extLst>
          </p:cNvPr>
          <p:cNvPicPr>
            <a:picLocks noGrp="1"/>
          </p:cNvPicPr>
          <p:nvPr>
            <p:ph sz="quarter" idx="10"/>
          </p:nvPr>
        </p:nvPicPr>
        <p:blipFill rotWithShape="1">
          <a:blip r:embed="rId3" cstate="print">
            <a:extLst>
              <a:ext uri="{28A0092B-C50C-407E-A947-70E740481C1C}">
                <a14:useLocalDpi xmlns:a14="http://schemas.microsoft.com/office/drawing/2010/main" val="0"/>
              </a:ext>
            </a:extLst>
          </a:blip>
          <a:srcRect l="-58" r="-58"/>
          <a:stretch/>
        </p:blipFill>
        <p:spPr>
          <a:xfrm>
            <a:off x="377330" y="381000"/>
            <a:ext cx="8389339" cy="4655344"/>
          </a:xfrm>
          <a:prstGeom prst="rect">
            <a:avLst/>
          </a:prstGeom>
          <a:ln w="12700" cap="flat">
            <a:noFill/>
            <a:miter lim="400000"/>
          </a:ln>
          <a:effectLst/>
        </p:spPr>
      </p:pic>
    </p:spTree>
    <p:extLst>
      <p:ext uri="{BB962C8B-B14F-4D97-AF65-F5344CB8AC3E}">
        <p14:creationId xmlns:p14="http://schemas.microsoft.com/office/powerpoint/2010/main" val="1311382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F5270B-1D17-35A9-8603-185CFF0E9EB9}"/>
              </a:ext>
            </a:extLst>
          </p:cNvPr>
          <p:cNvSpPr>
            <a:spLocks noGrp="1"/>
          </p:cNvSpPr>
          <p:nvPr>
            <p:ph type="title"/>
          </p:nvPr>
        </p:nvSpPr>
        <p:spPr/>
        <p:txBody>
          <a:bodyPr>
            <a:normAutofit fontScale="90000"/>
          </a:bodyPr>
          <a:lstStyle/>
          <a:p>
            <a:r>
              <a:rPr lang="en-US" dirty="0"/>
              <a:t>Figure 2.7. Hot days have increased in the West, hot nights have increased nearly everywhere, and cold days have decreased.</a:t>
            </a:r>
          </a:p>
        </p:txBody>
      </p:sp>
      <p:pic>
        <p:nvPicPr>
          <p:cNvPr id="4" name="Content Placeholder 3">
            <a:extLst>
              <a:ext uri="{FF2B5EF4-FFF2-40B4-BE49-F238E27FC236}">
                <a16:creationId xmlns:a16="http://schemas.microsoft.com/office/drawing/2014/main" id="{1FCCC346-323E-294F-47F4-A8700E182F12}"/>
              </a:ext>
            </a:extLst>
          </p:cNvPr>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401459" y="858981"/>
            <a:ext cx="8341081" cy="3799826"/>
          </a:xfrm>
          <a:prstGeom prst="rect">
            <a:avLst/>
          </a:prstGeom>
        </p:spPr>
      </p:pic>
    </p:spTree>
    <p:extLst>
      <p:ext uri="{BB962C8B-B14F-4D97-AF65-F5344CB8AC3E}">
        <p14:creationId xmlns:p14="http://schemas.microsoft.com/office/powerpoint/2010/main" val="3360524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22E71F-768A-D5E3-1A96-154B51A6FEA4}"/>
              </a:ext>
            </a:extLst>
          </p:cNvPr>
          <p:cNvSpPr>
            <a:spLocks noGrp="1"/>
          </p:cNvSpPr>
          <p:nvPr>
            <p:ph type="title"/>
          </p:nvPr>
        </p:nvSpPr>
        <p:spPr/>
        <p:txBody>
          <a:bodyPr/>
          <a:lstStyle/>
          <a:p>
            <a:r>
              <a:rPr lang="en-US" dirty="0"/>
              <a:t>Figure 2.8. Heavy precipitation events are becoming more frequent and intense across much of the country. </a:t>
            </a:r>
          </a:p>
        </p:txBody>
      </p:sp>
      <p:pic>
        <p:nvPicPr>
          <p:cNvPr id="4" name="Content Placeholder 3">
            <a:extLst>
              <a:ext uri="{FF2B5EF4-FFF2-40B4-BE49-F238E27FC236}">
                <a16:creationId xmlns:a16="http://schemas.microsoft.com/office/drawing/2014/main" id="{DC316C9B-BC6B-95F7-00F7-ABF8EAE06626}"/>
              </a:ext>
            </a:extLst>
          </p:cNvPr>
          <p:cNvPicPr>
            <a:picLocks noGrp="1"/>
          </p:cNvPicPr>
          <p:nvPr>
            <p:ph sz="quarter" idx="10"/>
          </p:nvPr>
        </p:nvPicPr>
        <p:blipFill rotWithShape="1">
          <a:blip r:embed="rId3" cstate="print">
            <a:extLst>
              <a:ext uri="{28A0092B-C50C-407E-A947-70E740481C1C}">
                <a14:useLocalDpi xmlns:a14="http://schemas.microsoft.com/office/drawing/2010/main" val="0"/>
              </a:ext>
            </a:extLst>
          </a:blip>
          <a:srcRect l="-485" r="-485"/>
          <a:stretch/>
        </p:blipFill>
        <p:spPr bwMode="auto">
          <a:xfrm>
            <a:off x="356158" y="1219200"/>
            <a:ext cx="8431684" cy="3773271"/>
          </a:xfrm>
          <a:prstGeom prst="rect">
            <a:avLst/>
          </a:prstGeom>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873722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E2D9B2-8BBE-665D-0258-31B4926C9DA2}"/>
              </a:ext>
            </a:extLst>
          </p:cNvPr>
          <p:cNvSpPr>
            <a:spLocks noGrp="1"/>
          </p:cNvSpPr>
          <p:nvPr>
            <p:ph type="title"/>
          </p:nvPr>
        </p:nvSpPr>
        <p:spPr>
          <a:xfrm>
            <a:off x="628650" y="5290694"/>
            <a:ext cx="7886700" cy="918121"/>
          </a:xfrm>
        </p:spPr>
        <p:txBody>
          <a:bodyPr/>
          <a:lstStyle/>
          <a:p>
            <a:r>
              <a:rPr lang="en-US" dirty="0"/>
              <a:t>Figure 2.9. The United States is projected to warm faster than the global average.</a:t>
            </a:r>
          </a:p>
        </p:txBody>
      </p:sp>
      <p:pic>
        <p:nvPicPr>
          <p:cNvPr id="4" name="Content Placeholder 3">
            <a:extLst>
              <a:ext uri="{FF2B5EF4-FFF2-40B4-BE49-F238E27FC236}">
                <a16:creationId xmlns:a16="http://schemas.microsoft.com/office/drawing/2014/main" id="{3BB1FF41-9F01-0543-FFF8-F69292F60AD6}"/>
              </a:ext>
            </a:extLst>
          </p:cNvPr>
          <p:cNvPicPr>
            <a:picLocks noGrp="1"/>
          </p:cNvPicPr>
          <p:nvPr>
            <p:ph sz="quarter" idx="10"/>
          </p:nvPr>
        </p:nvPicPr>
        <p:blipFill rotWithShape="1">
          <a:blip r:embed="rId3" cstate="print">
            <a:extLst>
              <a:ext uri="{28A0092B-C50C-407E-A947-70E740481C1C}">
                <a14:useLocalDpi xmlns:a14="http://schemas.microsoft.com/office/drawing/2010/main" val="0"/>
              </a:ext>
            </a:extLst>
          </a:blip>
          <a:srcRect t="-3" b="-3"/>
          <a:stretch/>
        </p:blipFill>
        <p:spPr>
          <a:xfrm>
            <a:off x="1786926" y="332509"/>
            <a:ext cx="5570147" cy="4764088"/>
          </a:xfrm>
          <a:prstGeom prst="rect">
            <a:avLst/>
          </a:prstGeom>
          <a:ln w="12700" cap="flat">
            <a:noFill/>
            <a:miter lim="400000"/>
          </a:ln>
          <a:effectLst/>
        </p:spPr>
      </p:pic>
    </p:spTree>
    <p:extLst>
      <p:ext uri="{BB962C8B-B14F-4D97-AF65-F5344CB8AC3E}">
        <p14:creationId xmlns:p14="http://schemas.microsoft.com/office/powerpoint/2010/main" val="1525749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3650CC-8B37-6022-69FE-70D119687E89}"/>
              </a:ext>
            </a:extLst>
          </p:cNvPr>
          <p:cNvSpPr>
            <a:spLocks noGrp="1"/>
          </p:cNvSpPr>
          <p:nvPr>
            <p:ph type="title"/>
          </p:nvPr>
        </p:nvSpPr>
        <p:spPr>
          <a:xfrm>
            <a:off x="628650" y="5304549"/>
            <a:ext cx="7886700" cy="918121"/>
          </a:xfrm>
        </p:spPr>
        <p:txBody>
          <a:bodyPr/>
          <a:lstStyle/>
          <a:p>
            <a:r>
              <a:rPr lang="en-US" dirty="0"/>
              <a:t>Figure 2.10. Precipitation changes are projected to be larger at higher levels of warming. </a:t>
            </a:r>
          </a:p>
        </p:txBody>
      </p:sp>
      <p:pic>
        <p:nvPicPr>
          <p:cNvPr id="4" name="Content Placeholder 3">
            <a:extLst>
              <a:ext uri="{FF2B5EF4-FFF2-40B4-BE49-F238E27FC236}">
                <a16:creationId xmlns:a16="http://schemas.microsoft.com/office/drawing/2014/main" id="{EF29135B-25BC-C9B0-76FC-457EAD3B0BD7}"/>
              </a:ext>
            </a:extLst>
          </p:cNvPr>
          <p:cNvPicPr>
            <a:picLocks noGrp="1"/>
          </p:cNvPicPr>
          <p:nvPr>
            <p:ph sz="quarter" idx="10"/>
          </p:nvPr>
        </p:nvPicPr>
        <p:blipFill rotWithShape="1">
          <a:blip r:embed="rId3" cstate="print">
            <a:extLst>
              <a:ext uri="{28A0092B-C50C-407E-A947-70E740481C1C}">
                <a14:useLocalDpi xmlns:a14="http://schemas.microsoft.com/office/drawing/2010/main" val="0"/>
              </a:ext>
            </a:extLst>
          </a:blip>
          <a:srcRect l="-29" r="-29"/>
          <a:stretch/>
        </p:blipFill>
        <p:spPr>
          <a:xfrm>
            <a:off x="1978540" y="431800"/>
            <a:ext cx="5186920" cy="4637088"/>
          </a:xfrm>
          <a:prstGeom prst="rect">
            <a:avLst/>
          </a:prstGeom>
          <a:ln w="12700" cap="flat">
            <a:noFill/>
            <a:miter lim="400000"/>
          </a:ln>
          <a:effectLst/>
        </p:spPr>
      </p:pic>
    </p:spTree>
    <p:extLst>
      <p:ext uri="{BB962C8B-B14F-4D97-AF65-F5344CB8AC3E}">
        <p14:creationId xmlns:p14="http://schemas.microsoft.com/office/powerpoint/2010/main" val="254035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40590F-41D3-D15F-68BE-C3AB8AEE4214}"/>
              </a:ext>
            </a:extLst>
          </p:cNvPr>
          <p:cNvSpPr>
            <a:spLocks noGrp="1"/>
          </p:cNvSpPr>
          <p:nvPr>
            <p:ph type="title"/>
          </p:nvPr>
        </p:nvSpPr>
        <p:spPr/>
        <p:txBody>
          <a:bodyPr>
            <a:normAutofit fontScale="90000"/>
          </a:bodyPr>
          <a:lstStyle/>
          <a:p>
            <a:r>
              <a:rPr lang="en-US" dirty="0"/>
              <a:t>Figure 2.11. More hot days, even more warm nights, and fewer cold days are expected at a global warming level of 2°C.</a:t>
            </a:r>
          </a:p>
        </p:txBody>
      </p:sp>
      <p:pic>
        <p:nvPicPr>
          <p:cNvPr id="4" name="Content Placeholder 3">
            <a:extLst>
              <a:ext uri="{FF2B5EF4-FFF2-40B4-BE49-F238E27FC236}">
                <a16:creationId xmlns:a16="http://schemas.microsoft.com/office/drawing/2014/main" id="{9DBC48B5-7100-00B9-52EF-989C449448AA}"/>
              </a:ext>
            </a:extLst>
          </p:cNvPr>
          <p:cNvPicPr>
            <a:picLocks noGrp="1" noChangeAspect="1"/>
          </p:cNvPicPr>
          <p:nvPr>
            <p:ph sz="quarter" idx="10"/>
          </p:nvPr>
        </p:nvPicPr>
        <p:blipFill rotWithShape="1">
          <a:blip r:embed="rId3" cstate="print">
            <a:extLst>
              <a:ext uri="{28A0092B-C50C-407E-A947-70E740481C1C}">
                <a14:useLocalDpi xmlns:a14="http://schemas.microsoft.com/office/drawing/2010/main" val="0"/>
              </a:ext>
            </a:extLst>
          </a:blip>
          <a:srcRect l="-45" r="-45"/>
          <a:stretch/>
        </p:blipFill>
        <p:spPr>
          <a:xfrm>
            <a:off x="145340" y="1011382"/>
            <a:ext cx="8853320" cy="3633571"/>
          </a:xfrm>
          <a:prstGeom prst="rect">
            <a:avLst/>
          </a:prstGeom>
        </p:spPr>
      </p:pic>
    </p:spTree>
    <p:extLst>
      <p:ext uri="{BB962C8B-B14F-4D97-AF65-F5344CB8AC3E}">
        <p14:creationId xmlns:p14="http://schemas.microsoft.com/office/powerpoint/2010/main" val="1950389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87DB99-DFF9-39A6-0922-5840DD907C93}"/>
              </a:ext>
            </a:extLst>
          </p:cNvPr>
          <p:cNvSpPr>
            <a:spLocks noGrp="1"/>
          </p:cNvSpPr>
          <p:nvPr>
            <p:ph type="title"/>
          </p:nvPr>
        </p:nvSpPr>
        <p:spPr/>
        <p:txBody>
          <a:bodyPr/>
          <a:lstStyle/>
          <a:p>
            <a:r>
              <a:rPr lang="en-US" dirty="0"/>
              <a:t>Figure 2.12. Increases in the frequency and severity of heavy precipitation are expected at a global warming level of 2°C. </a:t>
            </a:r>
          </a:p>
        </p:txBody>
      </p:sp>
      <p:pic>
        <p:nvPicPr>
          <p:cNvPr id="4" name="Content Placeholder 3">
            <a:extLst>
              <a:ext uri="{FF2B5EF4-FFF2-40B4-BE49-F238E27FC236}">
                <a16:creationId xmlns:a16="http://schemas.microsoft.com/office/drawing/2014/main" id="{4B5DAE79-748F-B5B7-3E87-56862567CDD4}"/>
              </a:ext>
            </a:extLst>
          </p:cNvPr>
          <p:cNvPicPr>
            <a:picLocks noGrp="1" noChangeAspect="1"/>
          </p:cNvPicPr>
          <p:nvPr>
            <p:ph sz="quarter" idx="10"/>
          </p:nvPr>
        </p:nvPicPr>
        <p:blipFill rotWithShape="1">
          <a:blip r:embed="rId3" cstate="print">
            <a:extLst>
              <a:ext uri="{28A0092B-C50C-407E-A947-70E740481C1C}">
                <a14:useLocalDpi xmlns:a14="http://schemas.microsoft.com/office/drawing/2010/main" val="0"/>
              </a:ext>
            </a:extLst>
          </a:blip>
          <a:srcRect l="-42" r="-42"/>
          <a:stretch/>
        </p:blipFill>
        <p:spPr>
          <a:xfrm>
            <a:off x="407444" y="1136073"/>
            <a:ext cx="8329111" cy="3571803"/>
          </a:xfrm>
          <a:prstGeom prst="rect">
            <a:avLst/>
          </a:prstGeom>
        </p:spPr>
      </p:pic>
    </p:spTree>
    <p:extLst>
      <p:ext uri="{BB962C8B-B14F-4D97-AF65-F5344CB8AC3E}">
        <p14:creationId xmlns:p14="http://schemas.microsoft.com/office/powerpoint/2010/main" val="3039194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80087E-9C3D-5495-85BA-0336214867E9}"/>
              </a:ext>
            </a:extLst>
          </p:cNvPr>
          <p:cNvSpPr>
            <a:spLocks noGrp="1"/>
          </p:cNvSpPr>
          <p:nvPr>
            <p:ph type="title"/>
          </p:nvPr>
        </p:nvSpPr>
        <p:spPr>
          <a:xfrm>
            <a:off x="628650" y="5470804"/>
            <a:ext cx="7886700" cy="918121"/>
          </a:xfrm>
        </p:spPr>
        <p:txBody>
          <a:bodyPr>
            <a:normAutofit fontScale="90000"/>
          </a:bodyPr>
          <a:lstStyle/>
          <a:p>
            <a:r>
              <a:rPr lang="en-US" dirty="0"/>
              <a:t>Figure 2.13. At higher global warming levels, sea surface temperatures are projected to change around the US coasts and open ocean, with implications for marine resources in those waters.</a:t>
            </a:r>
          </a:p>
        </p:txBody>
      </p:sp>
      <p:pic>
        <p:nvPicPr>
          <p:cNvPr id="4" name="Content Placeholder 3">
            <a:extLst>
              <a:ext uri="{FF2B5EF4-FFF2-40B4-BE49-F238E27FC236}">
                <a16:creationId xmlns:a16="http://schemas.microsoft.com/office/drawing/2014/main" id="{E3B98C2D-1981-9A05-F6C1-2DEF0A2897EA}"/>
              </a:ext>
            </a:extLst>
          </p:cNvPr>
          <p:cNvPicPr>
            <a:picLocks noGrp="1" noChangeAspect="1"/>
          </p:cNvPicPr>
          <p:nvPr>
            <p:ph sz="quarter" idx="10"/>
          </p:nvPr>
        </p:nvPicPr>
        <p:blipFill rotWithShape="1">
          <a:blip r:embed="rId3" cstate="print">
            <a:extLst>
              <a:ext uri="{28A0092B-C50C-407E-A947-70E740481C1C}">
                <a14:useLocalDpi xmlns:a14="http://schemas.microsoft.com/office/drawing/2010/main" val="0"/>
              </a:ext>
            </a:extLst>
          </a:blip>
          <a:srcRect l="-88" r="-88"/>
          <a:stretch/>
        </p:blipFill>
        <p:spPr>
          <a:xfrm>
            <a:off x="979806" y="250407"/>
            <a:ext cx="7184388" cy="4607559"/>
          </a:xfrm>
          <a:prstGeom prst="rect">
            <a:avLst/>
          </a:prstGeom>
        </p:spPr>
      </p:pic>
    </p:spTree>
    <p:extLst>
      <p:ext uri="{BB962C8B-B14F-4D97-AF65-F5344CB8AC3E}">
        <p14:creationId xmlns:p14="http://schemas.microsoft.com/office/powerpoint/2010/main" val="901825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162C80-E067-A3E1-5DB0-A5BDAE04BBF2}"/>
              </a:ext>
            </a:extLst>
          </p:cNvPr>
          <p:cNvSpPr>
            <a:spLocks noGrp="1"/>
          </p:cNvSpPr>
          <p:nvPr>
            <p:ph type="title"/>
          </p:nvPr>
        </p:nvSpPr>
        <p:spPr/>
        <p:txBody>
          <a:bodyPr>
            <a:normAutofit fontScale="90000"/>
          </a:bodyPr>
          <a:lstStyle/>
          <a:p>
            <a:r>
              <a:rPr lang="en-US" dirty="0"/>
              <a:t>Figure 2.14. Future emissions of greenhouse gases determine whether and how quickly we reach 2°C of global warming. </a:t>
            </a:r>
          </a:p>
        </p:txBody>
      </p:sp>
      <p:pic>
        <p:nvPicPr>
          <p:cNvPr id="4" name="Content Placeholder 3">
            <a:extLst>
              <a:ext uri="{FF2B5EF4-FFF2-40B4-BE49-F238E27FC236}">
                <a16:creationId xmlns:a16="http://schemas.microsoft.com/office/drawing/2014/main" id="{E920EC5F-968D-6267-EBB3-DA32F375E691}"/>
              </a:ext>
            </a:extLst>
          </p:cNvPr>
          <p:cNvPicPr>
            <a:picLocks noGrp="1" noChangeAspect="1"/>
          </p:cNvPicPr>
          <p:nvPr>
            <p:ph sz="quarter" idx="10"/>
          </p:nvPr>
        </p:nvPicPr>
        <p:blipFill rotWithShape="1">
          <a:blip r:embed="rId3" cstate="print">
            <a:extLst>
              <a:ext uri="{28A0092B-C50C-407E-A947-70E740481C1C}">
                <a14:useLocalDpi xmlns:a14="http://schemas.microsoft.com/office/drawing/2010/main" val="0"/>
              </a:ext>
            </a:extLst>
          </a:blip>
          <a:srcRect l="-33" r="-33"/>
          <a:stretch/>
        </p:blipFill>
        <p:spPr>
          <a:xfrm>
            <a:off x="628650" y="584279"/>
            <a:ext cx="7886700" cy="4493051"/>
          </a:xfrm>
          <a:prstGeom prst="rect">
            <a:avLst/>
          </a:prstGeom>
        </p:spPr>
      </p:pic>
    </p:spTree>
    <p:extLst>
      <p:ext uri="{BB962C8B-B14F-4D97-AF65-F5344CB8AC3E}">
        <p14:creationId xmlns:p14="http://schemas.microsoft.com/office/powerpoint/2010/main" val="77372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dirty="0"/>
          </a:p>
        </p:txBody>
      </p:sp>
      <p:sp>
        <p:nvSpPr>
          <p:cNvPr id="3" name="Text Placeholder 2"/>
          <p:cNvSpPr>
            <a:spLocks noGrp="1"/>
          </p:cNvSpPr>
          <p:nvPr>
            <p:ph type="body" sz="quarter" idx="15"/>
          </p:nvPr>
        </p:nvSpPr>
        <p:spPr/>
        <p:txBody>
          <a:bodyPr/>
          <a:lstStyle/>
          <a:p>
            <a:r>
              <a:rPr lang="en-US" dirty="0"/>
              <a:t>Chapter 2 | Climate Trends</a:t>
            </a:r>
          </a:p>
        </p:txBody>
      </p:sp>
    </p:spTree>
    <p:extLst>
      <p:ext uri="{BB962C8B-B14F-4D97-AF65-F5344CB8AC3E}">
        <p14:creationId xmlns:p14="http://schemas.microsoft.com/office/powerpoint/2010/main" val="3252048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641628-B046-CF29-5544-247199193587}"/>
              </a:ext>
            </a:extLst>
          </p:cNvPr>
          <p:cNvSpPr>
            <a:spLocks noGrp="1"/>
          </p:cNvSpPr>
          <p:nvPr>
            <p:ph type="title"/>
          </p:nvPr>
        </p:nvSpPr>
        <p:spPr/>
        <p:txBody>
          <a:bodyPr/>
          <a:lstStyle/>
          <a:p>
            <a:r>
              <a:rPr lang="en-US" dirty="0"/>
              <a:t>Figure 2.15. Continued warming could push some aspects of the Earth system past tipping points. </a:t>
            </a:r>
          </a:p>
        </p:txBody>
      </p:sp>
      <p:pic>
        <p:nvPicPr>
          <p:cNvPr id="4" name="Content Placeholder 3">
            <a:extLst>
              <a:ext uri="{FF2B5EF4-FFF2-40B4-BE49-F238E27FC236}">
                <a16:creationId xmlns:a16="http://schemas.microsoft.com/office/drawing/2014/main" id="{05E9DAEA-9438-9A1D-A364-4EDC26EAD76C}"/>
              </a:ext>
            </a:extLst>
          </p:cNvPr>
          <p:cNvPicPr>
            <a:picLocks noGrp="1"/>
          </p:cNvPicPr>
          <p:nvPr>
            <p:ph sz="quarter" idx="10"/>
          </p:nvPr>
        </p:nvPicPr>
        <p:blipFill rotWithShape="1">
          <a:blip r:embed="rId3" cstate="print">
            <a:extLst>
              <a:ext uri="{28A0092B-C50C-407E-A947-70E740481C1C}">
                <a14:useLocalDpi xmlns:a14="http://schemas.microsoft.com/office/drawing/2010/main" val="0"/>
              </a:ext>
            </a:extLst>
          </a:blip>
          <a:srcRect l="-126" r="-126"/>
          <a:stretch/>
        </p:blipFill>
        <p:spPr>
          <a:xfrm>
            <a:off x="988122" y="340962"/>
            <a:ext cx="7167756" cy="4407156"/>
          </a:xfrm>
          <a:prstGeom prst="rect">
            <a:avLst/>
          </a:prstGeom>
          <a:ln w="12700" cap="flat">
            <a:noFill/>
            <a:miter lim="400000"/>
          </a:ln>
          <a:effectLst/>
        </p:spPr>
      </p:pic>
    </p:spTree>
    <p:extLst>
      <p:ext uri="{BB962C8B-B14F-4D97-AF65-F5344CB8AC3E}">
        <p14:creationId xmlns:p14="http://schemas.microsoft.com/office/powerpoint/2010/main" val="4782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0EA15DF-A33A-FD45-8496-D61E09E08F05}"/>
              </a:ext>
            </a:extLst>
          </p:cNvPr>
          <p:cNvSpPr>
            <a:spLocks noGrp="1"/>
          </p:cNvSpPr>
          <p:nvPr>
            <p:ph idx="13"/>
          </p:nvPr>
        </p:nvSpPr>
        <p:spPr>
          <a:xfrm>
            <a:off x="628650" y="1297459"/>
            <a:ext cx="7886700" cy="4900200"/>
          </a:xfrm>
        </p:spPr>
        <p:txBody>
          <a:bodyPr spcCol="457200">
            <a:normAutofit fontScale="70000" lnSpcReduction="20000"/>
          </a:bodyPr>
          <a:lstStyle/>
          <a:p>
            <a:pPr marL="12700">
              <a:lnSpc>
                <a:spcPct val="110000"/>
              </a:lnSpc>
              <a:spcAft>
                <a:spcPts val="300"/>
              </a:spcAft>
            </a:pPr>
            <a:r>
              <a:rPr lang="en-US" b="1" dirty="0">
                <a:solidFill>
                  <a:srgbClr val="209DBC"/>
                </a:solidFill>
              </a:rPr>
              <a:t>Federal Coordinating Lead Author</a:t>
            </a:r>
          </a:p>
          <a:p>
            <a:pPr marL="12700">
              <a:lnSpc>
                <a:spcPct val="110000"/>
              </a:lnSpc>
              <a:spcAft>
                <a:spcPts val="300"/>
              </a:spcAft>
            </a:pPr>
            <a:r>
              <a:rPr lang="en-US" b="1" dirty="0" err="1"/>
              <a:t>Wenying</a:t>
            </a:r>
            <a:r>
              <a:rPr lang="en-US" b="1" dirty="0"/>
              <a:t> </a:t>
            </a:r>
            <a:r>
              <a:rPr lang="en-US" b="1" dirty="0" err="1"/>
              <a:t>Su</a:t>
            </a:r>
            <a:r>
              <a:rPr lang="en-US" dirty="0"/>
              <a:t>, NASA Langley Research Center</a:t>
            </a:r>
          </a:p>
          <a:p>
            <a:pPr marL="12700">
              <a:lnSpc>
                <a:spcPct val="110000"/>
              </a:lnSpc>
              <a:spcAft>
                <a:spcPts val="300"/>
              </a:spcAft>
            </a:pPr>
            <a:endParaRPr lang="en-US" dirty="0"/>
          </a:p>
          <a:p>
            <a:pPr marL="12700">
              <a:lnSpc>
                <a:spcPct val="110000"/>
              </a:lnSpc>
              <a:spcAft>
                <a:spcPts val="300"/>
              </a:spcAft>
            </a:pPr>
            <a:r>
              <a:rPr lang="en-US" b="1" dirty="0">
                <a:solidFill>
                  <a:srgbClr val="209DBC"/>
                </a:solidFill>
              </a:rPr>
              <a:t>Chapter Lead	</a:t>
            </a:r>
          </a:p>
          <a:p>
            <a:pPr marL="12700">
              <a:lnSpc>
                <a:spcPct val="110000"/>
              </a:lnSpc>
              <a:spcAft>
                <a:spcPts val="300"/>
              </a:spcAft>
            </a:pPr>
            <a:r>
              <a:rPr lang="en-US" b="1" dirty="0"/>
              <a:t>Kate Marvel</a:t>
            </a:r>
            <a:r>
              <a:rPr lang="en-US" dirty="0"/>
              <a:t>, Project Drawdown</a:t>
            </a:r>
          </a:p>
          <a:p>
            <a:pPr marL="12700">
              <a:lnSpc>
                <a:spcPct val="110000"/>
              </a:lnSpc>
              <a:spcAft>
                <a:spcPts val="300"/>
              </a:spcAft>
            </a:pPr>
            <a:endParaRPr lang="en-US" dirty="0"/>
          </a:p>
          <a:p>
            <a:pPr marL="12700">
              <a:lnSpc>
                <a:spcPct val="110000"/>
              </a:lnSpc>
              <a:spcAft>
                <a:spcPts val="300"/>
              </a:spcAft>
            </a:pPr>
            <a:r>
              <a:rPr lang="en-US" b="1" dirty="0">
                <a:solidFill>
                  <a:srgbClr val="209DBC"/>
                </a:solidFill>
              </a:rPr>
              <a:t>Agency Chapter Lead Author</a:t>
            </a:r>
          </a:p>
          <a:p>
            <a:pPr marL="12700">
              <a:lnSpc>
                <a:spcPct val="110000"/>
              </a:lnSpc>
              <a:spcAft>
                <a:spcPts val="300"/>
              </a:spcAft>
            </a:pPr>
            <a:r>
              <a:rPr lang="en-US" b="1" dirty="0"/>
              <a:t>Roberto Delgado</a:t>
            </a:r>
            <a:r>
              <a:rPr lang="en-US" dirty="0"/>
              <a:t>, National Science Foundation</a:t>
            </a:r>
          </a:p>
          <a:p>
            <a:pPr marL="12700">
              <a:lnSpc>
                <a:spcPct val="110000"/>
              </a:lnSpc>
              <a:spcAft>
                <a:spcPts val="300"/>
              </a:spcAft>
            </a:pPr>
            <a:endParaRPr lang="en-US" dirty="0"/>
          </a:p>
          <a:p>
            <a:pPr marL="12700">
              <a:lnSpc>
                <a:spcPct val="110000"/>
              </a:lnSpc>
              <a:spcAft>
                <a:spcPts val="300"/>
              </a:spcAft>
            </a:pPr>
            <a:r>
              <a:rPr lang="en-US" b="1" dirty="0">
                <a:solidFill>
                  <a:srgbClr val="209DBC"/>
                </a:solidFill>
              </a:rPr>
              <a:t>Chapter Authors	</a:t>
            </a:r>
          </a:p>
          <a:p>
            <a:pPr marL="12700">
              <a:lnSpc>
                <a:spcPct val="110000"/>
              </a:lnSpc>
              <a:spcAft>
                <a:spcPts val="300"/>
              </a:spcAft>
            </a:pPr>
            <a:r>
              <a:rPr lang="en-US" b="1" dirty="0"/>
              <a:t>Sarah Aarons</a:t>
            </a:r>
            <a:r>
              <a:rPr lang="en-US" dirty="0"/>
              <a:t>, University of California San Diego, Scripps Institution of Oceanography</a:t>
            </a:r>
          </a:p>
          <a:p>
            <a:pPr marL="12700">
              <a:lnSpc>
                <a:spcPct val="110000"/>
              </a:lnSpc>
              <a:spcAft>
                <a:spcPts val="300"/>
              </a:spcAft>
            </a:pPr>
            <a:r>
              <a:rPr lang="en-US" b="1" dirty="0"/>
              <a:t>Abhishek Chatterjee</a:t>
            </a:r>
            <a:r>
              <a:rPr lang="en-US" dirty="0"/>
              <a:t>, NASA Jet Propulsion Laboratory, California Institute of Technology</a:t>
            </a:r>
          </a:p>
          <a:p>
            <a:pPr marL="12700">
              <a:lnSpc>
                <a:spcPct val="110000"/>
              </a:lnSpc>
              <a:spcAft>
                <a:spcPts val="300"/>
              </a:spcAft>
            </a:pPr>
            <a:r>
              <a:rPr lang="en-US" b="1" dirty="0"/>
              <a:t>Margaret E. Garcia</a:t>
            </a:r>
            <a:r>
              <a:rPr lang="en-US" dirty="0"/>
              <a:t>, Arizona State University</a:t>
            </a:r>
          </a:p>
          <a:p>
            <a:pPr marL="12700">
              <a:lnSpc>
                <a:spcPct val="110000"/>
              </a:lnSpc>
              <a:spcAft>
                <a:spcPts val="300"/>
              </a:spcAft>
            </a:pPr>
            <a:r>
              <a:rPr lang="en-US" b="1" dirty="0"/>
              <a:t>Zeke </a:t>
            </a:r>
            <a:r>
              <a:rPr lang="en-US" b="1" dirty="0" err="1"/>
              <a:t>Hausfather</a:t>
            </a:r>
            <a:r>
              <a:rPr lang="en-US" dirty="0"/>
              <a:t>, Stripe Inc.</a:t>
            </a:r>
          </a:p>
          <a:p>
            <a:pPr marL="12700">
              <a:lnSpc>
                <a:spcPct val="110000"/>
              </a:lnSpc>
              <a:spcAft>
                <a:spcPts val="300"/>
              </a:spcAft>
            </a:pPr>
            <a:r>
              <a:rPr lang="en-US" b="1" dirty="0"/>
              <a:t>Katharine </a:t>
            </a:r>
            <a:r>
              <a:rPr lang="en-US" b="1" dirty="0" err="1"/>
              <a:t>Hayhoe</a:t>
            </a:r>
            <a:r>
              <a:rPr lang="en-US" dirty="0"/>
              <a:t>, Texas Tech University</a:t>
            </a:r>
          </a:p>
          <a:p>
            <a:pPr marL="12700">
              <a:lnSpc>
                <a:spcPct val="110000"/>
              </a:lnSpc>
              <a:spcAft>
                <a:spcPts val="300"/>
              </a:spcAft>
            </a:pPr>
            <a:r>
              <a:rPr lang="en-US" b="1" dirty="0"/>
              <a:t>Deanna A. Hence</a:t>
            </a:r>
            <a:r>
              <a:rPr lang="en-US" dirty="0"/>
              <a:t>, University of Illinois at Urbana–Champaign</a:t>
            </a:r>
          </a:p>
          <a:p>
            <a:pPr marL="12700">
              <a:lnSpc>
                <a:spcPct val="110000"/>
              </a:lnSpc>
              <a:spcAft>
                <a:spcPts val="300"/>
              </a:spcAft>
            </a:pPr>
            <a:r>
              <a:rPr lang="en-US" b="1" dirty="0"/>
              <a:t>Elizabeth B. Jewett</a:t>
            </a:r>
            <a:r>
              <a:rPr lang="en-US" dirty="0"/>
              <a:t>, National Oceanic and Atmospheric Administration</a:t>
            </a:r>
          </a:p>
          <a:p>
            <a:pPr marL="12700">
              <a:lnSpc>
                <a:spcPct val="110000"/>
              </a:lnSpc>
              <a:spcAft>
                <a:spcPts val="300"/>
              </a:spcAft>
            </a:pPr>
            <a:r>
              <a:rPr lang="en-US" b="1" dirty="0"/>
              <a:t>Alexander Robel</a:t>
            </a:r>
            <a:r>
              <a:rPr lang="en-US" dirty="0"/>
              <a:t>, Georgia Institute of Technology</a:t>
            </a:r>
          </a:p>
          <a:p>
            <a:pPr marL="12700">
              <a:lnSpc>
                <a:spcPct val="110000"/>
              </a:lnSpc>
              <a:spcAft>
                <a:spcPts val="300"/>
              </a:spcAft>
            </a:pPr>
            <a:r>
              <a:rPr lang="en-US" b="1" dirty="0"/>
              <a:t>Deepti Singh</a:t>
            </a:r>
            <a:r>
              <a:rPr lang="en-US" dirty="0"/>
              <a:t>, Washington State University Vancouver</a:t>
            </a:r>
          </a:p>
          <a:p>
            <a:pPr marL="12700">
              <a:lnSpc>
                <a:spcPct val="110000"/>
              </a:lnSpc>
              <a:spcAft>
                <a:spcPts val="300"/>
              </a:spcAft>
            </a:pPr>
            <a:r>
              <a:rPr lang="en-US" b="1" dirty="0" err="1"/>
              <a:t>Aradhna</a:t>
            </a:r>
            <a:r>
              <a:rPr lang="en-US" b="1" dirty="0"/>
              <a:t> </a:t>
            </a:r>
            <a:r>
              <a:rPr lang="en-US" b="1" dirty="0" err="1"/>
              <a:t>Tripati</a:t>
            </a:r>
            <a:r>
              <a:rPr lang="en-US" dirty="0"/>
              <a:t>, University of California, Los Angeles</a:t>
            </a:r>
          </a:p>
          <a:p>
            <a:pPr marL="12700">
              <a:lnSpc>
                <a:spcPct val="110000"/>
              </a:lnSpc>
              <a:spcAft>
                <a:spcPts val="300"/>
              </a:spcAft>
            </a:pPr>
            <a:r>
              <a:rPr lang="en-US" b="1" dirty="0"/>
              <a:t>Russell S. </a:t>
            </a:r>
            <a:r>
              <a:rPr lang="en-US" b="1" dirty="0" err="1"/>
              <a:t>Vose</a:t>
            </a:r>
            <a:r>
              <a:rPr lang="en-US" dirty="0"/>
              <a:t>, NOAA National Centers for Environmental Information </a:t>
            </a:r>
            <a:endParaRPr lang="en-US" dirty="0">
              <a:solidFill>
                <a:srgbClr val="209DBC"/>
              </a:solidFill>
            </a:endParaRPr>
          </a:p>
          <a:p>
            <a:pPr marL="12700">
              <a:lnSpc>
                <a:spcPct val="110000"/>
              </a:lnSpc>
              <a:spcAft>
                <a:spcPts val="300"/>
              </a:spcAft>
            </a:pPr>
            <a:endParaRPr lang="en-US" b="1" dirty="0">
              <a:solidFill>
                <a:srgbClr val="209DBC"/>
              </a:solidFill>
            </a:endParaRPr>
          </a:p>
          <a:p>
            <a:pPr marL="12700">
              <a:lnSpc>
                <a:spcPct val="110000"/>
              </a:lnSpc>
              <a:spcAft>
                <a:spcPts val="300"/>
              </a:spcAft>
            </a:pPr>
            <a:r>
              <a:rPr lang="en-US" b="1" dirty="0">
                <a:solidFill>
                  <a:srgbClr val="209DBC"/>
                </a:solidFill>
              </a:rPr>
              <a:t>Review Editor</a:t>
            </a:r>
          </a:p>
          <a:p>
            <a:pPr marL="12700">
              <a:lnSpc>
                <a:spcPct val="110000"/>
              </a:lnSpc>
              <a:spcAft>
                <a:spcPts val="300"/>
              </a:spcAft>
            </a:pPr>
            <a:r>
              <a:rPr lang="en-US" b="1" dirty="0"/>
              <a:t>Caroline P. </a:t>
            </a:r>
            <a:r>
              <a:rPr lang="en-US" b="1" dirty="0" err="1"/>
              <a:t>Normile</a:t>
            </a:r>
            <a:r>
              <a:rPr lang="en-US" dirty="0"/>
              <a:t>, Bipartisan Policy Center</a:t>
            </a:r>
          </a:p>
          <a:p>
            <a:pPr marL="12700">
              <a:lnSpc>
                <a:spcPct val="110000"/>
              </a:lnSpc>
              <a:spcAft>
                <a:spcPts val="300"/>
              </a:spcAft>
            </a:pPr>
            <a:endParaRPr lang="en-US" b="1" dirty="0">
              <a:solidFill>
                <a:srgbClr val="209DBC"/>
              </a:solidFill>
            </a:endParaRPr>
          </a:p>
          <a:p>
            <a:pPr marL="12700">
              <a:lnSpc>
                <a:spcPct val="110000"/>
              </a:lnSpc>
              <a:spcAft>
                <a:spcPts val="300"/>
              </a:spcAft>
            </a:pPr>
            <a:r>
              <a:rPr lang="en-US" b="1" dirty="0">
                <a:solidFill>
                  <a:srgbClr val="209DBC"/>
                </a:solidFill>
              </a:rPr>
              <a:t>USGCRP Coordinators</a:t>
            </a:r>
          </a:p>
          <a:p>
            <a:pPr marL="12700">
              <a:lnSpc>
                <a:spcPct val="110000"/>
              </a:lnSpc>
              <a:spcAft>
                <a:spcPts val="300"/>
              </a:spcAft>
            </a:pPr>
            <a:r>
              <a:rPr lang="en-US" b="1" dirty="0"/>
              <a:t>David J. Dokken</a:t>
            </a:r>
            <a:r>
              <a:rPr lang="en-US" dirty="0"/>
              <a:t>, US Global Change Research Program / ICF</a:t>
            </a:r>
          </a:p>
          <a:p>
            <a:pPr marL="12700">
              <a:lnSpc>
                <a:spcPct val="110000"/>
              </a:lnSpc>
              <a:spcAft>
                <a:spcPts val="300"/>
              </a:spcAft>
            </a:pPr>
            <a:r>
              <a:rPr lang="en-US" b="1" dirty="0"/>
              <a:t>Fredric </a:t>
            </a:r>
            <a:r>
              <a:rPr lang="en-US" b="1" dirty="0" err="1"/>
              <a:t>Lipschultz</a:t>
            </a:r>
            <a:r>
              <a:rPr lang="en-US" dirty="0"/>
              <a:t>, US Global Change Research Program / USRA</a:t>
            </a:r>
          </a:p>
        </p:txBody>
      </p:sp>
    </p:spTree>
    <p:extLst>
      <p:ext uri="{BB962C8B-B14F-4D97-AF65-F5344CB8AC3E}">
        <p14:creationId xmlns:p14="http://schemas.microsoft.com/office/powerpoint/2010/main" val="3305269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FC568E5-EAB0-D049-9489-673801E1B7D4}"/>
              </a:ext>
            </a:extLst>
          </p:cNvPr>
          <p:cNvSpPr>
            <a:spLocks noGrp="1"/>
          </p:cNvSpPr>
          <p:nvPr>
            <p:ph type="subTitle" idx="1"/>
          </p:nvPr>
        </p:nvSpPr>
        <p:spPr>
          <a:xfrm>
            <a:off x="291637" y="1758738"/>
            <a:ext cx="5372053" cy="1552873"/>
          </a:xfrm>
        </p:spPr>
        <p:txBody>
          <a:bodyPr>
            <a:normAutofit fontScale="85000" lnSpcReduction="10000"/>
          </a:bodyPr>
          <a:lstStyle/>
          <a:p>
            <a:pPr marL="11113" marR="0" indent="-11113">
              <a:spcBef>
                <a:spcPts val="0"/>
              </a:spcBef>
              <a:spcAft>
                <a:spcPts val="0"/>
              </a:spcAft>
            </a:pPr>
            <a:r>
              <a:rPr lang="en-US" sz="1800" dirty="0">
                <a:effectLst/>
                <a:latin typeface="Calibri" panose="020F0502020204030204" pitchFamily="34" charset="0"/>
                <a:ea typeface="Helvetica Neue" panose="02000503000000020004" pitchFamily="2" charset="0"/>
              </a:rPr>
              <a:t>Marvel, K., W. </a:t>
            </a:r>
            <a:r>
              <a:rPr lang="en-US" sz="1800" dirty="0" err="1">
                <a:effectLst/>
                <a:latin typeface="Calibri" panose="020F0502020204030204" pitchFamily="34" charset="0"/>
                <a:ea typeface="Helvetica Neue" panose="02000503000000020004" pitchFamily="2" charset="0"/>
              </a:rPr>
              <a:t>Su</a:t>
            </a:r>
            <a:r>
              <a:rPr lang="en-US" sz="1800" dirty="0">
                <a:effectLst/>
                <a:latin typeface="Calibri" panose="020F0502020204030204" pitchFamily="34" charset="0"/>
                <a:ea typeface="Helvetica Neue" panose="02000503000000020004" pitchFamily="2" charset="0"/>
              </a:rPr>
              <a:t>, R. Delgado, S. Aarons, A. Chatterjee, M.E. Garcia, Z. </a:t>
            </a:r>
            <a:r>
              <a:rPr lang="en-US" sz="1800" dirty="0" err="1">
                <a:effectLst/>
                <a:latin typeface="Calibri" panose="020F0502020204030204" pitchFamily="34" charset="0"/>
                <a:ea typeface="Helvetica Neue" panose="02000503000000020004" pitchFamily="2" charset="0"/>
              </a:rPr>
              <a:t>Hausfather</a:t>
            </a:r>
            <a:r>
              <a:rPr lang="en-US" sz="1800" dirty="0">
                <a:effectLst/>
                <a:latin typeface="Calibri" panose="020F0502020204030204" pitchFamily="34" charset="0"/>
                <a:ea typeface="Helvetica Neue" panose="02000503000000020004" pitchFamily="2" charset="0"/>
              </a:rPr>
              <a:t>, K. </a:t>
            </a:r>
            <a:r>
              <a:rPr lang="en-US" sz="1800" dirty="0" err="1">
                <a:effectLst/>
                <a:latin typeface="Calibri" panose="020F0502020204030204" pitchFamily="34" charset="0"/>
                <a:ea typeface="Helvetica Neue" panose="02000503000000020004" pitchFamily="2" charset="0"/>
              </a:rPr>
              <a:t>Hayhoe</a:t>
            </a:r>
            <a:r>
              <a:rPr lang="en-US" sz="1800" dirty="0">
                <a:effectLst/>
                <a:latin typeface="Calibri" panose="020F0502020204030204" pitchFamily="34" charset="0"/>
                <a:ea typeface="Helvetica Neue" panose="02000503000000020004" pitchFamily="2" charset="0"/>
              </a:rPr>
              <a:t>, D.A. Hence, E.B. Jewett, A. Robel, D. Singh, A. </a:t>
            </a:r>
            <a:r>
              <a:rPr lang="en-US" sz="1800" dirty="0" err="1">
                <a:effectLst/>
                <a:latin typeface="Calibri" panose="020F0502020204030204" pitchFamily="34" charset="0"/>
                <a:ea typeface="Helvetica Neue" panose="02000503000000020004" pitchFamily="2" charset="0"/>
              </a:rPr>
              <a:t>Tripati</a:t>
            </a:r>
            <a:r>
              <a:rPr lang="en-US" sz="1800" dirty="0">
                <a:effectLst/>
                <a:latin typeface="Calibri" panose="020F0502020204030204" pitchFamily="34" charset="0"/>
                <a:ea typeface="Helvetica Neue" panose="02000503000000020004" pitchFamily="2" charset="0"/>
              </a:rPr>
              <a:t>, and R.S. </a:t>
            </a:r>
            <a:r>
              <a:rPr lang="en-US" sz="1800" dirty="0" err="1">
                <a:effectLst/>
                <a:latin typeface="Calibri" panose="020F0502020204030204" pitchFamily="34" charset="0"/>
                <a:ea typeface="Helvetica Neue" panose="02000503000000020004" pitchFamily="2" charset="0"/>
              </a:rPr>
              <a:t>Vose</a:t>
            </a:r>
            <a:r>
              <a:rPr lang="en-US" sz="1800" dirty="0">
                <a:effectLst/>
                <a:latin typeface="Calibri" panose="020F0502020204030204" pitchFamily="34" charset="0"/>
                <a:ea typeface="Helvetica Neue" panose="02000503000000020004" pitchFamily="2" charset="0"/>
              </a:rPr>
              <a:t>, 2023: Ch. 2. Climate trends. In: </a:t>
            </a:r>
            <a:r>
              <a:rPr lang="en-US" sz="1800" i="1" dirty="0">
                <a:effectLst/>
                <a:latin typeface="Calibri" panose="020F0502020204030204" pitchFamily="34" charset="0"/>
                <a:ea typeface="Helvetica Neue" panose="02000503000000020004" pitchFamily="2" charset="0"/>
              </a:rPr>
              <a:t>Fifth National Climate Assessment</a:t>
            </a:r>
            <a:r>
              <a:rPr lang="en-US" sz="1800" dirty="0">
                <a:effectLst/>
                <a:latin typeface="Calibri" panose="020F0502020204030204" pitchFamily="34" charset="0"/>
                <a:ea typeface="Helvetica Neue" panose="02000503000000020004" pitchFamily="2" charset="0"/>
              </a:rPr>
              <a:t>. Crimmins, A.R., C.W. Avery, D.R. Easterling, K.E. Kunkel, B.C. Stewart, and T.K. </a:t>
            </a:r>
            <a:r>
              <a:rPr lang="en-US" sz="1800" dirty="0" err="1">
                <a:effectLst/>
                <a:latin typeface="Calibri" panose="020F0502020204030204" pitchFamily="34" charset="0"/>
                <a:ea typeface="Helvetica Neue" panose="02000503000000020004" pitchFamily="2" charset="0"/>
              </a:rPr>
              <a:t>Maycock</a:t>
            </a:r>
            <a:r>
              <a:rPr lang="en-US" sz="1800" dirty="0">
                <a:effectLst/>
                <a:latin typeface="Calibri" panose="020F0502020204030204" pitchFamily="34" charset="0"/>
                <a:ea typeface="Helvetica Neue" panose="02000503000000020004" pitchFamily="2" charset="0"/>
              </a:rPr>
              <a:t>, Eds. U.S. Global Change Research Program, Washington, DC, USA. </a:t>
            </a:r>
            <a:r>
              <a:rPr lang="en-US" sz="1800" u="sng" dirty="0">
                <a:effectLst/>
                <a:latin typeface="Calibri" panose="020F0502020204030204" pitchFamily="34" charset="0"/>
                <a:ea typeface="Helvetica Neue" panose="02000503000000020004" pitchFamily="2" charset="0"/>
                <a:hlinkClick r:id="rId3">
                  <a:extLst>
                    <a:ext uri="{A12FA001-AC4F-418D-AE19-62706E023703}">
                      <ahyp:hlinkClr xmlns:ahyp="http://schemas.microsoft.com/office/drawing/2018/hyperlinkcolor" val="tx"/>
                    </a:ext>
                  </a:extLst>
                </a:hlinkClick>
              </a:rPr>
              <a:t>https://doi.org/10.7930/NCA5.2023.CH2</a:t>
            </a:r>
            <a:endParaRPr lang="en-US" sz="1800" dirty="0">
              <a:effectLst/>
              <a:latin typeface="Calibri" panose="020F0502020204030204" pitchFamily="34" charset="0"/>
              <a:ea typeface="Helvetica Neue" panose="02000503000000020004" pitchFamily="2" charset="0"/>
            </a:endParaRPr>
          </a:p>
        </p:txBody>
      </p:sp>
      <p:sp>
        <p:nvSpPr>
          <p:cNvPr id="3" name="Text Placeholder 2">
            <a:extLst>
              <a:ext uri="{FF2B5EF4-FFF2-40B4-BE49-F238E27FC236}">
                <a16:creationId xmlns:a16="http://schemas.microsoft.com/office/drawing/2014/main" id="{D50AE8C6-B8C5-3B42-A963-402578C31B64}"/>
              </a:ext>
            </a:extLst>
          </p:cNvPr>
          <p:cNvSpPr>
            <a:spLocks noGrp="1"/>
          </p:cNvSpPr>
          <p:nvPr>
            <p:ph type="body" sz="quarter" idx="10"/>
          </p:nvPr>
        </p:nvSpPr>
        <p:spPr/>
        <p:txBody>
          <a:bodyPr/>
          <a:lstStyle/>
          <a:p>
            <a:r>
              <a:rPr lang="en-US" dirty="0"/>
              <a:t>https://nca2023.globalchange.gov/chapter/2</a:t>
            </a:r>
          </a:p>
        </p:txBody>
      </p:sp>
    </p:spTree>
    <p:extLst>
      <p:ext uri="{BB962C8B-B14F-4D97-AF65-F5344CB8AC3E}">
        <p14:creationId xmlns:p14="http://schemas.microsoft.com/office/powerpoint/2010/main" val="4013851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2A29B4-F9D6-B035-182E-6681842B2CC7}"/>
              </a:ext>
            </a:extLst>
          </p:cNvPr>
          <p:cNvSpPr>
            <a:spLocks noGrp="1"/>
          </p:cNvSpPr>
          <p:nvPr>
            <p:ph type="body" sz="quarter" idx="10"/>
          </p:nvPr>
        </p:nvSpPr>
        <p:spPr/>
        <p:txBody>
          <a:bodyPr/>
          <a:lstStyle/>
          <a:p>
            <a:r>
              <a:rPr lang="en-US" dirty="0"/>
              <a:t>Climate Is Changing, and Scientists Understand Why</a:t>
            </a:r>
          </a:p>
        </p:txBody>
      </p:sp>
      <p:sp>
        <p:nvSpPr>
          <p:cNvPr id="3" name="Content Placeholder 2">
            <a:extLst>
              <a:ext uri="{FF2B5EF4-FFF2-40B4-BE49-F238E27FC236}">
                <a16:creationId xmlns:a16="http://schemas.microsoft.com/office/drawing/2014/main" id="{800DC97D-0383-3751-342A-AA01E186888C}"/>
              </a:ext>
            </a:extLst>
          </p:cNvPr>
          <p:cNvSpPr>
            <a:spLocks noGrp="1"/>
          </p:cNvSpPr>
          <p:nvPr>
            <p:ph idx="13"/>
          </p:nvPr>
        </p:nvSpPr>
        <p:spPr/>
        <p:txBody>
          <a:bodyPr/>
          <a:lstStyle/>
          <a:p>
            <a:pPr>
              <a:lnSpc>
                <a:spcPct val="114000"/>
              </a:lnSpc>
            </a:pPr>
            <a:r>
              <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rPr>
              <a:t>It is unequivocal that human activities have increased atmospheric levels of carbon dioxide and other greenhouse gases. It is also unequivocal that global average temperature has risen in response. Observed warming over the continental United States and Alaska is higher than the global average (</a:t>
            </a:r>
            <a:r>
              <a:rPr lang="en-US"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virtually certain</a:t>
            </a:r>
            <a:r>
              <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en-US"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very high confidence</a:t>
            </a:r>
            <a:r>
              <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rPr>
              <a:t>). Long-term changes have been observed in many other aspects of the climate system (</a:t>
            </a:r>
            <a:r>
              <a:rPr lang="en-US"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very high confidence</a:t>
            </a:r>
            <a:r>
              <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rPr>
              <a:t>). The Earth system is complex and interconnected, which means changes in faraway regions are </a:t>
            </a:r>
            <a:r>
              <a:rPr lang="en-US"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virtually certain</a:t>
            </a:r>
            <a:r>
              <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rPr>
              <a:t> to affect the United States (</a:t>
            </a:r>
            <a:r>
              <a:rPr lang="en-US"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very high confidence</a:t>
            </a:r>
            <a:r>
              <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rPr>
              <a:t>).</a:t>
            </a:r>
          </a:p>
          <a:p>
            <a:endParaRPr lang="en-US" dirty="0"/>
          </a:p>
        </p:txBody>
      </p:sp>
      <p:sp>
        <p:nvSpPr>
          <p:cNvPr id="4" name="Content Placeholder 3">
            <a:extLst>
              <a:ext uri="{FF2B5EF4-FFF2-40B4-BE49-F238E27FC236}">
                <a16:creationId xmlns:a16="http://schemas.microsoft.com/office/drawing/2014/main" id="{1CADF1F1-1ABD-9A53-41A9-EA1442411129}"/>
              </a:ext>
            </a:extLst>
          </p:cNvPr>
          <p:cNvSpPr>
            <a:spLocks noGrp="1"/>
          </p:cNvSpPr>
          <p:nvPr>
            <p:ph sz="quarter" idx="14"/>
          </p:nvPr>
        </p:nvSpPr>
        <p:spPr/>
        <p:txBody>
          <a:bodyPr/>
          <a:lstStyle/>
          <a:p>
            <a:r>
              <a:rPr lang="en-US" dirty="0"/>
              <a:t>1</a:t>
            </a:r>
          </a:p>
        </p:txBody>
      </p:sp>
    </p:spTree>
    <p:extLst>
      <p:ext uri="{BB962C8B-B14F-4D97-AF65-F5344CB8AC3E}">
        <p14:creationId xmlns:p14="http://schemas.microsoft.com/office/powerpoint/2010/main" val="3284425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89C0CC-17BD-504B-A122-66639327E9BA}"/>
              </a:ext>
            </a:extLst>
          </p:cNvPr>
          <p:cNvSpPr>
            <a:spLocks noGrp="1"/>
          </p:cNvSpPr>
          <p:nvPr>
            <p:ph type="body" sz="quarter" idx="10"/>
          </p:nvPr>
        </p:nvSpPr>
        <p:spPr/>
        <p:txBody>
          <a:bodyPr>
            <a:normAutofit fontScale="92500"/>
          </a:bodyPr>
          <a:lstStyle/>
          <a:p>
            <a:r>
              <a:rPr lang="en-US" dirty="0"/>
              <a:t>Extreme Events Are Becoming More Frequent and Severe</a:t>
            </a:r>
          </a:p>
        </p:txBody>
      </p:sp>
      <p:sp>
        <p:nvSpPr>
          <p:cNvPr id="5" name="Content Placeholder 4">
            <a:extLst>
              <a:ext uri="{FF2B5EF4-FFF2-40B4-BE49-F238E27FC236}">
                <a16:creationId xmlns:a16="http://schemas.microsoft.com/office/drawing/2014/main" id="{5EB8CC15-8FB1-2545-851E-0CE24D6C077D}"/>
              </a:ext>
            </a:extLst>
          </p:cNvPr>
          <p:cNvSpPr>
            <a:spLocks noGrp="1"/>
          </p:cNvSpPr>
          <p:nvPr>
            <p:ph idx="13"/>
          </p:nvPr>
        </p:nvSpPr>
        <p:spPr>
          <a:xfrm>
            <a:off x="628650" y="2121817"/>
            <a:ext cx="7886700" cy="4055146"/>
          </a:xfrm>
        </p:spPr>
        <p:txBody>
          <a:bodyPr>
            <a:normAutofit/>
          </a:bodyPr>
          <a:lstStyle/>
          <a:p>
            <a:pPr marL="11113">
              <a:lnSpc>
                <a:spcPct val="115000"/>
              </a:lnSpc>
              <a:spcAft>
                <a:spcPts val="600"/>
              </a:spcAft>
            </a:pPr>
            <a:r>
              <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rPr>
              <a:t>Observations show an increase in the severity, extent, and/or frequency of multiple types of extreme events. Heatwaves have become more common and severe in the West since the 1980s (</a:t>
            </a:r>
            <a:r>
              <a:rPr lang="en-US"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high confidence</a:t>
            </a:r>
            <a:r>
              <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rPr>
              <a:t>). Drought risk has been increasing in the Southwest over the past century (</a:t>
            </a:r>
            <a:r>
              <a:rPr lang="en-US"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very high confidence</a:t>
            </a:r>
            <a:r>
              <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rPr>
              <a:t>), while at the same time rainfall has become more extreme in recent decades, especially east of the Rockies (</a:t>
            </a:r>
            <a:r>
              <a:rPr lang="en-US"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very high confidence</a:t>
            </a:r>
            <a:r>
              <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rPr>
              <a:t>). Hurricanes have been intensifying more rapidly since the 1980s (</a:t>
            </a:r>
            <a:r>
              <a:rPr lang="en-US"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high confidence</a:t>
            </a:r>
            <a:r>
              <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and causing heavier rainfall and higher storm surges (</a:t>
            </a:r>
            <a:r>
              <a:rPr lang="en-US"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high confidence</a:t>
            </a:r>
            <a:r>
              <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rPr>
              <a:t>). More frequent and larger wildfires have been burning in the West in the past few decades due to a combination of climate factors, societal changes, and policies (</a:t>
            </a:r>
            <a:r>
              <a:rPr lang="en-US"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very high confidence</a:t>
            </a:r>
            <a:r>
              <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p>
          <a:p>
            <a:pPr marL="11113" marR="0">
              <a:lnSpc>
                <a:spcPct val="115000"/>
              </a:lnSpc>
              <a:spcBef>
                <a:spcPts val="0"/>
              </a:spcBef>
              <a:spcAft>
                <a:spcPts val="600"/>
              </a:spcAft>
            </a:pPr>
            <a:endParaRPr lang="en-US" sz="2400" dirty="0">
              <a:solidFill>
                <a:srgbClr val="000000"/>
              </a:solidFill>
              <a:effectLst/>
              <a:latin typeface="Calibri" panose="020F0502020204030204" pitchFamily="34" charset="0"/>
              <a:ea typeface="Arial" panose="020B0604020202020204" pitchFamily="34" charset="0"/>
              <a:cs typeface="Calibri" panose="020F0502020204030204" pitchFamily="34" charset="0"/>
            </a:endParaRPr>
          </a:p>
        </p:txBody>
      </p:sp>
      <p:sp>
        <p:nvSpPr>
          <p:cNvPr id="3" name="Content Placeholder 3">
            <a:extLst>
              <a:ext uri="{FF2B5EF4-FFF2-40B4-BE49-F238E27FC236}">
                <a16:creationId xmlns:a16="http://schemas.microsoft.com/office/drawing/2014/main" id="{E8C53F28-67F7-486E-1EFD-17DAC3D14D6B}"/>
              </a:ext>
            </a:extLst>
          </p:cNvPr>
          <p:cNvSpPr>
            <a:spLocks noGrp="1"/>
          </p:cNvSpPr>
          <p:nvPr>
            <p:ph sz="quarter" idx="14"/>
          </p:nvPr>
        </p:nvSpPr>
        <p:spPr>
          <a:xfrm>
            <a:off x="1934805" y="486086"/>
            <a:ext cx="573088" cy="774700"/>
          </a:xfrm>
        </p:spPr>
        <p:txBody>
          <a:bodyPr/>
          <a:lstStyle/>
          <a:p>
            <a:r>
              <a:rPr lang="en-US" dirty="0"/>
              <a:t>2</a:t>
            </a:r>
          </a:p>
        </p:txBody>
      </p:sp>
    </p:spTree>
    <p:extLst>
      <p:ext uri="{BB962C8B-B14F-4D97-AF65-F5344CB8AC3E}">
        <p14:creationId xmlns:p14="http://schemas.microsoft.com/office/powerpoint/2010/main" val="1186620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5DA7C3-4374-B746-8B91-CAFFF8F5D468}"/>
              </a:ext>
            </a:extLst>
          </p:cNvPr>
          <p:cNvSpPr>
            <a:spLocks noGrp="1"/>
          </p:cNvSpPr>
          <p:nvPr>
            <p:ph type="body" sz="quarter" idx="10"/>
          </p:nvPr>
        </p:nvSpPr>
        <p:spPr/>
        <p:txBody>
          <a:bodyPr>
            <a:normAutofit fontScale="92500" lnSpcReduction="20000"/>
          </a:bodyPr>
          <a:lstStyle/>
          <a:p>
            <a:r>
              <a:rPr lang="en-US" dirty="0"/>
              <a:t>How Much the Climate Changes Depends on the Choices Made Now</a:t>
            </a:r>
          </a:p>
        </p:txBody>
      </p:sp>
      <p:sp>
        <p:nvSpPr>
          <p:cNvPr id="5" name="Content Placeholder 4">
            <a:extLst>
              <a:ext uri="{FF2B5EF4-FFF2-40B4-BE49-F238E27FC236}">
                <a16:creationId xmlns:a16="http://schemas.microsoft.com/office/drawing/2014/main" id="{FD5336AF-9E53-3848-973C-FA7F6551BC16}"/>
              </a:ext>
            </a:extLst>
          </p:cNvPr>
          <p:cNvSpPr>
            <a:spLocks noGrp="1"/>
          </p:cNvSpPr>
          <p:nvPr>
            <p:ph idx="13"/>
          </p:nvPr>
        </p:nvSpPr>
        <p:spPr>
          <a:xfrm>
            <a:off x="628650" y="2121817"/>
            <a:ext cx="7886700" cy="4055146"/>
          </a:xfrm>
        </p:spPr>
        <p:txBody>
          <a:bodyPr>
            <a:normAutofit/>
          </a:bodyPr>
          <a:lstStyle/>
          <a:p>
            <a:pPr marL="11113">
              <a:lnSpc>
                <a:spcPct val="115000"/>
              </a:lnSpc>
              <a:spcAft>
                <a:spcPts val="600"/>
              </a:spcAft>
            </a:pPr>
            <a:r>
              <a:rPr lang="en-US" dirty="0">
                <a:solidFill>
                  <a:srgbClr val="000000"/>
                </a:solidFill>
                <a:effectLst/>
                <a:ea typeface="Arial" panose="020B0604020202020204" pitchFamily="34" charset="0"/>
                <a:cs typeface="Arial" panose="020B0604020202020204" pitchFamily="34" charset="0"/>
              </a:rPr>
              <a:t>The more the planet warms, the greater the impacts—and the greater the risk of unforeseen consequences (</a:t>
            </a:r>
            <a:r>
              <a:rPr lang="en-US" i="1" dirty="0">
                <a:solidFill>
                  <a:srgbClr val="000000"/>
                </a:solidFill>
                <a:effectLst/>
                <a:ea typeface="Arial" panose="020B0604020202020204" pitchFamily="34" charset="0"/>
                <a:cs typeface="Arial" panose="020B0604020202020204" pitchFamily="34" charset="0"/>
              </a:rPr>
              <a:t>very high confidence</a:t>
            </a:r>
            <a:r>
              <a:rPr lang="en-US" dirty="0">
                <a:solidFill>
                  <a:srgbClr val="000000"/>
                </a:solidFill>
                <a:effectLst/>
                <a:ea typeface="Arial" panose="020B0604020202020204" pitchFamily="34" charset="0"/>
                <a:cs typeface="Arial" panose="020B0604020202020204" pitchFamily="34" charset="0"/>
              </a:rPr>
              <a:t>). The impacts of climate change increase with warming, and warming is </a:t>
            </a:r>
            <a:r>
              <a:rPr lang="en-US" i="1" dirty="0">
                <a:solidFill>
                  <a:srgbClr val="000000"/>
                </a:solidFill>
                <a:effectLst/>
                <a:ea typeface="Arial" panose="020B0604020202020204" pitchFamily="34" charset="0"/>
                <a:cs typeface="Arial" panose="020B0604020202020204" pitchFamily="34" charset="0"/>
              </a:rPr>
              <a:t>virtually certain</a:t>
            </a:r>
            <a:r>
              <a:rPr lang="en-US" dirty="0">
                <a:solidFill>
                  <a:srgbClr val="000000"/>
                </a:solidFill>
                <a:effectLst/>
                <a:ea typeface="Arial" panose="020B0604020202020204" pitchFamily="34" charset="0"/>
                <a:cs typeface="Arial" panose="020B0604020202020204" pitchFamily="34" charset="0"/>
              </a:rPr>
              <a:t> to continue if emissions of carbon dioxide do not reach net zero (</a:t>
            </a:r>
            <a:r>
              <a:rPr lang="en-US" i="1" dirty="0">
                <a:solidFill>
                  <a:srgbClr val="000000"/>
                </a:solidFill>
                <a:effectLst/>
                <a:ea typeface="Arial" panose="020B0604020202020204" pitchFamily="34" charset="0"/>
                <a:cs typeface="Arial" panose="020B0604020202020204" pitchFamily="34" charset="0"/>
              </a:rPr>
              <a:t>very high confidence</a:t>
            </a:r>
            <a:r>
              <a:rPr lang="en-US" dirty="0">
                <a:solidFill>
                  <a:srgbClr val="000000"/>
                </a:solidFill>
                <a:effectLst/>
                <a:ea typeface="Arial" panose="020B0604020202020204" pitchFamily="34" charset="0"/>
                <a:cs typeface="Arial" panose="020B0604020202020204" pitchFamily="34" charset="0"/>
              </a:rPr>
              <a:t>). Rapidly reducing emissions would </a:t>
            </a:r>
            <a:r>
              <a:rPr lang="en-US" i="1" dirty="0">
                <a:solidFill>
                  <a:srgbClr val="000000"/>
                </a:solidFill>
                <a:effectLst/>
                <a:ea typeface="Arial" panose="020B0604020202020204" pitchFamily="34" charset="0"/>
                <a:cs typeface="Arial" panose="020B0604020202020204" pitchFamily="34" charset="0"/>
              </a:rPr>
              <a:t>very likely</a:t>
            </a:r>
            <a:r>
              <a:rPr lang="en-US" dirty="0">
                <a:solidFill>
                  <a:srgbClr val="000000"/>
                </a:solidFill>
                <a:effectLst/>
                <a:ea typeface="Arial" panose="020B0604020202020204" pitchFamily="34" charset="0"/>
                <a:cs typeface="Arial" panose="020B0604020202020204" pitchFamily="34" charset="0"/>
              </a:rPr>
              <a:t> limit future warming (</a:t>
            </a:r>
            <a:r>
              <a:rPr lang="en-US" i="1" dirty="0">
                <a:solidFill>
                  <a:srgbClr val="000000"/>
                </a:solidFill>
                <a:effectLst/>
                <a:ea typeface="Arial" panose="020B0604020202020204" pitchFamily="34" charset="0"/>
                <a:cs typeface="Arial" panose="020B0604020202020204" pitchFamily="34" charset="0"/>
              </a:rPr>
              <a:t>very high confidence</a:t>
            </a:r>
            <a:r>
              <a:rPr lang="en-US" dirty="0">
                <a:solidFill>
                  <a:srgbClr val="000000"/>
                </a:solidFill>
                <a:effectLst/>
                <a:ea typeface="Arial" panose="020B0604020202020204" pitchFamily="34" charset="0"/>
                <a:cs typeface="Arial" panose="020B0604020202020204" pitchFamily="34" charset="0"/>
              </a:rPr>
              <a:t>) and the associated increases in many risks (</a:t>
            </a:r>
            <a:r>
              <a:rPr lang="en-US" i="1" dirty="0">
                <a:solidFill>
                  <a:srgbClr val="000000"/>
                </a:solidFill>
                <a:effectLst/>
                <a:ea typeface="Arial" panose="020B0604020202020204" pitchFamily="34" charset="0"/>
                <a:cs typeface="Arial" panose="020B0604020202020204" pitchFamily="34" charset="0"/>
              </a:rPr>
              <a:t>high confidence</a:t>
            </a:r>
            <a:r>
              <a:rPr lang="en-US" dirty="0">
                <a:solidFill>
                  <a:srgbClr val="000000"/>
                </a:solidFill>
                <a:effectLst/>
                <a:ea typeface="Arial" panose="020B0604020202020204" pitchFamily="34" charset="0"/>
                <a:cs typeface="Arial" panose="020B0604020202020204" pitchFamily="34" charset="0"/>
              </a:rPr>
              <a:t>). While there are still uncertainties about how the planet will react to rapid warming and catastrophic future scenarios that cannot be ruled out, the future is largely in human hands.</a:t>
            </a:r>
          </a:p>
          <a:p>
            <a:pPr marL="11113" marR="0">
              <a:lnSpc>
                <a:spcPct val="115000"/>
              </a:lnSpc>
              <a:spcBef>
                <a:spcPts val="0"/>
              </a:spcBef>
              <a:spcAft>
                <a:spcPts val="600"/>
              </a:spcAft>
            </a:pPr>
            <a:endParaRPr lang="en-US" sz="2400" dirty="0">
              <a:solidFill>
                <a:srgbClr val="000000"/>
              </a:solidFill>
              <a:effectLst/>
              <a:ea typeface="Arial" panose="020B0604020202020204" pitchFamily="34" charset="0"/>
              <a:cs typeface="Calibri" panose="020F0502020204030204" pitchFamily="34" charset="0"/>
            </a:endParaRPr>
          </a:p>
        </p:txBody>
      </p:sp>
      <p:sp>
        <p:nvSpPr>
          <p:cNvPr id="3" name="Content Placeholder 3">
            <a:extLst>
              <a:ext uri="{FF2B5EF4-FFF2-40B4-BE49-F238E27FC236}">
                <a16:creationId xmlns:a16="http://schemas.microsoft.com/office/drawing/2014/main" id="{56A69CCF-C772-3BBA-17D9-2A2778DC3E3A}"/>
              </a:ext>
            </a:extLst>
          </p:cNvPr>
          <p:cNvSpPr>
            <a:spLocks noGrp="1"/>
          </p:cNvSpPr>
          <p:nvPr>
            <p:ph sz="quarter" idx="14"/>
          </p:nvPr>
        </p:nvSpPr>
        <p:spPr>
          <a:xfrm>
            <a:off x="1920144" y="501478"/>
            <a:ext cx="573088" cy="774700"/>
          </a:xfrm>
        </p:spPr>
        <p:txBody>
          <a:bodyPr/>
          <a:lstStyle/>
          <a:p>
            <a:r>
              <a:rPr lang="en-US" dirty="0"/>
              <a:t>3</a:t>
            </a:r>
          </a:p>
        </p:txBody>
      </p:sp>
    </p:spTree>
    <p:extLst>
      <p:ext uri="{BB962C8B-B14F-4D97-AF65-F5344CB8AC3E}">
        <p14:creationId xmlns:p14="http://schemas.microsoft.com/office/powerpoint/2010/main" val="1048250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82931F-43BA-30A5-0EFB-33B2A7B01D2C}"/>
              </a:ext>
            </a:extLst>
          </p:cNvPr>
          <p:cNvSpPr>
            <a:spLocks noGrp="1"/>
          </p:cNvSpPr>
          <p:nvPr>
            <p:ph type="title"/>
          </p:nvPr>
        </p:nvSpPr>
        <p:spPr/>
        <p:txBody>
          <a:bodyPr>
            <a:normAutofit fontScale="90000"/>
          </a:bodyPr>
          <a:lstStyle/>
          <a:p>
            <a:r>
              <a:rPr lang="en-US" dirty="0"/>
              <a:t>Figure 2.1. China is now the largest single-country emitter of carbon dioxide on an annual basis. The United States and Europe have emitted the majority of cumulative carbon dioxide. </a:t>
            </a:r>
          </a:p>
        </p:txBody>
      </p:sp>
      <p:pic>
        <p:nvPicPr>
          <p:cNvPr id="4" name="Content Placeholder 3">
            <a:extLst>
              <a:ext uri="{FF2B5EF4-FFF2-40B4-BE49-F238E27FC236}">
                <a16:creationId xmlns:a16="http://schemas.microsoft.com/office/drawing/2014/main" id="{C751B35F-666B-3564-0ADE-9876CE17A16A}"/>
              </a:ext>
            </a:extLst>
          </p:cNvPr>
          <p:cNvPicPr>
            <a:picLocks noGrp="1" noChangeAspect="1"/>
          </p:cNvPicPr>
          <p:nvPr>
            <p:ph sz="quarter" idx="10"/>
          </p:nvPr>
        </p:nvPicPr>
        <p:blipFill rotWithShape="1">
          <a:blip r:embed="rId3" cstate="print">
            <a:extLst>
              <a:ext uri="{28A0092B-C50C-407E-A947-70E740481C1C}">
                <a14:useLocalDpi xmlns:a14="http://schemas.microsoft.com/office/drawing/2010/main" val="0"/>
              </a:ext>
            </a:extLst>
          </a:blip>
          <a:srcRect l="-55" r="-55"/>
          <a:stretch/>
        </p:blipFill>
        <p:spPr>
          <a:xfrm>
            <a:off x="286671" y="831120"/>
            <a:ext cx="8570657" cy="4122078"/>
          </a:xfrm>
          <a:prstGeom prst="rect">
            <a:avLst/>
          </a:prstGeom>
        </p:spPr>
      </p:pic>
    </p:spTree>
    <p:extLst>
      <p:ext uri="{BB962C8B-B14F-4D97-AF65-F5344CB8AC3E}">
        <p14:creationId xmlns:p14="http://schemas.microsoft.com/office/powerpoint/2010/main" val="1333882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189C1A-B5CA-6B40-5F4E-729A2D222D55}"/>
              </a:ext>
            </a:extLst>
          </p:cNvPr>
          <p:cNvSpPr>
            <a:spLocks noGrp="1"/>
          </p:cNvSpPr>
          <p:nvPr>
            <p:ph type="title"/>
          </p:nvPr>
        </p:nvSpPr>
        <p:spPr>
          <a:xfrm>
            <a:off x="446961" y="457200"/>
            <a:ext cx="2949178" cy="1943100"/>
          </a:xfrm>
        </p:spPr>
        <p:txBody>
          <a:bodyPr>
            <a:normAutofit fontScale="90000"/>
          </a:bodyPr>
          <a:lstStyle/>
          <a:p>
            <a:r>
              <a:rPr lang="en-US" dirty="0"/>
              <a:t>Figure 2.2. Trends in aerosol optical depth show decreases in aerosol pollution across the eastern United States.</a:t>
            </a:r>
          </a:p>
        </p:txBody>
      </p:sp>
      <p:pic>
        <p:nvPicPr>
          <p:cNvPr id="4" name="Content Placeholder 3">
            <a:extLst>
              <a:ext uri="{FF2B5EF4-FFF2-40B4-BE49-F238E27FC236}">
                <a16:creationId xmlns:a16="http://schemas.microsoft.com/office/drawing/2014/main" id="{3CED4514-81EF-D966-A050-C6C185B205E3}"/>
              </a:ext>
            </a:extLst>
          </p:cNvPr>
          <p:cNvPicPr>
            <a:picLocks noGrp="1"/>
          </p:cNvPicPr>
          <p:nvPr>
            <p:ph sz="quarter" idx="10"/>
          </p:nvPr>
        </p:nvPicPr>
        <p:blipFill rotWithShape="1">
          <a:blip r:embed="rId3">
            <a:extLst>
              <a:ext uri="{28A0092B-C50C-407E-A947-70E740481C1C}">
                <a14:useLocalDpi xmlns:a14="http://schemas.microsoft.com/office/drawing/2010/main" val="0"/>
              </a:ext>
            </a:extLst>
          </a:blip>
          <a:srcRect t="-46" b="-46"/>
          <a:stretch/>
        </p:blipFill>
        <p:spPr>
          <a:xfrm>
            <a:off x="3568175" y="920253"/>
            <a:ext cx="5274994" cy="5017494"/>
          </a:xfrm>
          <a:prstGeom prst="rect">
            <a:avLst/>
          </a:prstGeom>
          <a:ln w="12700" cap="flat">
            <a:noFill/>
            <a:miter lim="400000"/>
          </a:ln>
          <a:effectLst/>
        </p:spPr>
      </p:pic>
    </p:spTree>
    <p:extLst>
      <p:ext uri="{BB962C8B-B14F-4D97-AF65-F5344CB8AC3E}">
        <p14:creationId xmlns:p14="http://schemas.microsoft.com/office/powerpoint/2010/main" val="3621220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D88362-FE24-91D8-3F78-08E56C742FA6}"/>
              </a:ext>
            </a:extLst>
          </p:cNvPr>
          <p:cNvSpPr>
            <a:spLocks noGrp="1"/>
          </p:cNvSpPr>
          <p:nvPr>
            <p:ph type="title"/>
          </p:nvPr>
        </p:nvSpPr>
        <p:spPr>
          <a:xfrm>
            <a:off x="628649" y="5463853"/>
            <a:ext cx="7886700" cy="918121"/>
          </a:xfrm>
        </p:spPr>
        <p:txBody>
          <a:bodyPr/>
          <a:lstStyle/>
          <a:p>
            <a:r>
              <a:rPr lang="en-US" dirty="0"/>
              <a:t>Figure 2.3. Changes across the Earth system reflect the influence of human activities on the climate.</a:t>
            </a:r>
          </a:p>
        </p:txBody>
      </p:sp>
      <p:pic>
        <p:nvPicPr>
          <p:cNvPr id="4" name="Content Placeholder 3">
            <a:extLst>
              <a:ext uri="{FF2B5EF4-FFF2-40B4-BE49-F238E27FC236}">
                <a16:creationId xmlns:a16="http://schemas.microsoft.com/office/drawing/2014/main" id="{7DCB97F0-EB72-6508-FA61-7CC0AA71934D}"/>
              </a:ext>
            </a:extLst>
          </p:cNvPr>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1650498" y="439648"/>
            <a:ext cx="5843003" cy="4781774"/>
          </a:xfrm>
          <a:prstGeom prst="rect">
            <a:avLst/>
          </a:prstGeom>
        </p:spPr>
      </p:pic>
    </p:spTree>
    <p:extLst>
      <p:ext uri="{BB962C8B-B14F-4D97-AF65-F5344CB8AC3E}">
        <p14:creationId xmlns:p14="http://schemas.microsoft.com/office/powerpoint/2010/main" val="3624781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9E049C-9466-8BCD-DF25-1B231ACA8CE4}"/>
              </a:ext>
            </a:extLst>
          </p:cNvPr>
          <p:cNvSpPr>
            <a:spLocks noGrp="1"/>
          </p:cNvSpPr>
          <p:nvPr>
            <p:ph type="title"/>
          </p:nvPr>
        </p:nvSpPr>
        <p:spPr/>
        <p:txBody>
          <a:bodyPr>
            <a:normAutofit fontScale="90000"/>
          </a:bodyPr>
          <a:lstStyle/>
          <a:p>
            <a:r>
              <a:rPr lang="en-US" dirty="0"/>
              <a:t>Figure 2.4. Temperature has increased and precipitation has changed over much of the United States.</a:t>
            </a:r>
          </a:p>
        </p:txBody>
      </p:sp>
      <p:pic>
        <p:nvPicPr>
          <p:cNvPr id="4" name="Content Placeholder 3">
            <a:extLst>
              <a:ext uri="{FF2B5EF4-FFF2-40B4-BE49-F238E27FC236}">
                <a16:creationId xmlns:a16="http://schemas.microsoft.com/office/drawing/2014/main" id="{298D7ED7-69A6-28A4-72A5-42AF2F5D4297}"/>
              </a:ext>
            </a:extLst>
          </p:cNvPr>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3803844" y="457200"/>
            <a:ext cx="4884350" cy="5741988"/>
          </a:xfrm>
          <a:prstGeom prst="rect">
            <a:avLst/>
          </a:prstGeom>
        </p:spPr>
      </p:pic>
    </p:spTree>
    <p:extLst>
      <p:ext uri="{BB962C8B-B14F-4D97-AF65-F5344CB8AC3E}">
        <p14:creationId xmlns:p14="http://schemas.microsoft.com/office/powerpoint/2010/main" val="47733294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B9C8E70C-1032-8747-A046-548402C5172B}" vid="{6A8C401A-7EE4-7A48-906C-36A885B8D2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8157</TotalTime>
  <Words>2887</Words>
  <Application>Microsoft Macintosh PowerPoint</Application>
  <PresentationFormat>On-screen Show (4:3)</PresentationFormat>
  <Paragraphs>92</Paragraphs>
  <Slides>22</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Figure 2.1. China is now the largest single-country emitter of carbon dioxide on an annual basis. The United States and Europe have emitted the majority of cumulative carbon dioxide. </vt:lpstr>
      <vt:lpstr>Figure 2.2. Trends in aerosol optical depth show decreases in aerosol pollution across the eastern United States.</vt:lpstr>
      <vt:lpstr>Figure 2.3. Changes across the Earth system reflect the influence of human activities on the climate.</vt:lpstr>
      <vt:lpstr>Figure 2.4. Temperature has increased and precipitation has changed over much of the United States.</vt:lpstr>
      <vt:lpstr>Figure 2.5. Sea levels are rising across most US coastal areas. </vt:lpstr>
      <vt:lpstr>Figure 2.6. The US experienced 18 billion-dollar weather and climate disasters in 2022.</vt:lpstr>
      <vt:lpstr>Figure 2.7. Hot days have increased in the West, hot nights have increased nearly everywhere, and cold days have decreased.</vt:lpstr>
      <vt:lpstr>Figure 2.8. Heavy precipitation events are becoming more frequent and intense across much of the country. </vt:lpstr>
      <vt:lpstr>Figure 2.9. The United States is projected to warm faster than the global average.</vt:lpstr>
      <vt:lpstr>Figure 2.10. Precipitation changes are projected to be larger at higher levels of warming. </vt:lpstr>
      <vt:lpstr>Figure 2.11. More hot days, even more warm nights, and fewer cold days are expected at a global warming level of 2°C.</vt:lpstr>
      <vt:lpstr>Figure 2.12. Increases in the frequency and severity of heavy precipitation are expected at a global warming level of 2°C. </vt:lpstr>
      <vt:lpstr>Figure 2.13. At higher global warming levels, sea surface temperatures are projected to change around the US coasts and open ocean, with implications for marine resources in those waters.</vt:lpstr>
      <vt:lpstr>Figure 2.14. Future emissions of greenhouse gases determine whether and how quickly we reach 2°C of global warming. </vt:lpstr>
      <vt:lpstr>Figure 2.15. Continued warming could push some aspects of the Earth system past tipping points.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Bennett, Natalie</dc:creator>
  <cp:lastModifiedBy>Ciara Lemery</cp:lastModifiedBy>
  <cp:revision>113</cp:revision>
  <dcterms:created xsi:type="dcterms:W3CDTF">2018-11-06T19:06:29Z</dcterms:created>
  <dcterms:modified xsi:type="dcterms:W3CDTF">2023-11-16T16:40:51Z</dcterms:modified>
</cp:coreProperties>
</file>