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4"/>
  </p:notesMasterIdLst>
  <p:sldIdLst>
    <p:sldId id="282" r:id="rId2"/>
    <p:sldId id="256" r:id="rId3"/>
    <p:sldId id="298" r:id="rId4"/>
    <p:sldId id="258" r:id="rId5"/>
    <p:sldId id="259"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63" r:id="rId22"/>
    <p:sldId id="26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34" autoAdjust="0"/>
    <p:restoredTop sz="80544" autoAdjust="0"/>
  </p:normalViewPr>
  <p:slideViewPr>
    <p:cSldViewPr snapToGrid="0" snapToObjects="1" showGuides="1">
      <p:cViewPr varScale="1">
        <p:scale>
          <a:sx n="102" d="100"/>
          <a:sy n="102" d="100"/>
        </p:scale>
        <p:origin x="3024"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11/16/23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As the world warms, the US warms more. Projected temperature rises are larger in the northern and western portions of the country and are most severe in the Arctic. These maps show projected changes in annual average temperature (°F) for various global warming levels (1.5°, 2.0°, 3.0°, and 4.0°C). Changes are relative to the period 1851–1900. Based on CMIP6. Data were not available for the US-Affiliated Pacific Islands. Figure credit: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505798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maps show projected changes in average annual precipitation (%) for various global warming levels (1.5°, 2.0°, 3.0°, and 4.0°C). Precipitation is projected to increase with warming in the North and East and to decrease in the Southwest and the Caribbean. Changes are relative to the period 1851–1900. Based on CMIP6. Data were not available for the US Affiliated Pacific Islands. Hatching indicates areas where 80% or more of the models agree on the sign of the change. Figure credit: Project Drawdown, Stripe Inc.,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3388766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maps show changes in the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projected number of hot days with a maximum temperature at or above 95°F,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cold days (minimum temperature at or below 32°F),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warm nights (minimum temperature at or above 70°F) at a global warming level of 2.0°C. Changes are relative to the period 1991–2020. Based on LOCA2/STAR. Values for Alaska,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Puerto Rico are averages from STAR downscaling of 44, 15, and 31 stations, respectively. The Hawai‘i value for cold days is for Mauna Loa, the only network station where freezing temperatures occur. Areas of no change (shown in white) generally will not experience temperatures exceeding those thresholds</a:t>
            </a:r>
            <a:r>
              <a:rPr lang="en-US" sz="1800" dirty="0">
                <a:solidFill>
                  <a:srgbClr val="1D1C1D"/>
                </a:solidFill>
                <a:effectLst/>
                <a:latin typeface="Arial" panose="020B060402020202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Data were not available for the US-Affiliated Pacific Islands and the US Virgin Islands. Figure credit: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390243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projected changes in three measures of extreme precipitation at a global warming level of 2°C: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total precipitation falling on the heaviest 1% of days,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daily maximum precipitation in a 5-year period,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annual heaviest daily precipitation amount. Changes are relative to the period 1991–2020. Based on LOCA2/STAR. Values for Alaska,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Puerto Rico are averages from STAR downscaling of 45, 16, and 31 stations, respectively. Data were not available for the US-Affiliated Pacific Islands and the US Virgin Islands. Figure credit: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380888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maps show projected changes in sea surface temperatures (°F) for various global warming levels (1.5°, 2.0°, 3.0°, and 4.0°C). Changes are relative to the period 1851–1900. Figure credit: NOAA,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1646175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When (or if) the world reaches 2°C of global warming depends on future greenhouse gas emissions and the sensitivity of the climate system to those emissions. Shown are the IPCC AR6 assessed warming projections for four future scenarios, with projected years at which the 2°C (3.6°F) global warming level would be reached. For example, under a very high scenario (SSP5-8.5), models project reaching 2°C between 2033 and 2054, with an average estimate of 2042. Under a low scenario (SSP1-2.6), the 5% CI (confidence interval) range begins at 2041, but the average projection shows that warming would actually stay below 2°C. Figure credit: Project Drawdown, Stripe Inc.,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1439446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10 potential tipping elements in the climate system. These include changes to tropical and boreal forests and coral reefs, the loss of Greenland or West Antarctic ice sheets, and changes to the circulation of the oceans and the monsoons. The spatial area affected by each tipping element is shown; colors are used for visual clarity. Adapted with permission from Figure 1 in Wang et al. 2023,(Wang et al. 2023) which was adapted from McSweeney 2020.(McSweeney 2020)</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a:p>
        </p:txBody>
      </p:sp>
    </p:spTree>
    <p:extLst>
      <p:ext uri="{BB962C8B-B14F-4D97-AF65-F5344CB8AC3E}">
        <p14:creationId xmlns:p14="http://schemas.microsoft.com/office/powerpoint/2010/main" val="2986025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the annual total carbon dioxide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from fossil fuels and industry for selected world regions. China is currently the world’s largest emitter of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from the US and the European Union and UK are large and falling; India, Africa, and South America emit less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on an annual basis.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the cumulative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of the same world regions. Some CO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emitted decades ago remains in the atmosphere today, causing the climate changes now being experienced. Figure credit: Project Drawdown.</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019577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Unicode MS" panose="020B0604020202020204" pitchFamily="34" charset="-128"/>
                <a:cs typeface="Arial Unicode MS" panose="020B0604020202020204" pitchFamily="34" charset="-128"/>
              </a:rPr>
              <a:t>CAPTION: Aerosol pollution over and downwind of the eastern US has decreased significantly in recent decades, resulting in both improved air quality and reduced cooling effects. Aerosols are tiny particles in the air that are associated with respiratory disease. Reduction of these particles means less impact on human health. These particles also reflect sunlight back to space, thus cooling the Earth’s atmosphere. Reduction of these particles means less sunlight is reflected resulting in reduced cooling effects. This figure shows the trend from July 2002 to December 2021 in aerosol optical depth (AOD), a unitless measure of the total amount of aerosols in the atmosphere, as derived from satellite observations. The trend is calculated from </a:t>
            </a:r>
            <a:r>
              <a:rPr lang="en-US" sz="1800" dirty="0" err="1">
                <a:solidFill>
                  <a:srgbClr val="000000"/>
                </a:solidFill>
                <a:effectLst/>
                <a:latin typeface="Calibri" panose="020F0502020204030204" pitchFamily="34" charset="0"/>
                <a:ea typeface="Arial Unicode MS" panose="020B0604020202020204" pitchFamily="34" charset="-128"/>
                <a:cs typeface="Arial Unicode MS" panose="020B0604020202020204" pitchFamily="34" charset="-128"/>
              </a:rPr>
              <a:t>deseasonalized</a:t>
            </a:r>
            <a:r>
              <a:rPr lang="en-US" sz="1800" dirty="0">
                <a:solidFill>
                  <a:srgbClr val="000000"/>
                </a:solidFill>
                <a:effectLst/>
                <a:latin typeface="Calibri" panose="020F0502020204030204" pitchFamily="34" charset="0"/>
                <a:ea typeface="Arial Unicode MS" panose="020B0604020202020204" pitchFamily="34" charset="-128"/>
                <a:cs typeface="Arial Unicode MS" panose="020B0604020202020204" pitchFamily="34" charset="-128"/>
              </a:rPr>
              <a:t> AOD anomaly and is shown as change per decade. The trend over and downwind of the eastern US is significant at the 95% confidence level. Figure credit: NASA Langley Research Center.</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3761010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Unicode MS" panose="020B0604020202020204" pitchFamily="34" charset="-128"/>
                <a:cs typeface="Arial Unicode MS" panose="020B0604020202020204" pitchFamily="34" charset="-128"/>
              </a:rPr>
              <a:t>CAPTION: Climate change is apparent in many different aspects of the Earth system between 1880 and 2021. Many of these changes are evidence for a human fingerprint on the climate, reflecting the current scientific understanding of how the planet responds to external influences (Ch. 3). Global changes between the start and end of each time series are shown as numerical values to the right of each chart and are calculated by fitting each time series with a localized linear regression with a bandwidth of 30 years. Figure credit: Stripe Inc., NOAA NCEI, and CISESS NC.</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1069335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Changes shown are the difference between the annual average or seasonal temperatures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 column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precipitation totals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 column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for the present day (2002–2021) compared to the average for the first half of the last century (1901–1960) for the contiguous United States (CONUS),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Puerto Rico; and 1925–1960 for Alaska. Temperature and precipitation estimates for CONUS and Alaska are derived from the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nClimGrid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dataset.(</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Vose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2014;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Vose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2017) For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Puerto Rico, temperature estimates are derived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NOAAGlobalTemp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Vose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 and precipitation estimates are derived from the Global Precipitation Climatology Center dataset.(Becker et al. 2013) Figure credit: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335346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Unicode MS" panose="020B0604020202020204" pitchFamily="34" charset="-128"/>
                <a:cs typeface="Arial Unicode MS" panose="020B0604020202020204" pitchFamily="34" charset="-128"/>
              </a:rPr>
              <a:t>CAPTION: Satellite and tide gauge data show trends in sea level rise during 1993–2020 that are, on average, greater than global trends. Sea levels are not rising uniformly across US coastlines. The highest rates of sea level rise have occurred along the Gulf Coast and Atlantic Coast, with lower rates on the Pacific Coast and sea level fall along parts of the Alaska Coast. Rates of sea level rise in Hawai‘i and Puerto Rico are closer to the global average. Adapted from Sweet et al. 2022.(Sweet et al. 2022)</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147851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the 1980s, there was one weather/climate disaster event with losses exceeding $1 billion approximately every four months. By the 2010s, there was one every three weeks or less. In 2022, there were 18 such events that affected the United States. These events included 1 drought event, 1 flooding event, 11 severe storm events (including tornadoes, hail storms, and straight-line winds), 3 tropical cyclone events, 1 wildfire event, and 1 winter storm event. Overall, these events resulted in the deaths of 474 people and had significant economic effects on the areas impacted. Source: NCEI 2022.(NCEI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2881349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Over much of the country, the risk of warm nights has increased while the risk of cold days has decreased. The risk of hot days has also increased across the western US. This figure shows the observed change in the number of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hot days (days at or above 95°F),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cold days (days at or below 32°F),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warm nights (nights at or above 70°F) over the period 2002–2021 relative to 1901–1960 (1951–1980 for Alaska </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and </a:t>
            </a:r>
            <a:r>
              <a:rPr lang="en-US" sz="1800">
                <a:effectLst/>
                <a:latin typeface="Times New Roman" panose="02020603050405020304" pitchFamily="18" charset="0"/>
                <a:ea typeface="Helvetica Neue" panose="02000503000000020004" pitchFamily="2" charset="0"/>
                <a:cs typeface="Times New Roman (Body CS)"/>
              </a:rPr>
              <a:t>Hawai‘i</a:t>
            </a:r>
            <a:r>
              <a:rPr lang="en-US" sz="180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and 1956–1980 for Puerto Rico). Data were not available for the US-Affiliated Pacific Islands and the US Virgin Islands. Figure credit: Project Drawdown, Washington State University Vancouver, NOAA NCEI, and CISESS NC.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3528658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frequency and intensity of heavy precipitation events have increased across much of the United States, particularly the eastern part of the continental US, with implications for flood risk and infrastructure planning. Maps show observed changes in three measures of extreme precipitation: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total precipitation falling on the heaviest 1% of days,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daily maximum precipitation in a 5-year period,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annual heaviest daily precipitation amount over 1958–2021. Numbers in black circles depict percent changes at the regional level. Data were not available for the US-Affiliated Pacific Islands and the US Virgin Islands. Figure credit: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220626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  |  Fifth National Climate Assessment  |  nca2023.globalchange.gov</a:t>
            </a:r>
          </a:p>
        </p:txBody>
      </p:sp>
    </p:spTree>
    <p:extLst>
      <p:ext uri="{BB962C8B-B14F-4D97-AF65-F5344CB8AC3E}">
        <p14:creationId xmlns:p14="http://schemas.microsoft.com/office/powerpoint/2010/main" val="3995616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64" r:id="rId8"/>
    <p:sldLayoutId id="2147483686"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7930/NCA5.2023.CH2"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https://nca2023.globalchange.gov/chapter/2</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F93C5624-D005-A463-B20F-8BADAE888E3D}"/>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BB01AC-0AE6-3346-C381-DB0585571543}"/>
              </a:ext>
            </a:extLst>
          </p:cNvPr>
          <p:cNvSpPr>
            <a:spLocks noGrp="1"/>
          </p:cNvSpPr>
          <p:nvPr>
            <p:ph type="title"/>
          </p:nvPr>
        </p:nvSpPr>
        <p:spPr/>
        <p:txBody>
          <a:bodyPr/>
          <a:lstStyle/>
          <a:p>
            <a:r>
              <a:rPr lang="en-US" dirty="0"/>
              <a:t>Figure 2.5. Sea levels are rising across most US coastal areas. </a:t>
            </a:r>
          </a:p>
        </p:txBody>
      </p:sp>
      <p:pic>
        <p:nvPicPr>
          <p:cNvPr id="4" name="Content Placeholder 3">
            <a:extLst>
              <a:ext uri="{FF2B5EF4-FFF2-40B4-BE49-F238E27FC236}">
                <a16:creationId xmlns:a16="http://schemas.microsoft.com/office/drawing/2014/main" id="{22E18043-9B21-08C1-3813-46D76E49B86F}"/>
              </a:ext>
            </a:extLst>
          </p:cNvPr>
          <p:cNvPicPr>
            <a:picLocks noGrp="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092200" y="381793"/>
            <a:ext cx="6959600" cy="5113475"/>
          </a:xfrm>
          <a:prstGeom prst="rect">
            <a:avLst/>
          </a:prstGeom>
          <a:ln w="12700" cap="flat">
            <a:noFill/>
            <a:miter lim="400000"/>
          </a:ln>
          <a:effectLst/>
        </p:spPr>
      </p:pic>
    </p:spTree>
    <p:extLst>
      <p:ext uri="{BB962C8B-B14F-4D97-AF65-F5344CB8AC3E}">
        <p14:creationId xmlns:p14="http://schemas.microsoft.com/office/powerpoint/2010/main" val="2782984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4C53C3-F94E-D633-9129-C09266859171}"/>
              </a:ext>
            </a:extLst>
          </p:cNvPr>
          <p:cNvSpPr>
            <a:spLocks noGrp="1"/>
          </p:cNvSpPr>
          <p:nvPr>
            <p:ph type="title"/>
          </p:nvPr>
        </p:nvSpPr>
        <p:spPr>
          <a:xfrm>
            <a:off x="628649" y="5332259"/>
            <a:ext cx="7886700" cy="918121"/>
          </a:xfrm>
        </p:spPr>
        <p:txBody>
          <a:bodyPr/>
          <a:lstStyle/>
          <a:p>
            <a:r>
              <a:rPr lang="en-US" dirty="0"/>
              <a:t>Figure 2.6. The US experienced 18 billion-dollar weather and climate disasters in 2022.</a:t>
            </a:r>
          </a:p>
        </p:txBody>
      </p:sp>
      <p:pic>
        <p:nvPicPr>
          <p:cNvPr id="4" name="Content Placeholder 3">
            <a:extLst>
              <a:ext uri="{FF2B5EF4-FFF2-40B4-BE49-F238E27FC236}">
                <a16:creationId xmlns:a16="http://schemas.microsoft.com/office/drawing/2014/main" id="{7AA04BDE-E474-3975-E1C0-39674B460493}"/>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l="-58" r="-58"/>
          <a:stretch/>
        </p:blipFill>
        <p:spPr>
          <a:xfrm>
            <a:off x="377330" y="381000"/>
            <a:ext cx="8389339" cy="4655344"/>
          </a:xfrm>
          <a:prstGeom prst="rect">
            <a:avLst/>
          </a:prstGeom>
          <a:ln w="12700" cap="flat">
            <a:noFill/>
            <a:miter lim="400000"/>
          </a:ln>
          <a:effectLst/>
        </p:spPr>
      </p:pic>
    </p:spTree>
    <p:extLst>
      <p:ext uri="{BB962C8B-B14F-4D97-AF65-F5344CB8AC3E}">
        <p14:creationId xmlns:p14="http://schemas.microsoft.com/office/powerpoint/2010/main" val="1311382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F5270B-1D17-35A9-8603-185CFF0E9EB9}"/>
              </a:ext>
            </a:extLst>
          </p:cNvPr>
          <p:cNvSpPr>
            <a:spLocks noGrp="1"/>
          </p:cNvSpPr>
          <p:nvPr>
            <p:ph type="title"/>
          </p:nvPr>
        </p:nvSpPr>
        <p:spPr/>
        <p:txBody>
          <a:bodyPr>
            <a:normAutofit fontScale="90000"/>
          </a:bodyPr>
          <a:lstStyle/>
          <a:p>
            <a:r>
              <a:rPr lang="en-US" dirty="0"/>
              <a:t>Figure 2.7. Hot days have increased in the West, hot nights have increased nearly everywhere, and cold days have decreased.</a:t>
            </a:r>
          </a:p>
        </p:txBody>
      </p:sp>
      <p:pic>
        <p:nvPicPr>
          <p:cNvPr id="4" name="Content Placeholder 3">
            <a:extLst>
              <a:ext uri="{FF2B5EF4-FFF2-40B4-BE49-F238E27FC236}">
                <a16:creationId xmlns:a16="http://schemas.microsoft.com/office/drawing/2014/main" id="{1FCCC346-323E-294F-47F4-A8700E182F1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01459" y="858981"/>
            <a:ext cx="8341081" cy="3799826"/>
          </a:xfrm>
          <a:prstGeom prst="rect">
            <a:avLst/>
          </a:prstGeom>
        </p:spPr>
      </p:pic>
    </p:spTree>
    <p:extLst>
      <p:ext uri="{BB962C8B-B14F-4D97-AF65-F5344CB8AC3E}">
        <p14:creationId xmlns:p14="http://schemas.microsoft.com/office/powerpoint/2010/main" val="3360524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22E71F-768A-D5E3-1A96-154B51A6FEA4}"/>
              </a:ext>
            </a:extLst>
          </p:cNvPr>
          <p:cNvSpPr>
            <a:spLocks noGrp="1"/>
          </p:cNvSpPr>
          <p:nvPr>
            <p:ph type="title"/>
          </p:nvPr>
        </p:nvSpPr>
        <p:spPr/>
        <p:txBody>
          <a:bodyPr/>
          <a:lstStyle/>
          <a:p>
            <a:r>
              <a:rPr lang="en-US" dirty="0"/>
              <a:t>Figure 2.8. Heavy precipitation events are becoming more frequent and intense across much of the country. </a:t>
            </a:r>
          </a:p>
        </p:txBody>
      </p:sp>
      <p:pic>
        <p:nvPicPr>
          <p:cNvPr id="4" name="Content Placeholder 3">
            <a:extLst>
              <a:ext uri="{FF2B5EF4-FFF2-40B4-BE49-F238E27FC236}">
                <a16:creationId xmlns:a16="http://schemas.microsoft.com/office/drawing/2014/main" id="{DC316C9B-BC6B-95F7-00F7-ABF8EAE06626}"/>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l="-485" r="-485"/>
          <a:stretch/>
        </p:blipFill>
        <p:spPr bwMode="auto">
          <a:xfrm>
            <a:off x="356158" y="1219200"/>
            <a:ext cx="8431684" cy="3773271"/>
          </a:xfrm>
          <a:prstGeom prst="rect">
            <a:avLst/>
          </a:prstGeom>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873722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E2D9B2-8BBE-665D-0258-31B4926C9DA2}"/>
              </a:ext>
            </a:extLst>
          </p:cNvPr>
          <p:cNvSpPr>
            <a:spLocks noGrp="1"/>
          </p:cNvSpPr>
          <p:nvPr>
            <p:ph type="title"/>
          </p:nvPr>
        </p:nvSpPr>
        <p:spPr>
          <a:xfrm>
            <a:off x="628650" y="5290694"/>
            <a:ext cx="7886700" cy="918121"/>
          </a:xfrm>
        </p:spPr>
        <p:txBody>
          <a:bodyPr/>
          <a:lstStyle/>
          <a:p>
            <a:r>
              <a:rPr lang="en-US" dirty="0"/>
              <a:t>Figure 2.9. The United States is projected to warm faster than the global average.</a:t>
            </a:r>
          </a:p>
        </p:txBody>
      </p:sp>
      <p:pic>
        <p:nvPicPr>
          <p:cNvPr id="4" name="Content Placeholder 3">
            <a:extLst>
              <a:ext uri="{FF2B5EF4-FFF2-40B4-BE49-F238E27FC236}">
                <a16:creationId xmlns:a16="http://schemas.microsoft.com/office/drawing/2014/main" id="{3BB1FF41-9F01-0543-FFF8-F69292F60AD6}"/>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t="-3" b="-3"/>
          <a:stretch/>
        </p:blipFill>
        <p:spPr>
          <a:xfrm>
            <a:off x="1786926" y="332509"/>
            <a:ext cx="5570147" cy="4764088"/>
          </a:xfrm>
          <a:prstGeom prst="rect">
            <a:avLst/>
          </a:prstGeom>
          <a:ln w="12700" cap="flat">
            <a:noFill/>
            <a:miter lim="400000"/>
          </a:ln>
          <a:effectLst/>
        </p:spPr>
      </p:pic>
    </p:spTree>
    <p:extLst>
      <p:ext uri="{BB962C8B-B14F-4D97-AF65-F5344CB8AC3E}">
        <p14:creationId xmlns:p14="http://schemas.microsoft.com/office/powerpoint/2010/main" val="1525749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3650CC-8B37-6022-69FE-70D119687E89}"/>
              </a:ext>
            </a:extLst>
          </p:cNvPr>
          <p:cNvSpPr>
            <a:spLocks noGrp="1"/>
          </p:cNvSpPr>
          <p:nvPr>
            <p:ph type="title"/>
          </p:nvPr>
        </p:nvSpPr>
        <p:spPr>
          <a:xfrm>
            <a:off x="628650" y="5304549"/>
            <a:ext cx="7886700" cy="918121"/>
          </a:xfrm>
        </p:spPr>
        <p:txBody>
          <a:bodyPr/>
          <a:lstStyle/>
          <a:p>
            <a:r>
              <a:rPr lang="en-US" dirty="0"/>
              <a:t>Figure 2.10. Precipitation changes are projected to be larger at higher levels of warming. </a:t>
            </a:r>
          </a:p>
        </p:txBody>
      </p:sp>
      <p:pic>
        <p:nvPicPr>
          <p:cNvPr id="4" name="Content Placeholder 3">
            <a:extLst>
              <a:ext uri="{FF2B5EF4-FFF2-40B4-BE49-F238E27FC236}">
                <a16:creationId xmlns:a16="http://schemas.microsoft.com/office/drawing/2014/main" id="{EF29135B-25BC-C9B0-76FC-457EAD3B0BD7}"/>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l="-29" r="-29"/>
          <a:stretch/>
        </p:blipFill>
        <p:spPr>
          <a:xfrm>
            <a:off x="1978540" y="431800"/>
            <a:ext cx="5186920" cy="4637088"/>
          </a:xfrm>
          <a:prstGeom prst="rect">
            <a:avLst/>
          </a:prstGeom>
          <a:ln w="12700" cap="flat">
            <a:noFill/>
            <a:miter lim="400000"/>
          </a:ln>
          <a:effectLst/>
        </p:spPr>
      </p:pic>
    </p:spTree>
    <p:extLst>
      <p:ext uri="{BB962C8B-B14F-4D97-AF65-F5344CB8AC3E}">
        <p14:creationId xmlns:p14="http://schemas.microsoft.com/office/powerpoint/2010/main" val="254035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40590F-41D3-D15F-68BE-C3AB8AEE4214}"/>
              </a:ext>
            </a:extLst>
          </p:cNvPr>
          <p:cNvSpPr>
            <a:spLocks noGrp="1"/>
          </p:cNvSpPr>
          <p:nvPr>
            <p:ph type="title"/>
          </p:nvPr>
        </p:nvSpPr>
        <p:spPr/>
        <p:txBody>
          <a:bodyPr>
            <a:normAutofit fontScale="90000"/>
          </a:bodyPr>
          <a:lstStyle/>
          <a:p>
            <a:r>
              <a:rPr lang="en-US" dirty="0"/>
              <a:t>Figure 2.11. More hot days, even more warm nights, and fewer cold days are expected at a global warming level of 2°C.</a:t>
            </a:r>
          </a:p>
        </p:txBody>
      </p:sp>
      <p:pic>
        <p:nvPicPr>
          <p:cNvPr id="4" name="Content Placeholder 3">
            <a:extLst>
              <a:ext uri="{FF2B5EF4-FFF2-40B4-BE49-F238E27FC236}">
                <a16:creationId xmlns:a16="http://schemas.microsoft.com/office/drawing/2014/main" id="{9DBC48B5-7100-00B9-52EF-989C449448A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45" r="-45"/>
          <a:stretch/>
        </p:blipFill>
        <p:spPr>
          <a:xfrm>
            <a:off x="145340" y="1011382"/>
            <a:ext cx="8853320" cy="3633571"/>
          </a:xfrm>
          <a:prstGeom prst="rect">
            <a:avLst/>
          </a:prstGeom>
        </p:spPr>
      </p:pic>
    </p:spTree>
    <p:extLst>
      <p:ext uri="{BB962C8B-B14F-4D97-AF65-F5344CB8AC3E}">
        <p14:creationId xmlns:p14="http://schemas.microsoft.com/office/powerpoint/2010/main" val="1950389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87DB99-DFF9-39A6-0922-5840DD907C93}"/>
              </a:ext>
            </a:extLst>
          </p:cNvPr>
          <p:cNvSpPr>
            <a:spLocks noGrp="1"/>
          </p:cNvSpPr>
          <p:nvPr>
            <p:ph type="title"/>
          </p:nvPr>
        </p:nvSpPr>
        <p:spPr/>
        <p:txBody>
          <a:bodyPr/>
          <a:lstStyle/>
          <a:p>
            <a:r>
              <a:rPr lang="en-US" dirty="0"/>
              <a:t>Figure 2.12. Increases in the frequency and severity of heavy precipitation are expected at a global warming level of 2°C. </a:t>
            </a:r>
          </a:p>
        </p:txBody>
      </p:sp>
      <p:pic>
        <p:nvPicPr>
          <p:cNvPr id="4" name="Content Placeholder 3">
            <a:extLst>
              <a:ext uri="{FF2B5EF4-FFF2-40B4-BE49-F238E27FC236}">
                <a16:creationId xmlns:a16="http://schemas.microsoft.com/office/drawing/2014/main" id="{4B5DAE79-748F-B5B7-3E87-56862567CDD4}"/>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42" r="-42"/>
          <a:stretch/>
        </p:blipFill>
        <p:spPr>
          <a:xfrm>
            <a:off x="407444" y="1136073"/>
            <a:ext cx="8329111" cy="3571803"/>
          </a:xfrm>
          <a:prstGeom prst="rect">
            <a:avLst/>
          </a:prstGeom>
        </p:spPr>
      </p:pic>
    </p:spTree>
    <p:extLst>
      <p:ext uri="{BB962C8B-B14F-4D97-AF65-F5344CB8AC3E}">
        <p14:creationId xmlns:p14="http://schemas.microsoft.com/office/powerpoint/2010/main" val="3039194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80087E-9C3D-5495-85BA-0336214867E9}"/>
              </a:ext>
            </a:extLst>
          </p:cNvPr>
          <p:cNvSpPr>
            <a:spLocks noGrp="1"/>
          </p:cNvSpPr>
          <p:nvPr>
            <p:ph type="title"/>
          </p:nvPr>
        </p:nvSpPr>
        <p:spPr>
          <a:xfrm>
            <a:off x="628650" y="5470804"/>
            <a:ext cx="7886700" cy="918121"/>
          </a:xfrm>
        </p:spPr>
        <p:txBody>
          <a:bodyPr>
            <a:normAutofit fontScale="90000"/>
          </a:bodyPr>
          <a:lstStyle/>
          <a:p>
            <a:r>
              <a:rPr lang="en-US" dirty="0"/>
              <a:t>Figure 2.13. At higher global warming levels, sea surface temperatures are projected to change around the US coasts and open ocean, with implications for marine resources in those waters.</a:t>
            </a:r>
          </a:p>
        </p:txBody>
      </p:sp>
      <p:pic>
        <p:nvPicPr>
          <p:cNvPr id="4" name="Content Placeholder 3">
            <a:extLst>
              <a:ext uri="{FF2B5EF4-FFF2-40B4-BE49-F238E27FC236}">
                <a16:creationId xmlns:a16="http://schemas.microsoft.com/office/drawing/2014/main" id="{E3B98C2D-1981-9A05-F6C1-2DEF0A2897E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88" r="-88"/>
          <a:stretch/>
        </p:blipFill>
        <p:spPr>
          <a:xfrm>
            <a:off x="979806" y="250407"/>
            <a:ext cx="7184388" cy="4607559"/>
          </a:xfrm>
          <a:prstGeom prst="rect">
            <a:avLst/>
          </a:prstGeom>
        </p:spPr>
      </p:pic>
    </p:spTree>
    <p:extLst>
      <p:ext uri="{BB962C8B-B14F-4D97-AF65-F5344CB8AC3E}">
        <p14:creationId xmlns:p14="http://schemas.microsoft.com/office/powerpoint/2010/main" val="901825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162C80-E067-A3E1-5DB0-A5BDAE04BBF2}"/>
              </a:ext>
            </a:extLst>
          </p:cNvPr>
          <p:cNvSpPr>
            <a:spLocks noGrp="1"/>
          </p:cNvSpPr>
          <p:nvPr>
            <p:ph type="title"/>
          </p:nvPr>
        </p:nvSpPr>
        <p:spPr/>
        <p:txBody>
          <a:bodyPr>
            <a:normAutofit fontScale="90000"/>
          </a:bodyPr>
          <a:lstStyle/>
          <a:p>
            <a:r>
              <a:rPr lang="en-US" dirty="0"/>
              <a:t>Figure 2.14. Future emissions of greenhouse gases determine whether and how quickly we reach 2°C of global warming. </a:t>
            </a:r>
          </a:p>
        </p:txBody>
      </p:sp>
      <p:pic>
        <p:nvPicPr>
          <p:cNvPr id="4" name="Content Placeholder 3">
            <a:extLst>
              <a:ext uri="{FF2B5EF4-FFF2-40B4-BE49-F238E27FC236}">
                <a16:creationId xmlns:a16="http://schemas.microsoft.com/office/drawing/2014/main" id="{E920EC5F-968D-6267-EBB3-DA32F375E691}"/>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33" r="-33"/>
          <a:stretch/>
        </p:blipFill>
        <p:spPr>
          <a:xfrm>
            <a:off x="628650" y="584279"/>
            <a:ext cx="7886700" cy="4493051"/>
          </a:xfrm>
          <a:prstGeom prst="rect">
            <a:avLst/>
          </a:prstGeom>
        </p:spPr>
      </p:pic>
    </p:spTree>
    <p:extLst>
      <p:ext uri="{BB962C8B-B14F-4D97-AF65-F5344CB8AC3E}">
        <p14:creationId xmlns:p14="http://schemas.microsoft.com/office/powerpoint/2010/main" val="77372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 | Climate Trends</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641628-B046-CF29-5544-247199193587}"/>
              </a:ext>
            </a:extLst>
          </p:cNvPr>
          <p:cNvSpPr>
            <a:spLocks noGrp="1"/>
          </p:cNvSpPr>
          <p:nvPr>
            <p:ph type="title"/>
          </p:nvPr>
        </p:nvSpPr>
        <p:spPr/>
        <p:txBody>
          <a:bodyPr/>
          <a:lstStyle/>
          <a:p>
            <a:r>
              <a:rPr lang="en-US" dirty="0"/>
              <a:t>Figure 2.15. Continued warming could push some aspects of the Earth system past tipping points. </a:t>
            </a:r>
          </a:p>
        </p:txBody>
      </p:sp>
      <p:pic>
        <p:nvPicPr>
          <p:cNvPr id="4" name="Content Placeholder 3">
            <a:extLst>
              <a:ext uri="{FF2B5EF4-FFF2-40B4-BE49-F238E27FC236}">
                <a16:creationId xmlns:a16="http://schemas.microsoft.com/office/drawing/2014/main" id="{05E9DAEA-9438-9A1D-A364-4EDC26EAD76C}"/>
              </a:ext>
            </a:extLst>
          </p:cNvPr>
          <p:cNvPicPr>
            <a:picLocks noGrp="1"/>
          </p:cNvPicPr>
          <p:nvPr>
            <p:ph sz="quarter" idx="10"/>
          </p:nvPr>
        </p:nvPicPr>
        <p:blipFill rotWithShape="1">
          <a:blip r:embed="rId3" cstate="print">
            <a:extLst>
              <a:ext uri="{28A0092B-C50C-407E-A947-70E740481C1C}">
                <a14:useLocalDpi xmlns:a14="http://schemas.microsoft.com/office/drawing/2010/main" val="0"/>
              </a:ext>
            </a:extLst>
          </a:blip>
          <a:srcRect l="-126" r="-126"/>
          <a:stretch/>
        </p:blipFill>
        <p:spPr>
          <a:xfrm>
            <a:off x="988122" y="340962"/>
            <a:ext cx="7167756" cy="4407156"/>
          </a:xfrm>
          <a:prstGeom prst="rect">
            <a:avLst/>
          </a:prstGeom>
          <a:ln w="12700" cap="flat">
            <a:noFill/>
            <a:miter lim="400000"/>
          </a:ln>
          <a:effectLst/>
        </p:spPr>
      </p:pic>
    </p:spTree>
    <p:extLst>
      <p:ext uri="{BB962C8B-B14F-4D97-AF65-F5344CB8AC3E}">
        <p14:creationId xmlns:p14="http://schemas.microsoft.com/office/powerpoint/2010/main" val="4782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70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err="1"/>
              <a:t>Wenying</a:t>
            </a:r>
            <a:r>
              <a:rPr lang="en-US" b="1" dirty="0"/>
              <a:t> </a:t>
            </a:r>
            <a:r>
              <a:rPr lang="en-US" b="1" dirty="0" err="1"/>
              <a:t>Su</a:t>
            </a:r>
            <a:r>
              <a:rPr lang="en-US" dirty="0"/>
              <a:t>, NASA Langley Research Center</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Kate Marvel</a:t>
            </a:r>
            <a:r>
              <a:rPr lang="en-US" dirty="0"/>
              <a:t>, Project Drawdown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Agency Chapter Lead Author</a:t>
            </a:r>
          </a:p>
          <a:p>
            <a:pPr marL="12700">
              <a:lnSpc>
                <a:spcPct val="110000"/>
              </a:lnSpc>
              <a:spcAft>
                <a:spcPts val="300"/>
              </a:spcAft>
            </a:pPr>
            <a:r>
              <a:rPr lang="en-US" b="1" dirty="0"/>
              <a:t>Roberto Delgado</a:t>
            </a:r>
            <a:r>
              <a:rPr lang="en-US" dirty="0"/>
              <a:t>, National Science Foundation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Sarah Aarons</a:t>
            </a:r>
            <a:r>
              <a:rPr lang="en-US" dirty="0"/>
              <a:t>, University of California San Diego, Scripps Institution of Oceanography</a:t>
            </a:r>
          </a:p>
          <a:p>
            <a:pPr marL="12700">
              <a:lnSpc>
                <a:spcPct val="110000"/>
              </a:lnSpc>
              <a:spcAft>
                <a:spcPts val="300"/>
              </a:spcAft>
            </a:pPr>
            <a:r>
              <a:rPr lang="en-US" b="1" dirty="0"/>
              <a:t>Abhishek Chatterjee</a:t>
            </a:r>
            <a:r>
              <a:rPr lang="en-US" dirty="0"/>
              <a:t>, NASA Jet Propulsion Laboratory, California Institute of Technology</a:t>
            </a:r>
          </a:p>
          <a:p>
            <a:pPr marL="12700">
              <a:lnSpc>
                <a:spcPct val="110000"/>
              </a:lnSpc>
              <a:spcAft>
                <a:spcPts val="300"/>
              </a:spcAft>
            </a:pPr>
            <a:r>
              <a:rPr lang="en-US" b="1" dirty="0"/>
              <a:t>Margaret E. Garcia</a:t>
            </a:r>
            <a:r>
              <a:rPr lang="en-US" dirty="0"/>
              <a:t>, Arizona State University</a:t>
            </a:r>
          </a:p>
          <a:p>
            <a:pPr marL="12700">
              <a:lnSpc>
                <a:spcPct val="110000"/>
              </a:lnSpc>
              <a:spcAft>
                <a:spcPts val="300"/>
              </a:spcAft>
            </a:pPr>
            <a:r>
              <a:rPr lang="en-US" b="1" dirty="0"/>
              <a:t>Zeke </a:t>
            </a:r>
            <a:r>
              <a:rPr lang="en-US" b="1" dirty="0" err="1"/>
              <a:t>Hausfather</a:t>
            </a:r>
            <a:r>
              <a:rPr lang="en-US" dirty="0"/>
              <a:t>, Stripe Inc.</a:t>
            </a:r>
          </a:p>
          <a:p>
            <a:pPr marL="12700">
              <a:lnSpc>
                <a:spcPct val="110000"/>
              </a:lnSpc>
              <a:spcAft>
                <a:spcPts val="300"/>
              </a:spcAft>
            </a:pPr>
            <a:r>
              <a:rPr lang="en-US" b="1" dirty="0"/>
              <a:t>Katharine </a:t>
            </a:r>
            <a:r>
              <a:rPr lang="en-US" b="1" dirty="0" err="1"/>
              <a:t>Hayhoe</a:t>
            </a:r>
            <a:r>
              <a:rPr lang="en-US" dirty="0"/>
              <a:t>, Texas Tech University</a:t>
            </a:r>
          </a:p>
          <a:p>
            <a:pPr marL="12700">
              <a:lnSpc>
                <a:spcPct val="110000"/>
              </a:lnSpc>
              <a:spcAft>
                <a:spcPts val="300"/>
              </a:spcAft>
            </a:pPr>
            <a:r>
              <a:rPr lang="en-US" b="1" dirty="0"/>
              <a:t>Deanna A. Hence</a:t>
            </a:r>
            <a:r>
              <a:rPr lang="en-US" dirty="0"/>
              <a:t>, University of Illinois at Urbana–Champaign</a:t>
            </a:r>
          </a:p>
          <a:p>
            <a:pPr marL="12700">
              <a:lnSpc>
                <a:spcPct val="110000"/>
              </a:lnSpc>
              <a:spcAft>
                <a:spcPts val="300"/>
              </a:spcAft>
            </a:pPr>
            <a:r>
              <a:rPr lang="en-US" b="1" dirty="0"/>
              <a:t>Elizabeth B. Jewett</a:t>
            </a:r>
            <a:r>
              <a:rPr lang="en-US" dirty="0"/>
              <a:t>, National Oceanic and Atmospheric Administration</a:t>
            </a:r>
          </a:p>
          <a:p>
            <a:pPr marL="12700">
              <a:lnSpc>
                <a:spcPct val="110000"/>
              </a:lnSpc>
              <a:spcAft>
                <a:spcPts val="300"/>
              </a:spcAft>
            </a:pPr>
            <a:r>
              <a:rPr lang="en-US" b="1" dirty="0"/>
              <a:t>Alexander Robel</a:t>
            </a:r>
            <a:r>
              <a:rPr lang="en-US" dirty="0"/>
              <a:t>, Georgia Institute of Technology</a:t>
            </a:r>
          </a:p>
          <a:p>
            <a:pPr marL="12700">
              <a:lnSpc>
                <a:spcPct val="110000"/>
              </a:lnSpc>
              <a:spcAft>
                <a:spcPts val="300"/>
              </a:spcAft>
            </a:pPr>
            <a:r>
              <a:rPr lang="en-US" b="1" dirty="0"/>
              <a:t>Deepti Singh</a:t>
            </a:r>
            <a:r>
              <a:rPr lang="en-US" dirty="0"/>
              <a:t>, Washington State University Vancouver</a:t>
            </a:r>
          </a:p>
          <a:p>
            <a:pPr marL="12700">
              <a:lnSpc>
                <a:spcPct val="110000"/>
              </a:lnSpc>
              <a:spcAft>
                <a:spcPts val="300"/>
              </a:spcAft>
            </a:pPr>
            <a:r>
              <a:rPr lang="en-US" b="1" dirty="0" err="1"/>
              <a:t>Aradhna</a:t>
            </a:r>
            <a:r>
              <a:rPr lang="en-US" b="1" dirty="0"/>
              <a:t> </a:t>
            </a:r>
            <a:r>
              <a:rPr lang="en-US" b="1" dirty="0" err="1"/>
              <a:t>Tripati</a:t>
            </a:r>
            <a:r>
              <a:rPr lang="en-US" dirty="0"/>
              <a:t>, University of California, Los Angeles</a:t>
            </a:r>
          </a:p>
          <a:p>
            <a:pPr marL="12700">
              <a:lnSpc>
                <a:spcPct val="110000"/>
              </a:lnSpc>
              <a:spcAft>
                <a:spcPts val="300"/>
              </a:spcAft>
            </a:pPr>
            <a:r>
              <a:rPr lang="en-US" b="1" dirty="0"/>
              <a:t>Russell S. </a:t>
            </a:r>
            <a:r>
              <a:rPr lang="en-US" b="1" dirty="0" err="1"/>
              <a:t>Vose</a:t>
            </a:r>
            <a:r>
              <a:rPr lang="en-US" dirty="0"/>
              <a:t>, NOAA National Centers for Environmental Information </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Caroline P. </a:t>
            </a:r>
            <a:r>
              <a:rPr lang="en-US" b="1" dirty="0" err="1"/>
              <a:t>Normile</a:t>
            </a:r>
            <a:r>
              <a:rPr lang="en-US" dirty="0"/>
              <a:t>, Bipartisan Policy Center</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David J. Dokken</a:t>
            </a:r>
            <a:r>
              <a:rPr lang="en-US" dirty="0"/>
              <a:t>, US Global Change Research Program / ICF</a:t>
            </a:r>
          </a:p>
          <a:p>
            <a:pPr marL="12700">
              <a:lnSpc>
                <a:spcPct val="110000"/>
              </a:lnSpc>
              <a:spcAft>
                <a:spcPts val="300"/>
              </a:spcAft>
            </a:pPr>
            <a:r>
              <a:rPr lang="en-US" b="1" dirty="0"/>
              <a:t>Fredric </a:t>
            </a:r>
            <a:r>
              <a:rPr lang="en-US" b="1" dirty="0" err="1"/>
              <a:t>Lipschultz</a:t>
            </a:r>
            <a:r>
              <a:rPr lang="en-US" dirty="0"/>
              <a:t>, US Global Change Research Program / USRA</a:t>
            </a:r>
          </a:p>
        </p:txBody>
      </p:sp>
    </p:spTree>
    <p:extLst>
      <p:ext uri="{BB962C8B-B14F-4D97-AF65-F5344CB8AC3E}">
        <p14:creationId xmlns:p14="http://schemas.microsoft.com/office/powerpoint/2010/main" val="3305269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85000" lnSpcReduction="10000"/>
          </a:bodyPr>
          <a:lstStyle/>
          <a:p>
            <a:pPr marL="11113" marR="0" indent="-11113">
              <a:spcBef>
                <a:spcPts val="0"/>
              </a:spcBef>
              <a:spcAft>
                <a:spcPts val="0"/>
              </a:spcAft>
            </a:pPr>
            <a:r>
              <a:rPr lang="en-US" sz="1800" dirty="0">
                <a:effectLst/>
                <a:latin typeface="Calibri" panose="020F0502020204030204" pitchFamily="34" charset="0"/>
                <a:ea typeface="Helvetica Neue" panose="02000503000000020004" pitchFamily="2" charset="0"/>
              </a:rPr>
              <a:t>Marvel, K., W. </a:t>
            </a:r>
            <a:r>
              <a:rPr lang="en-US" sz="1800" dirty="0" err="1">
                <a:effectLst/>
                <a:latin typeface="Calibri" panose="020F0502020204030204" pitchFamily="34" charset="0"/>
                <a:ea typeface="Helvetica Neue" panose="02000503000000020004" pitchFamily="2" charset="0"/>
              </a:rPr>
              <a:t>Su</a:t>
            </a:r>
            <a:r>
              <a:rPr lang="en-US" sz="1800" dirty="0">
                <a:effectLst/>
                <a:latin typeface="Calibri" panose="020F0502020204030204" pitchFamily="34" charset="0"/>
                <a:ea typeface="Helvetica Neue" panose="02000503000000020004" pitchFamily="2" charset="0"/>
              </a:rPr>
              <a:t>, R. Delgado, S. Aarons, A. Chatterjee, M.E. Garcia, Z. </a:t>
            </a:r>
            <a:r>
              <a:rPr lang="en-US" sz="1800" dirty="0" err="1">
                <a:effectLst/>
                <a:latin typeface="Calibri" panose="020F0502020204030204" pitchFamily="34" charset="0"/>
                <a:ea typeface="Helvetica Neue" panose="02000503000000020004" pitchFamily="2" charset="0"/>
              </a:rPr>
              <a:t>Hausfather</a:t>
            </a:r>
            <a:r>
              <a:rPr lang="en-US" sz="1800" dirty="0">
                <a:effectLst/>
                <a:latin typeface="Calibri" panose="020F0502020204030204" pitchFamily="34" charset="0"/>
                <a:ea typeface="Helvetica Neue" panose="02000503000000020004" pitchFamily="2" charset="0"/>
              </a:rPr>
              <a:t>, K. </a:t>
            </a:r>
            <a:r>
              <a:rPr lang="en-US" sz="1800" dirty="0" err="1">
                <a:effectLst/>
                <a:latin typeface="Calibri" panose="020F0502020204030204" pitchFamily="34" charset="0"/>
                <a:ea typeface="Helvetica Neue" panose="02000503000000020004" pitchFamily="2" charset="0"/>
              </a:rPr>
              <a:t>Hayhoe</a:t>
            </a:r>
            <a:r>
              <a:rPr lang="en-US" sz="1800" dirty="0">
                <a:effectLst/>
                <a:latin typeface="Calibri" panose="020F0502020204030204" pitchFamily="34" charset="0"/>
                <a:ea typeface="Helvetica Neue" panose="02000503000000020004" pitchFamily="2" charset="0"/>
              </a:rPr>
              <a:t>, D.A. Hence, E.B. Jewett, A. Robel, D. Singh, A. </a:t>
            </a:r>
            <a:r>
              <a:rPr lang="en-US" sz="1800" dirty="0" err="1">
                <a:effectLst/>
                <a:latin typeface="Calibri" panose="020F0502020204030204" pitchFamily="34" charset="0"/>
                <a:ea typeface="Helvetica Neue" panose="02000503000000020004" pitchFamily="2" charset="0"/>
              </a:rPr>
              <a:t>Tripati</a:t>
            </a:r>
            <a:r>
              <a:rPr lang="en-US" sz="1800" dirty="0">
                <a:effectLst/>
                <a:latin typeface="Calibri" panose="020F0502020204030204" pitchFamily="34" charset="0"/>
                <a:ea typeface="Helvetica Neue" panose="02000503000000020004" pitchFamily="2" charset="0"/>
              </a:rPr>
              <a:t>, and R.S. </a:t>
            </a:r>
            <a:r>
              <a:rPr lang="en-US" sz="1800" dirty="0" err="1">
                <a:effectLst/>
                <a:latin typeface="Calibri" panose="020F0502020204030204" pitchFamily="34" charset="0"/>
                <a:ea typeface="Helvetica Neue" panose="02000503000000020004" pitchFamily="2" charset="0"/>
              </a:rPr>
              <a:t>Vose</a:t>
            </a:r>
            <a:r>
              <a:rPr lang="en-US" sz="1800" dirty="0">
                <a:effectLst/>
                <a:latin typeface="Calibri" panose="020F0502020204030204" pitchFamily="34" charset="0"/>
                <a:ea typeface="Helvetica Neue" panose="02000503000000020004" pitchFamily="2" charset="0"/>
              </a:rPr>
              <a:t>, 2023: Ch. 2. Climate trends. In: </a:t>
            </a:r>
            <a:r>
              <a:rPr lang="en-US" sz="1800" i="1" dirty="0">
                <a:effectLst/>
                <a:latin typeface="Calibri" panose="020F0502020204030204" pitchFamily="34" charset="0"/>
                <a:ea typeface="Helvetica Neue" panose="02000503000000020004" pitchFamily="2" charset="0"/>
              </a:rPr>
              <a:t>Fifth National Climate Assessment</a:t>
            </a:r>
            <a:r>
              <a:rPr lang="en-US" sz="1800" dirty="0">
                <a:effectLst/>
                <a:latin typeface="Calibri" panose="020F0502020204030204" pitchFamily="34" charset="0"/>
                <a:ea typeface="Helvetica Neue" panose="02000503000000020004" pitchFamily="2" charset="0"/>
              </a:rPr>
              <a:t>. Crimmins, A.R., C.W. Avery, D.R. Easterling, K.E. Kunkel, B.C. Stewart, and T.K. </a:t>
            </a:r>
            <a:r>
              <a:rPr lang="en-US" sz="1800" dirty="0" err="1">
                <a:effectLst/>
                <a:latin typeface="Calibri" panose="020F0502020204030204" pitchFamily="34" charset="0"/>
                <a:ea typeface="Helvetica Neue" panose="02000503000000020004" pitchFamily="2" charset="0"/>
              </a:rPr>
              <a:t>Maycock</a:t>
            </a:r>
            <a:r>
              <a:rPr lang="en-US" sz="1800" dirty="0">
                <a:effectLst/>
                <a:latin typeface="Calibri" panose="020F0502020204030204" pitchFamily="34" charset="0"/>
                <a:ea typeface="Helvetica Neue" panose="02000503000000020004" pitchFamily="2" charset="0"/>
              </a:rPr>
              <a:t>, Eds. U.S. Global Change Research Program, Washington, DC, USA. </a:t>
            </a:r>
            <a:r>
              <a:rPr lang="en-US" sz="1800" u="sng" dirty="0">
                <a:effectLst/>
                <a:latin typeface="Calibri" panose="020F0502020204030204" pitchFamily="34" charset="0"/>
                <a:ea typeface="Helvetica Neue" panose="02000503000000020004" pitchFamily="2" charset="0"/>
                <a:hlinkClick r:id="rId3">
                  <a:extLst>
                    <a:ext uri="{A12FA001-AC4F-418D-AE19-62706E023703}">
                      <ahyp:hlinkClr xmlns:ahyp="http://schemas.microsoft.com/office/drawing/2018/hyperlinkcolor" val="tx"/>
                    </a:ext>
                  </a:extLst>
                </a:hlinkClick>
              </a:rPr>
              <a:t>https://doi.org/10.7930/NCA5.2023.CH2</a:t>
            </a:r>
            <a:endParaRPr lang="en-US" sz="1800" dirty="0">
              <a:effectLst/>
              <a:latin typeface="Calibri" panose="020F0502020204030204" pitchFamily="34" charset="0"/>
              <a:ea typeface="Helvetica Neue" panose="02000503000000020004" pitchFamily="2"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https://nca2023.globalchange.gov/chapter/2</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2A29B4-F9D6-B035-182E-6681842B2CC7}"/>
              </a:ext>
            </a:extLst>
          </p:cNvPr>
          <p:cNvSpPr>
            <a:spLocks noGrp="1"/>
          </p:cNvSpPr>
          <p:nvPr>
            <p:ph type="body" sz="quarter" idx="10"/>
          </p:nvPr>
        </p:nvSpPr>
        <p:spPr/>
        <p:txBody>
          <a:bodyPr/>
          <a:lstStyle/>
          <a:p>
            <a:r>
              <a:rPr lang="en-US" dirty="0"/>
              <a:t>Climate Is Changing, and Scientists Understand Why</a:t>
            </a:r>
          </a:p>
        </p:txBody>
      </p:sp>
      <p:sp>
        <p:nvSpPr>
          <p:cNvPr id="3" name="Content Placeholder 2">
            <a:extLst>
              <a:ext uri="{FF2B5EF4-FFF2-40B4-BE49-F238E27FC236}">
                <a16:creationId xmlns:a16="http://schemas.microsoft.com/office/drawing/2014/main" id="{800DC97D-0383-3751-342A-AA01E186888C}"/>
              </a:ext>
            </a:extLst>
          </p:cNvPr>
          <p:cNvSpPr>
            <a:spLocks noGrp="1"/>
          </p:cNvSpPr>
          <p:nvPr>
            <p:ph idx="13"/>
          </p:nvPr>
        </p:nvSpPr>
        <p:spPr/>
        <p:txBody>
          <a:bodyPr/>
          <a:lstStyle/>
          <a:p>
            <a:pPr>
              <a:lnSpc>
                <a:spcPct val="114000"/>
              </a:lnSpc>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It is unequivocal that human activities have increased atmospheric levels of carbon dioxide and other greenhouse gases. It is also unequivocal that global average temperature has risen in response. Observed warming over the continental United States and Alaska is higher than the global average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Long-term changes have been observed in many other aspects of the climate system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 Earth system is complex and interconnected, which means changes in faraway regions are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virtually certain</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to affect the United States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endParaRPr lang="en-US" dirty="0"/>
          </a:p>
        </p:txBody>
      </p:sp>
      <p:sp>
        <p:nvSpPr>
          <p:cNvPr id="4" name="Content Placeholder 3">
            <a:extLst>
              <a:ext uri="{FF2B5EF4-FFF2-40B4-BE49-F238E27FC236}">
                <a16:creationId xmlns:a16="http://schemas.microsoft.com/office/drawing/2014/main" id="{1CADF1F1-1ABD-9A53-41A9-EA1442411129}"/>
              </a:ext>
            </a:extLst>
          </p:cNvPr>
          <p:cNvSpPr>
            <a:spLocks noGrp="1"/>
          </p:cNvSpPr>
          <p:nvPr>
            <p:ph sz="quarter" idx="14"/>
          </p:nvPr>
        </p:nvSpPr>
        <p:spPr/>
        <p:txBody>
          <a:bodyPr/>
          <a:lstStyle/>
          <a:p>
            <a:r>
              <a:rPr lang="en-US" dirty="0"/>
              <a:t>1</a:t>
            </a:r>
          </a:p>
        </p:txBody>
      </p:sp>
    </p:spTree>
    <p:extLst>
      <p:ext uri="{BB962C8B-B14F-4D97-AF65-F5344CB8AC3E}">
        <p14:creationId xmlns:p14="http://schemas.microsoft.com/office/powerpoint/2010/main" val="3284425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a:bodyPr>
          <a:lstStyle/>
          <a:p>
            <a:r>
              <a:rPr lang="en-US" dirty="0"/>
              <a:t>Extreme Events Are Becoming More Frequent and Severe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Observations show an increase in the severity, extent, and/or frequency of multiple types of extreme events. Heatwaves have become more common and severe in the West since the 1980s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Drought risk has been increasing in the Southwest over the past century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while at the same time rainfall has become more extreme in recent decades, especially east of the Rockies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Hurricanes have been intensifying more rapidly since the 1980s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causing heavier rainfall and higher storm surges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More frequent and larger wildfires have been burning in the West in the past few decades due to a combination of climate factors, societal changes, and policies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3" name="Content Placeholder 3">
            <a:extLst>
              <a:ext uri="{FF2B5EF4-FFF2-40B4-BE49-F238E27FC236}">
                <a16:creationId xmlns:a16="http://schemas.microsoft.com/office/drawing/2014/main" id="{E8C53F28-67F7-486E-1EFD-17DAC3D14D6B}"/>
              </a:ext>
            </a:extLst>
          </p:cNvPr>
          <p:cNvSpPr>
            <a:spLocks noGrp="1"/>
          </p:cNvSpPr>
          <p:nvPr>
            <p:ph sz="quarter" idx="14"/>
          </p:nvPr>
        </p:nvSpPr>
        <p:spPr>
          <a:xfrm>
            <a:off x="1934805" y="486086"/>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How Much the Climate Changes Depends on the Choices Made Now</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ea typeface="Arial" panose="020B0604020202020204" pitchFamily="34" charset="0"/>
                <a:cs typeface="Arial" panose="020B0604020202020204" pitchFamily="34" charset="0"/>
              </a:rPr>
              <a:t>The more the planet warms, the greater the impacts—and the greater the risk of unforeseen consequences (</a:t>
            </a:r>
            <a:r>
              <a:rPr lang="en-US" i="1" dirty="0">
                <a:solidFill>
                  <a:srgbClr val="000000"/>
                </a:solidFill>
                <a:effectLst/>
                <a:ea typeface="Arial" panose="020B0604020202020204" pitchFamily="34" charset="0"/>
                <a:cs typeface="Arial" panose="020B0604020202020204" pitchFamily="34" charset="0"/>
              </a:rPr>
              <a:t>very high confidence</a:t>
            </a:r>
            <a:r>
              <a:rPr lang="en-US" dirty="0">
                <a:solidFill>
                  <a:srgbClr val="000000"/>
                </a:solidFill>
                <a:effectLst/>
                <a:ea typeface="Arial" panose="020B0604020202020204" pitchFamily="34" charset="0"/>
                <a:cs typeface="Arial" panose="020B0604020202020204" pitchFamily="34" charset="0"/>
              </a:rPr>
              <a:t>). The impacts of climate change increase with warming, and warming is </a:t>
            </a:r>
            <a:r>
              <a:rPr lang="en-US" i="1" dirty="0">
                <a:solidFill>
                  <a:srgbClr val="000000"/>
                </a:solidFill>
                <a:effectLst/>
                <a:ea typeface="Arial" panose="020B0604020202020204" pitchFamily="34" charset="0"/>
                <a:cs typeface="Arial" panose="020B0604020202020204" pitchFamily="34" charset="0"/>
              </a:rPr>
              <a:t>virtually certain</a:t>
            </a:r>
            <a:r>
              <a:rPr lang="en-US" dirty="0">
                <a:solidFill>
                  <a:srgbClr val="000000"/>
                </a:solidFill>
                <a:effectLst/>
                <a:ea typeface="Arial" panose="020B0604020202020204" pitchFamily="34" charset="0"/>
                <a:cs typeface="Arial" panose="020B0604020202020204" pitchFamily="34" charset="0"/>
              </a:rPr>
              <a:t> to continue if emissions of carbon dioxide do not reach net zero (</a:t>
            </a:r>
            <a:r>
              <a:rPr lang="en-US" i="1" dirty="0">
                <a:solidFill>
                  <a:srgbClr val="000000"/>
                </a:solidFill>
                <a:effectLst/>
                <a:ea typeface="Arial" panose="020B0604020202020204" pitchFamily="34" charset="0"/>
                <a:cs typeface="Arial" panose="020B0604020202020204" pitchFamily="34" charset="0"/>
              </a:rPr>
              <a:t>very high confidence</a:t>
            </a:r>
            <a:r>
              <a:rPr lang="en-US" dirty="0">
                <a:solidFill>
                  <a:srgbClr val="000000"/>
                </a:solidFill>
                <a:effectLst/>
                <a:ea typeface="Arial" panose="020B0604020202020204" pitchFamily="34" charset="0"/>
                <a:cs typeface="Arial" panose="020B0604020202020204" pitchFamily="34" charset="0"/>
              </a:rPr>
              <a:t>). Rapidly reducing emissions would </a:t>
            </a:r>
            <a:r>
              <a:rPr lang="en-US" i="1" dirty="0">
                <a:solidFill>
                  <a:srgbClr val="000000"/>
                </a:solidFill>
                <a:effectLst/>
                <a:ea typeface="Arial" panose="020B0604020202020204" pitchFamily="34" charset="0"/>
                <a:cs typeface="Arial" panose="020B0604020202020204" pitchFamily="34" charset="0"/>
              </a:rPr>
              <a:t>very likely</a:t>
            </a:r>
            <a:r>
              <a:rPr lang="en-US" dirty="0">
                <a:solidFill>
                  <a:srgbClr val="000000"/>
                </a:solidFill>
                <a:effectLst/>
                <a:ea typeface="Arial" panose="020B0604020202020204" pitchFamily="34" charset="0"/>
                <a:cs typeface="Arial" panose="020B0604020202020204" pitchFamily="34" charset="0"/>
              </a:rPr>
              <a:t> limit future warming (</a:t>
            </a:r>
            <a:r>
              <a:rPr lang="en-US" i="1" dirty="0">
                <a:solidFill>
                  <a:srgbClr val="000000"/>
                </a:solidFill>
                <a:effectLst/>
                <a:ea typeface="Arial" panose="020B0604020202020204" pitchFamily="34" charset="0"/>
                <a:cs typeface="Arial" panose="020B0604020202020204" pitchFamily="34" charset="0"/>
              </a:rPr>
              <a:t>very high confidence</a:t>
            </a:r>
            <a:r>
              <a:rPr lang="en-US" dirty="0">
                <a:solidFill>
                  <a:srgbClr val="000000"/>
                </a:solidFill>
                <a:effectLst/>
                <a:ea typeface="Arial" panose="020B0604020202020204" pitchFamily="34" charset="0"/>
                <a:cs typeface="Arial" panose="020B0604020202020204" pitchFamily="34" charset="0"/>
              </a:rPr>
              <a:t>) and the associated increases in many risks (</a:t>
            </a:r>
            <a:r>
              <a:rPr lang="en-US" i="1" dirty="0">
                <a:solidFill>
                  <a:srgbClr val="000000"/>
                </a:solidFill>
                <a:effectLst/>
                <a:ea typeface="Arial" panose="020B0604020202020204" pitchFamily="34" charset="0"/>
                <a:cs typeface="Arial" panose="020B0604020202020204" pitchFamily="34" charset="0"/>
              </a:rPr>
              <a:t>high confidence</a:t>
            </a:r>
            <a:r>
              <a:rPr lang="en-US" dirty="0">
                <a:solidFill>
                  <a:srgbClr val="000000"/>
                </a:solidFill>
                <a:effectLst/>
                <a:ea typeface="Arial" panose="020B0604020202020204" pitchFamily="34" charset="0"/>
                <a:cs typeface="Arial" panose="020B0604020202020204" pitchFamily="34" charset="0"/>
              </a:rPr>
              <a:t>). While there are still uncertainties about how the planet will react to rapid warming and catastrophic future scenarios that cannot be ruled out, the future is largely in human hands.</a:t>
            </a:r>
          </a:p>
          <a:p>
            <a:pPr marL="11113" marR="0">
              <a:lnSpc>
                <a:spcPct val="115000"/>
              </a:lnSpc>
              <a:spcBef>
                <a:spcPts val="0"/>
              </a:spcBef>
              <a:spcAft>
                <a:spcPts val="600"/>
              </a:spcAft>
            </a:pPr>
            <a:endParaRPr lang="en-US" sz="2400" dirty="0">
              <a:solidFill>
                <a:srgbClr val="000000"/>
              </a:solidFill>
              <a:effectLst/>
              <a:ea typeface="Arial" panose="020B0604020202020204" pitchFamily="34" charset="0"/>
              <a:cs typeface="Calibri" panose="020F0502020204030204" pitchFamily="34" charset="0"/>
            </a:endParaRPr>
          </a:p>
        </p:txBody>
      </p:sp>
      <p:sp>
        <p:nvSpPr>
          <p:cNvPr id="3" name="Content Placeholder 3">
            <a:extLst>
              <a:ext uri="{FF2B5EF4-FFF2-40B4-BE49-F238E27FC236}">
                <a16:creationId xmlns:a16="http://schemas.microsoft.com/office/drawing/2014/main" id="{56A69CCF-C772-3BBA-17D9-2A2778DC3E3A}"/>
              </a:ext>
            </a:extLst>
          </p:cNvPr>
          <p:cNvSpPr>
            <a:spLocks noGrp="1"/>
          </p:cNvSpPr>
          <p:nvPr>
            <p:ph sz="quarter" idx="14"/>
          </p:nvPr>
        </p:nvSpPr>
        <p:spPr>
          <a:xfrm>
            <a:off x="1920144" y="501478"/>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82931F-43BA-30A5-0EFB-33B2A7B01D2C}"/>
              </a:ext>
            </a:extLst>
          </p:cNvPr>
          <p:cNvSpPr>
            <a:spLocks noGrp="1"/>
          </p:cNvSpPr>
          <p:nvPr>
            <p:ph type="title"/>
          </p:nvPr>
        </p:nvSpPr>
        <p:spPr/>
        <p:txBody>
          <a:bodyPr>
            <a:normAutofit fontScale="90000"/>
          </a:bodyPr>
          <a:lstStyle/>
          <a:p>
            <a:r>
              <a:rPr lang="en-US" dirty="0"/>
              <a:t>Figure 2.1. China is now the largest single-country emitter of carbon dioxide on an annual basis. The United States and Europe have emitted the majority of cumulative carbon dioxide. </a:t>
            </a:r>
          </a:p>
        </p:txBody>
      </p:sp>
      <p:pic>
        <p:nvPicPr>
          <p:cNvPr id="4" name="Content Placeholder 3">
            <a:extLst>
              <a:ext uri="{FF2B5EF4-FFF2-40B4-BE49-F238E27FC236}">
                <a16:creationId xmlns:a16="http://schemas.microsoft.com/office/drawing/2014/main" id="{C751B35F-666B-3564-0ADE-9876CE17A16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55" r="-55"/>
          <a:stretch/>
        </p:blipFill>
        <p:spPr>
          <a:xfrm>
            <a:off x="286671" y="831120"/>
            <a:ext cx="8570657" cy="4122078"/>
          </a:xfrm>
          <a:prstGeom prst="rect">
            <a:avLst/>
          </a:prstGeom>
        </p:spPr>
      </p:pic>
    </p:spTree>
    <p:extLst>
      <p:ext uri="{BB962C8B-B14F-4D97-AF65-F5344CB8AC3E}">
        <p14:creationId xmlns:p14="http://schemas.microsoft.com/office/powerpoint/2010/main" val="1333882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189C1A-B5CA-6B40-5F4E-729A2D222D55}"/>
              </a:ext>
            </a:extLst>
          </p:cNvPr>
          <p:cNvSpPr>
            <a:spLocks noGrp="1"/>
          </p:cNvSpPr>
          <p:nvPr>
            <p:ph type="title"/>
          </p:nvPr>
        </p:nvSpPr>
        <p:spPr>
          <a:xfrm>
            <a:off x="446961" y="457200"/>
            <a:ext cx="2949178" cy="1943100"/>
          </a:xfrm>
        </p:spPr>
        <p:txBody>
          <a:bodyPr>
            <a:normAutofit fontScale="90000"/>
          </a:bodyPr>
          <a:lstStyle/>
          <a:p>
            <a:r>
              <a:rPr lang="en-US" dirty="0"/>
              <a:t>Figure 2.2. Trends in aerosol optical depth show decreases in aerosol pollution across the eastern United States.</a:t>
            </a:r>
          </a:p>
        </p:txBody>
      </p:sp>
      <p:pic>
        <p:nvPicPr>
          <p:cNvPr id="4" name="Content Placeholder 3">
            <a:extLst>
              <a:ext uri="{FF2B5EF4-FFF2-40B4-BE49-F238E27FC236}">
                <a16:creationId xmlns:a16="http://schemas.microsoft.com/office/drawing/2014/main" id="{3CED4514-81EF-D966-A050-C6C185B205E3}"/>
              </a:ext>
            </a:extLst>
          </p:cNvPr>
          <p:cNvPicPr>
            <a:picLocks noGrp="1"/>
          </p:cNvPicPr>
          <p:nvPr>
            <p:ph sz="quarter" idx="10"/>
          </p:nvPr>
        </p:nvPicPr>
        <p:blipFill rotWithShape="1">
          <a:blip r:embed="rId3">
            <a:extLst>
              <a:ext uri="{28A0092B-C50C-407E-A947-70E740481C1C}">
                <a14:useLocalDpi xmlns:a14="http://schemas.microsoft.com/office/drawing/2010/main" val="0"/>
              </a:ext>
            </a:extLst>
          </a:blip>
          <a:srcRect t="-46" b="-46"/>
          <a:stretch/>
        </p:blipFill>
        <p:spPr>
          <a:xfrm>
            <a:off x="3568175" y="920253"/>
            <a:ext cx="5274994" cy="5017494"/>
          </a:xfrm>
          <a:prstGeom prst="rect">
            <a:avLst/>
          </a:prstGeom>
          <a:ln w="12700" cap="flat">
            <a:noFill/>
            <a:miter lim="400000"/>
          </a:ln>
          <a:effectLst/>
        </p:spPr>
      </p:pic>
    </p:spTree>
    <p:extLst>
      <p:ext uri="{BB962C8B-B14F-4D97-AF65-F5344CB8AC3E}">
        <p14:creationId xmlns:p14="http://schemas.microsoft.com/office/powerpoint/2010/main" val="3621220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D88362-FE24-91D8-3F78-08E56C742FA6}"/>
              </a:ext>
            </a:extLst>
          </p:cNvPr>
          <p:cNvSpPr>
            <a:spLocks noGrp="1"/>
          </p:cNvSpPr>
          <p:nvPr>
            <p:ph type="title"/>
          </p:nvPr>
        </p:nvSpPr>
        <p:spPr>
          <a:xfrm>
            <a:off x="628649" y="5463853"/>
            <a:ext cx="7886700" cy="918121"/>
          </a:xfrm>
        </p:spPr>
        <p:txBody>
          <a:bodyPr/>
          <a:lstStyle/>
          <a:p>
            <a:r>
              <a:rPr lang="en-US" dirty="0"/>
              <a:t>Figure 2.3. Changes across the Earth system reflect the influence of human activities on the climate.</a:t>
            </a:r>
          </a:p>
        </p:txBody>
      </p:sp>
      <p:pic>
        <p:nvPicPr>
          <p:cNvPr id="4" name="Content Placeholder 3">
            <a:extLst>
              <a:ext uri="{FF2B5EF4-FFF2-40B4-BE49-F238E27FC236}">
                <a16:creationId xmlns:a16="http://schemas.microsoft.com/office/drawing/2014/main" id="{7DCB97F0-EB72-6508-FA61-7CC0AA71934D}"/>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650498" y="439648"/>
            <a:ext cx="5843003" cy="4781774"/>
          </a:xfrm>
          <a:prstGeom prst="rect">
            <a:avLst/>
          </a:prstGeom>
        </p:spPr>
      </p:pic>
    </p:spTree>
    <p:extLst>
      <p:ext uri="{BB962C8B-B14F-4D97-AF65-F5344CB8AC3E}">
        <p14:creationId xmlns:p14="http://schemas.microsoft.com/office/powerpoint/2010/main" val="362478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9E049C-9466-8BCD-DF25-1B231ACA8CE4}"/>
              </a:ext>
            </a:extLst>
          </p:cNvPr>
          <p:cNvSpPr>
            <a:spLocks noGrp="1"/>
          </p:cNvSpPr>
          <p:nvPr>
            <p:ph type="title"/>
          </p:nvPr>
        </p:nvSpPr>
        <p:spPr/>
        <p:txBody>
          <a:bodyPr>
            <a:normAutofit fontScale="90000"/>
          </a:bodyPr>
          <a:lstStyle/>
          <a:p>
            <a:r>
              <a:rPr lang="en-US" dirty="0"/>
              <a:t>Figure 2.4. Temperature has increased and precipitation has changed over much of the United States.</a:t>
            </a:r>
          </a:p>
        </p:txBody>
      </p:sp>
      <p:pic>
        <p:nvPicPr>
          <p:cNvPr id="4" name="Content Placeholder 3">
            <a:extLst>
              <a:ext uri="{FF2B5EF4-FFF2-40B4-BE49-F238E27FC236}">
                <a16:creationId xmlns:a16="http://schemas.microsoft.com/office/drawing/2014/main" id="{298D7ED7-69A6-28A4-72A5-42AF2F5D429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803844" y="457200"/>
            <a:ext cx="4884350" cy="5741988"/>
          </a:xfrm>
          <a:prstGeom prst="rect">
            <a:avLst/>
          </a:prstGeom>
        </p:spPr>
      </p:pic>
    </p:spTree>
    <p:extLst>
      <p:ext uri="{BB962C8B-B14F-4D97-AF65-F5344CB8AC3E}">
        <p14:creationId xmlns:p14="http://schemas.microsoft.com/office/powerpoint/2010/main" val="4773329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8157</TotalTime>
  <Words>2887</Words>
  <Application>Microsoft Macintosh PowerPoint</Application>
  <PresentationFormat>On-screen Show (4:3)</PresentationFormat>
  <Paragraphs>92</Paragraphs>
  <Slides>22</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Figure 2.1. China is now the largest single-country emitter of carbon dioxide on an annual basis. The United States and Europe have emitted the majority of cumulative carbon dioxide. </vt:lpstr>
      <vt:lpstr>Figure 2.2. Trends in aerosol optical depth show decreases in aerosol pollution across the eastern United States.</vt:lpstr>
      <vt:lpstr>Figure 2.3. Changes across the Earth system reflect the influence of human activities on the climate.</vt:lpstr>
      <vt:lpstr>Figure 2.4. Temperature has increased and precipitation has changed over much of the United States.</vt:lpstr>
      <vt:lpstr>Figure 2.5. Sea levels are rising across most US coastal areas. </vt:lpstr>
      <vt:lpstr>Figure 2.6. The US experienced 18 billion-dollar weather and climate disasters in 2022.</vt:lpstr>
      <vt:lpstr>Figure 2.7. Hot days have increased in the West, hot nights have increased nearly everywhere, and cold days have decreased.</vt:lpstr>
      <vt:lpstr>Figure 2.8. Heavy precipitation events are becoming more frequent and intense across much of the country. </vt:lpstr>
      <vt:lpstr>Figure 2.9. The United States is projected to warm faster than the global average.</vt:lpstr>
      <vt:lpstr>Figure 2.10. Precipitation changes are projected to be larger at higher levels of warming. </vt:lpstr>
      <vt:lpstr>Figure 2.11. More hot days, even more warm nights, and fewer cold days are expected at a global warming level of 2°C.</vt:lpstr>
      <vt:lpstr>Figure 2.12. Increases in the frequency and severity of heavy precipitation are expected at a global warming level of 2°C. </vt:lpstr>
      <vt:lpstr>Figure 2.13. At higher global warming levels, sea surface temperatures are projected to change around the US coasts and open ocean, with implications for marine resources in those waters.</vt:lpstr>
      <vt:lpstr>Figure 2.14. Future emissions of greenhouse gases determine whether and how quickly we reach 2°C of global warming. </vt:lpstr>
      <vt:lpstr>Figure 2.15. Continued warming could push some aspects of the Earth system past tipping points.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113</cp:revision>
  <dcterms:created xsi:type="dcterms:W3CDTF">2018-11-06T19:06:29Z</dcterms:created>
  <dcterms:modified xsi:type="dcterms:W3CDTF">2023-11-16T16:40:51Z</dcterms:modified>
</cp:coreProperties>
</file>