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V7lUgWmPc1shID0JN1Cq2q9Ra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6"/>
  </p:normalViewPr>
  <p:slideViewPr>
    <p:cSldViewPr snapToGrid="0">
      <p:cViewPr varScale="1">
        <p:scale>
          <a:sx n="105" d="100"/>
          <a:sy n="105" d="100"/>
        </p:scale>
        <p:origin x="17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sa/4.0/legalco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ciencedirect.com/journal/joul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nc-nd/4.0/legalco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The decrease in electricity-related emissions between 2000 and 2020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can be explained by the decline in high-emitting coal generation and the growth in generation from lower-emitting (natural gas) and non-emitting (wind and solar) sources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Adapted from Scott Institute for Energy Innovation 2017(Scott Institute for Energy Innovation 2017) [</a:t>
            </a:r>
            <a:r>
              <a:rPr lang="en-US" sz="18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CC BY-SA 4.0</a:t>
            </a:r>
            <a:r>
              <a:rPr lang="en-US" sz="1800">
                <a:solidFill>
                  <a:srgbClr val="000000"/>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155" name="Google Shape;1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The figure shows US greenhouse gas emissions by transportation mode. Emissions from transportation decreased starting in 2007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reflecting decreases in carbon dioxide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emissions from fuel combustion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but both have increased again since 2012. The trend was consistent across different types of vehicles, driven by a drop in demand during a period of recession and high fuel prices (</a:t>
            </a:r>
            <a:r>
              <a:rPr lang="en-US" sz="1800" b="1">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d</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e</a:t>
            </a:r>
            <a:r>
              <a:rPr lang="en-US" sz="1800">
                <a:solidFill>
                  <a:srgbClr val="000000"/>
                </a:solidFill>
                <a:latin typeface="Calibri"/>
                <a:ea typeface="Calibri"/>
                <a:cs typeface="Calibri"/>
                <a:sym typeface="Calibri"/>
              </a:rPr>
              <a:t>). Passenger vehicles include cars, light trucks, and buses. LPG refers to liquified petroleum gas or propane;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Figure credit: Stanford University.</a:t>
            </a:r>
            <a:endParaRPr/>
          </a:p>
          <a:p>
            <a:pPr marL="0" lvl="0" indent="0" algn="l" rtl="0">
              <a:spcBef>
                <a:spcPts val="0"/>
              </a:spcBef>
              <a:spcAft>
                <a:spcPts val="0"/>
              </a:spcAft>
              <a:buNone/>
            </a:pP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Carbon dioxide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emissions from onsite fuel combustion in US buildings have decreased modestly since 2005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driven by decreasing fuel-related emissions per building floor area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but overall related greenhouse gas emissions from buildings have increased over the same period due to both growth in the size of floor area (lines in panel b) and increasing levels of fluorinated gases escaping from building cooling systems (gray area in panel a).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Figure credit: University of California, Santa Barbara.</a:t>
            </a:r>
            <a:endParaRPr/>
          </a:p>
          <a:p>
            <a:pPr marL="0" lvl="0" indent="0" algn="l" rtl="0">
              <a:spcBef>
                <a:spcPts val="0"/>
              </a:spcBef>
              <a:spcAft>
                <a:spcPts val="0"/>
              </a:spcAft>
              <a:buNone/>
            </a:pP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Greenhouse gas emissions from US industry have declined modestly since 2005 across all sources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Panel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shows the breakdown of industry emissions in 1994 and 2018 by key manufacturing subsectors such as chemicals, iron and steel, pulp and paper, and aluminum. Data on intensity of industry emissions over time are not available.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Figure credit: University of California, Santa Barbara.</a:t>
            </a:r>
            <a:endParaRPr/>
          </a:p>
          <a:p>
            <a:pPr marL="0" lvl="0" indent="0" algn="l" rtl="0">
              <a:spcBef>
                <a:spcPts val="0"/>
              </a:spcBef>
              <a:spcAft>
                <a:spcPts val="0"/>
              </a:spcAft>
              <a:buNone/>
            </a:pPr>
            <a:endParaRPr/>
          </a:p>
        </p:txBody>
      </p:sp>
      <p:sp>
        <p:nvSpPr>
          <p:cNvPr id="176" name="Google Shape;1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Net greenhouse gas emissions from US land use are negative, meaning the carbon taken up by forests is greater than agricultural emissions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However, this net sink has weakened since 2005, driven by increases in the emissions intensity of land use (light blue curve in panel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and despite decreases in the land-use intensity of agricultural production (yellow curve in panel b).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Figure credit: University of California, Irvine.</a:t>
            </a:r>
            <a:endParaRPr/>
          </a:p>
          <a:p>
            <a:pPr marL="0" lvl="0" indent="0" algn="l" rtl="0">
              <a:spcBef>
                <a:spcPts val="0"/>
              </a:spcBef>
              <a:spcAft>
                <a:spcPts val="0"/>
              </a:spcAft>
              <a:buNone/>
            </a:pPr>
            <a:endParaRPr/>
          </a:p>
        </p:txBody>
      </p:sp>
      <p:sp>
        <p:nvSpPr>
          <p:cNvPr id="183" name="Google Shape;18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Costs of onshore wind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solar photovoltaics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and electric vehicle (EV) batteries (</a:t>
            </a:r>
            <a:r>
              <a:rPr lang="en-US" sz="1800" b="1">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 have decreased sharply since 2000 (data shown here start in 2010), as the cumulative capacities of wind and solar generation (</a:t>
            </a:r>
            <a:r>
              <a:rPr lang="en-US" sz="1800" b="1">
                <a:solidFill>
                  <a:srgbClr val="000000"/>
                </a:solidFill>
                <a:latin typeface="Calibri"/>
                <a:ea typeface="Calibri"/>
                <a:cs typeface="Calibri"/>
                <a:sym typeface="Calibri"/>
              </a:rPr>
              <a:t>d</a:t>
            </a: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e</a:t>
            </a:r>
            <a:r>
              <a:rPr lang="en-US" sz="1800">
                <a:solidFill>
                  <a:srgbClr val="000000"/>
                </a:solidFill>
                <a:latin typeface="Calibri"/>
                <a:ea typeface="Calibri"/>
                <a:cs typeface="Calibri"/>
                <a:sym typeface="Calibri"/>
              </a:rPr>
              <a:t>) and the cumulative number of EVs sold (</a:t>
            </a:r>
            <a:r>
              <a:rPr lang="en-US" sz="1800" b="1">
                <a:solidFill>
                  <a:srgbClr val="000000"/>
                </a:solidFill>
                <a:latin typeface="Calibri"/>
                <a:ea typeface="Calibri"/>
                <a:cs typeface="Calibri"/>
                <a:sym typeface="Calibri"/>
              </a:rPr>
              <a:t>f</a:t>
            </a:r>
            <a:r>
              <a:rPr lang="en-US" sz="1800">
                <a:solidFill>
                  <a:srgbClr val="000000"/>
                </a:solidFill>
                <a:latin typeface="Calibri"/>
                <a:ea typeface="Calibri"/>
                <a:cs typeface="Calibri"/>
                <a:sym typeface="Calibri"/>
              </a:rPr>
              <a:t>) have increased. Figure credit: Electric Power Research Institute, National Renewable Energy Laboratory, NOAA NCEI, and CISESS NC. </a:t>
            </a:r>
            <a:endParaRPr/>
          </a:p>
          <a:p>
            <a:pPr marL="0" lvl="0" indent="0" algn="l" rtl="0">
              <a:spcBef>
                <a:spcPts val="0"/>
              </a:spcBef>
              <a:spcAft>
                <a:spcPts val="0"/>
              </a:spcAft>
              <a:buNone/>
            </a:pPr>
            <a:endParaRPr/>
          </a:p>
        </p:txBody>
      </p:sp>
      <p:sp>
        <p:nvSpPr>
          <p:cNvPr id="190" name="Google Shape;1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Since 1950, increases in US electricity-generating capacity have exceeded 50 gigawatts (GW) in only one year, 2002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In comparison, scenarios of net-zero-emissions energy systems produced by models project average increases in electricity-generating capacity of more than 50 GW per year every year between 2020 and 2050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CCS refers to carbon capture and storage. See Jacobson et al. 2015; Larson et al. 2020; and Williams et al. 2021.(Jacobson et al. 2015; Larson et al. 2021; Williams et al. 2021) Adapted from Bistline 2021(Bistline 2021) with permission from Elsevier (</a:t>
            </a:r>
            <a:r>
              <a:rPr lang="en-US" sz="18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https://www.sciencedirect.com/journal/joule</a:t>
            </a:r>
            <a:r>
              <a:rPr lang="en-US" sz="1800">
                <a:solidFill>
                  <a:srgbClr val="00000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197" name="Google Shape;1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Across net-zero scenarios produced by models, median US coal electricity generation (thick horizontal lines) is expected to decrease sharply between 2020 and 2030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Meanwhile, in the same scenarios, median solar and wind generation would increase steadily between 2020 and 2050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Plots show individual scenarios as points, the 25th–75th percentile ranges as rectangles, and the 10th–90th percentile ranges as thin vertical lines. The mean of each set of scenarios is represented by an X. Figure credit: University of California, Irvine, and Electric Power Research Institute.</a:t>
            </a:r>
            <a:endParaRPr/>
          </a:p>
          <a:p>
            <a:pPr marL="0" lvl="0" indent="0" algn="l" rtl="0">
              <a:spcBef>
                <a:spcPts val="0"/>
              </a:spcBef>
              <a:spcAft>
                <a:spcPts val="0"/>
              </a:spcAft>
              <a:buNone/>
            </a:pPr>
            <a:endParaRPr/>
          </a:p>
        </p:txBody>
      </p:sp>
      <p:sp>
        <p:nvSpPr>
          <p:cNvPr id="204" name="Google Shape;2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Across net-zero model scenarios, between 2020 and 2050 the median share of all energy used (thick horizontal lines) by end consumers that is electricity increases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the median carbon intensity of electricity decreases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and the median energy per capita decreases modestly (</a:t>
            </a:r>
            <a:r>
              <a:rPr lang="en-US" sz="1800" b="1">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 Plots show individual scenarios as points, the 25th–75th percentile ranges as rectangles, and the 10th–90th percentile ranges as thin vertical lines. The mean of each set of scenarios is represented by an X. CO</a:t>
            </a:r>
            <a:r>
              <a:rPr lang="en-US" sz="1800" baseline="-25000">
                <a:solidFill>
                  <a:srgbClr val="000000"/>
                </a:solidFill>
                <a:latin typeface="Calibri"/>
                <a:ea typeface="Calibri"/>
                <a:cs typeface="Calibri"/>
                <a:sym typeface="Calibri"/>
              </a:rPr>
              <a:t>2 </a:t>
            </a:r>
            <a:r>
              <a:rPr lang="en-US" sz="1800">
                <a:solidFill>
                  <a:srgbClr val="000000"/>
                </a:solidFill>
                <a:latin typeface="Calibri"/>
                <a:ea typeface="Calibri"/>
                <a:cs typeface="Calibri"/>
                <a:sym typeface="Calibri"/>
              </a:rPr>
              <a:t>= carbon dioxide. Figure credit: University of California, Irvine; Electric Power Research Institute; and Evolved Energy Research.</a:t>
            </a:r>
            <a:endParaRPr/>
          </a:p>
          <a:p>
            <a:pPr marL="0" lvl="0" indent="0" algn="l" rtl="0">
              <a:spcBef>
                <a:spcPts val="0"/>
              </a:spcBef>
              <a:spcAft>
                <a:spcPts val="0"/>
              </a:spcAft>
              <a:buNone/>
            </a:pPr>
            <a:endParaRPr/>
          </a:p>
        </p:txBody>
      </p:sp>
      <p:sp>
        <p:nvSpPr>
          <p:cNvPr id="211" name="Google Shape;2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Studies have estimated potential reductions in greenhouse gas (GHG) emissions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and air pollution-related deaths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if the shares of foods in Americans’ current (average) diet were to shift. Although the specific changes in diet vary across studies, all would reduce GHG and pollution emissions as well as enhance carbon sequestration relative to the current diet. EAT-Lancet refers to a “flexitarian” diet that is mostly plant-based but includes modest amounts of fish, meat, and dairy foods. NDG refers to government-endorsed national dietary guidelines. PM</a:t>
            </a:r>
            <a:r>
              <a:rPr lang="en-US" sz="1800" baseline="-25000">
                <a:solidFill>
                  <a:srgbClr val="000000"/>
                </a:solidFill>
                <a:latin typeface="Calibri"/>
                <a:ea typeface="Calibri"/>
                <a:cs typeface="Calibri"/>
                <a:sym typeface="Calibri"/>
              </a:rPr>
              <a:t>2.5</a:t>
            </a:r>
            <a:r>
              <a:rPr lang="en-US" sz="1800">
                <a:solidFill>
                  <a:srgbClr val="000000"/>
                </a:solidFill>
                <a:latin typeface="Calibri"/>
                <a:ea typeface="Calibri"/>
                <a:cs typeface="Calibri"/>
                <a:sym typeface="Calibri"/>
              </a:rPr>
              <a:t> refers to particulate matter 2.5 micrometers or smaller in diameter.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Figure credits: (a) University of Minnesota, NOAA NCEI, and CISESS NC; (b) adapted from Domingo et al. 2021(Domingo et al. 2021) [</a:t>
            </a:r>
            <a:r>
              <a:rPr lang="en-US" sz="18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CC BY-NC-ND 4.0</a:t>
            </a:r>
            <a:r>
              <a:rPr lang="en-US" sz="1800">
                <a:solidFill>
                  <a:srgbClr val="00000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18" name="Google Shape;2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Curves in the figure show how hydrogen is produced (left), lost to waste (middle) and used (right) currently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and in an illustrative 2050 scenario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The thickness of the curves represents the amount of hydrogen in each category. Today, most hydrogen is produced by steam reforming of natural gas (SMR) and used by the chemical industry (especially for making fertilizer). In the depicted net-zero emissions scenario, by 2050 the largest source has become electricity, and fuel refining has become the largest use. BECCS-H2 refers to hydrogen produced from biomass feedstocks with carbon capture and storage; EJ = exajoule. Adapted with permission from Haley et al. 2022.(Haley et al. 2022)</a:t>
            </a:r>
            <a:endParaRPr/>
          </a:p>
          <a:p>
            <a:pPr marL="0" lvl="0" indent="0" algn="l" rtl="0">
              <a:spcBef>
                <a:spcPts val="0"/>
              </a:spcBef>
              <a:spcAft>
                <a:spcPts val="0"/>
              </a:spcAft>
              <a:buNone/>
            </a:pPr>
            <a:endParaRPr/>
          </a:p>
        </p:txBody>
      </p:sp>
      <p:sp>
        <p:nvSpPr>
          <p:cNvPr id="225" name="Google Shape;22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Annual carbon dioxide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removals increase between 2020 and 2050 in scenarios that reach net zero by 2050, including nature-based sequestration on land (</a:t>
            </a:r>
            <a:r>
              <a:rPr lang="en-US" sz="1800" b="1">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 bioenergy with carbon capture and storage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and—after 2040—direct air capture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Median sequestration (thick horizontal lines) by land use, land-use change, and forestry increases less dramatically in scenarios. Plots show individual scenarios as points, the 25th–75th percentile ranges as rectangles, and the 10th–90th percentile ranges as thin vertical lines. The mean of each set of scenarios is represented by an X. Figure credit: University of California, Irvine.</a:t>
            </a:r>
            <a:endParaRPr/>
          </a:p>
          <a:p>
            <a:pPr marL="0" lvl="0" indent="0" algn="l" rtl="0">
              <a:spcBef>
                <a:spcPts val="0"/>
              </a:spcBef>
              <a:spcAft>
                <a:spcPts val="0"/>
              </a:spcAft>
              <a:buNone/>
            </a:pPr>
            <a:endParaRPr/>
          </a:p>
        </p:txBody>
      </p:sp>
      <p:sp>
        <p:nvSpPr>
          <p:cNvPr id="232" name="Google Shape;23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Blue circles show the location and size of US coal-fired power plants in 2017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and in two scenarios: one in which the fewest plants are retired to reduce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emissions by a fixed amount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and one in which plants are retired not only to achieve the same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reduction but also to avoid health damages as much as possible (</a:t>
            </a:r>
            <a:r>
              <a:rPr lang="en-US" sz="1800" b="1">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 Not surprisingly, estimated health damages (red shading) are greatly reduced in the future scenario that prioritizes health. Annual generation from coal power plants (in terawatt-hours) and corresponding annualized health damages (in millions of dollars) from each scenario are both summarized by county. Baseline shows results based on 2017 continuous emissions monitoring systems data, while optimization results shown represent the climate-only and climate-plus-health scenarios. Health damages are shown by the county in which those damages occur; legend breaks are based on quintiles of the data. Although this analysis included only the continental US, its conclusions are consistent with similar analyses in other regions: substantial health benefits would be expected from retiring coal electricity anywhere. Adapted with permission from Sergi et al. 2020.(Sergi et al. 2020)</a:t>
            </a:r>
            <a:endParaRPr/>
          </a:p>
          <a:p>
            <a:pPr marL="0" lvl="0" indent="0" algn="l" rtl="0">
              <a:spcBef>
                <a:spcPts val="0"/>
              </a:spcBef>
              <a:spcAft>
                <a:spcPts val="0"/>
              </a:spcAft>
              <a:buNone/>
            </a:pPr>
            <a:endParaRPr/>
          </a:p>
        </p:txBody>
      </p:sp>
      <p:sp>
        <p:nvSpPr>
          <p:cNvPr id="239" name="Google Shape;2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Bars depict water-consumption intensity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and land-use intensity of electricity (LUIE) for the US in 2014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related to different electricity sources. Wind and solar use less water than any of the other energy sources but more land area than nuclear, geothermal, or fossil sources. (a) Adapted with permission from Grubert and Sanders 2018;(Grubert and Sanders 2018) (b) adapted from Lovering et al. 2022(Lovering et al. 2022) [</a:t>
            </a:r>
            <a:r>
              <a:rPr lang="en-US" sz="18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CC BY 4.0</a:t>
            </a:r>
            <a:r>
              <a:rPr lang="en-US" sz="1800">
                <a:solidFill>
                  <a:srgbClr val="000000"/>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246" name="Google Shape;2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Despite decreases in the number of fossil fuel–related jobs, the overall number of energy jobs (specifically those involved in the supply of energy) is generally projected to increase in net-zero-emissions energy scenarios between 2020 and 2050, although by much more in some scenarios than in others. These particular scenarios are from Larson et al. 2021(Larson et al. 2021) and span a range of energy futures in which nearly all buildings and transport are electrified but there are no constraints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renewables produce 100% of energy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or renewables produce much less energy and nuclear and fossil energy with carbon capture and storage are prevalent (</a:t>
            </a:r>
            <a:r>
              <a:rPr lang="en-US" sz="1800" b="1">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 carbon dioxide. Adapted with permission from Jenkins et al. 2021.(Jenkins et al. 2021)</a:t>
            </a:r>
            <a:endParaRPr/>
          </a:p>
          <a:p>
            <a:pPr marL="0" lvl="0" indent="0" algn="l" rtl="0">
              <a:spcBef>
                <a:spcPts val="0"/>
              </a:spcBef>
              <a:spcAft>
                <a:spcPts val="0"/>
              </a:spcAft>
              <a:buNone/>
            </a:pPr>
            <a:endParaRPr/>
          </a:p>
        </p:txBody>
      </p:sp>
      <p:sp>
        <p:nvSpPr>
          <p:cNvPr id="253" name="Google Shape;2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The Home Owners’ Loan Corporation (HOLC) grades (A [“best”], B, C, and D [“hazardous,” i.e., redlined]) from the 1930s (which effectively denied Black and minority groups access to lending institutions) still corresponded to greater levels of air pollution in 2010. Panel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shows redlining maps of neighborhoods based on 1930s HOLC grade classifications for four US cities. Panel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shows the population-weighted distribution of nitrogen dioxide (NO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levels (measured as concentration in parts per billion [ppb]) for 2010 across 202 census tracts in the contiguous US. Horizontal lines indicate medians, points indicate averages, and bars indicate 25th to 75th percentiles. Adapted with permission from Lane et al. 2022.(Lane et al. 2022)</a:t>
            </a:r>
            <a:endParaRPr sz="18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260" name="Google Shape;26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Panel (</a:t>
            </a:r>
            <a:r>
              <a:rPr lang="en-US" sz="1800" b="1">
                <a:solidFill>
                  <a:srgbClr val="000000"/>
                </a:solidFill>
                <a:latin typeface="Calibri"/>
                <a:ea typeface="Calibri"/>
                <a:cs typeface="Calibri"/>
                <a:sym typeface="Calibri"/>
              </a:rPr>
              <a:t>a</a:t>
            </a:r>
            <a:r>
              <a:rPr lang="en-US" sz="1800">
                <a:solidFill>
                  <a:srgbClr val="000000"/>
                </a:solidFill>
                <a:latin typeface="Calibri"/>
                <a:ea typeface="Calibri"/>
                <a:cs typeface="Calibri"/>
                <a:sym typeface="Calibri"/>
              </a:rPr>
              <a:t>) shows that the US has become increasingly dependent on imports of 39 nonfuel mineral commodities since 1979; commodities of which 75%–100% is imported (yellow bars) are increasing in number, and commodities of which less than 25% is imported (blue bars) are decreasing in number. Panel (</a:t>
            </a:r>
            <a:r>
              <a:rPr lang="en-US" sz="1800" b="1">
                <a:solidFill>
                  <a:srgbClr val="000000"/>
                </a:solidFill>
                <a:latin typeface="Calibri"/>
                <a:ea typeface="Calibri"/>
                <a:cs typeface="Calibri"/>
                <a:sym typeface="Calibri"/>
              </a:rPr>
              <a:t>b</a:t>
            </a:r>
            <a:r>
              <a:rPr lang="en-US" sz="1800">
                <a:solidFill>
                  <a:srgbClr val="000000"/>
                </a:solidFill>
                <a:latin typeface="Calibri"/>
                <a:ea typeface="Calibri"/>
                <a:cs typeface="Calibri"/>
                <a:sym typeface="Calibri"/>
              </a:rPr>
              <a:t>) shows the specific commodities and the degree of import reliance for each in 2019. Figure credits: (a) adapted from Fortier et al. 2015;(Fortier et al. 2015) (b) University of California, Irvine.</a:t>
            </a:r>
            <a:endParaRPr/>
          </a:p>
          <a:p>
            <a:pPr marL="0" lvl="0" indent="0" algn="l" rtl="0">
              <a:spcBef>
                <a:spcPts val="0"/>
              </a:spcBef>
              <a:spcAft>
                <a:spcPts val="0"/>
              </a:spcAft>
              <a:buNone/>
            </a:pPr>
            <a:endParaRPr/>
          </a:p>
        </p:txBody>
      </p:sp>
      <p:sp>
        <p:nvSpPr>
          <p:cNvPr id="267" name="Google Shape;26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Shading indicates the number of mitigation activities taken by each state, and orange circles indicate cities with emissions-reduction targets (as of April 2023). Almost every region has taken some action, with hotspots of activity in the Northeast, Southwest, Colorado, Hawaiʻi, and along the West Coast. See Figure 32.21 for examples of the types of actions taken. Figure credit: The Pennsylvania State University, NOAA NCEI, and CISESS NC.</a:t>
            </a:r>
            <a:endParaRPr/>
          </a:p>
          <a:p>
            <a:pPr marL="0" lvl="0" indent="0" algn="l" rtl="0">
              <a:spcBef>
                <a:spcPts val="0"/>
              </a:spcBef>
              <a:spcAft>
                <a:spcPts val="0"/>
              </a:spcAft>
              <a:buNone/>
            </a:pPr>
            <a:endParaRPr/>
          </a:p>
        </p:txBody>
      </p:sp>
      <p:sp>
        <p:nvSpPr>
          <p:cNvPr id="274" name="Google Shape;27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Bars show the percentages of states (</a:t>
            </a:r>
            <a:r>
              <a:rPr lang="en-US" sz="1800" b="1">
                <a:solidFill>
                  <a:srgbClr val="000000"/>
                </a:solidFill>
                <a:latin typeface="Calibri"/>
                <a:ea typeface="Calibri"/>
                <a:cs typeface="Calibri"/>
                <a:sym typeface="Calibri"/>
              </a:rPr>
              <a:t>left</a:t>
            </a:r>
            <a:r>
              <a:rPr lang="en-US" sz="1800">
                <a:solidFill>
                  <a:srgbClr val="000000"/>
                </a:solidFill>
                <a:latin typeface="Calibri"/>
                <a:ea typeface="Calibri"/>
                <a:cs typeface="Calibri"/>
                <a:sym typeface="Calibri"/>
              </a:rPr>
              <a:t>) and cities (</a:t>
            </a:r>
            <a:r>
              <a:rPr lang="en-US" sz="1800" b="1">
                <a:solidFill>
                  <a:srgbClr val="000000"/>
                </a:solidFill>
                <a:latin typeface="Calibri"/>
                <a:ea typeface="Calibri"/>
                <a:cs typeface="Calibri"/>
                <a:sym typeface="Calibri"/>
              </a:rPr>
              <a:t>right</a:t>
            </a:r>
            <a:r>
              <a:rPr lang="en-US" sz="1800">
                <a:solidFill>
                  <a:srgbClr val="000000"/>
                </a:solidFill>
                <a:latin typeface="Calibri"/>
                <a:ea typeface="Calibri"/>
                <a:cs typeface="Calibri"/>
                <a:sym typeface="Calibri"/>
              </a:rPr>
              <a:t>) that have announced emissions targets (tracked by the United Nations Framework Convention on Climate Change Non-state Actor Zone for Climate Action dataset) or adopted the selected clean energy policies (tracked in North Carolina State University’s Database of State Incentives for Renewables &amp; Efficiency dataset) as of April 2023. The color of the bars indicates the type of policy, and hashing denotes that the policy action is also being adopted or announced by the Federal Government. PACE stands for property assessed clean energy. Figure credit: The Pennsylvania State University, NOAA NCEI, and CISESS NC.</a:t>
            </a:r>
            <a:endParaRPr/>
          </a:p>
          <a:p>
            <a:pPr marL="0" lvl="0" indent="0" algn="l" rtl="0">
              <a:spcBef>
                <a:spcPts val="0"/>
              </a:spcBef>
              <a:spcAft>
                <a:spcPts val="0"/>
              </a:spcAft>
              <a:buNone/>
            </a:pPr>
            <a:endParaRPr/>
          </a:p>
        </p:txBody>
      </p:sp>
      <p:sp>
        <p:nvSpPr>
          <p:cNvPr id="281" name="Google Shape;2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Energy system, land-sector, and non-CO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(carbon dioxide) mitigation options for the year 2050 are shown along with estimated marginal costs, excluding the impact of policy incentives. The sum of the mitigation options shown results in net-negative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(carbon dioxide equivalent) emissions in the United States, not only demonstrating the possibility of reaching net-zero emissions using a combination of these actions but also highlighting a large range of cost for such actions (costs as of 2021). Mitigation options from conservation and lifestyle change are not assessed due to the difficulty in assessing costs for these measures. H</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 = hydrogen. Adapted with permission from Farbes et al. 2021(Farbes et al. 2021) and Figure SPM.7 in IPCC 2022.(IPCC 2022) </a:t>
            </a:r>
            <a:endParaRPr/>
          </a:p>
          <a:p>
            <a:pPr marL="0" lvl="0" indent="0" algn="l" rtl="0">
              <a:spcBef>
                <a:spcPts val="0"/>
              </a:spcBef>
              <a:spcAft>
                <a:spcPts val="0"/>
              </a:spcAft>
              <a:buNone/>
            </a:pPr>
            <a:endParaRPr/>
          </a:p>
        </p:txBody>
      </p:sp>
      <p:sp>
        <p:nvSpPr>
          <p:cNvPr id="288" name="Google Shape;28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As of April 2023, a majority of US companies across many sectors have committed to reducing emissions or conducted emissions inventories, and many have participated in mitigation initiatives (</a:t>
            </a:r>
            <a:r>
              <a:rPr lang="en-US" sz="1800" b="1">
                <a:solidFill>
                  <a:srgbClr val="000000"/>
                </a:solidFill>
                <a:latin typeface="Calibri"/>
                <a:ea typeface="Calibri"/>
                <a:cs typeface="Calibri"/>
                <a:sym typeface="Calibri"/>
              </a:rPr>
              <a:t>top</a:t>
            </a:r>
            <a:r>
              <a:rPr lang="en-US" sz="1800">
                <a:solidFill>
                  <a:srgbClr val="000000"/>
                </a:solidFill>
                <a:latin typeface="Calibri"/>
                <a:ea typeface="Calibri"/>
                <a:cs typeface="Calibri"/>
                <a:sym typeface="Calibri"/>
              </a:rPr>
              <a:t>). Percentages are smaller in terms of actions taken (</a:t>
            </a:r>
            <a:r>
              <a:rPr lang="en-US" sz="1800" b="1">
                <a:solidFill>
                  <a:srgbClr val="000000"/>
                </a:solidFill>
                <a:latin typeface="Calibri"/>
                <a:ea typeface="Calibri"/>
                <a:cs typeface="Calibri"/>
                <a:sym typeface="Calibri"/>
              </a:rPr>
              <a:t>bottom</a:t>
            </a:r>
            <a:r>
              <a:rPr lang="en-US" sz="1800">
                <a:solidFill>
                  <a:srgbClr val="000000"/>
                </a:solidFill>
                <a:latin typeface="Calibri"/>
                <a:ea typeface="Calibri"/>
                <a:cs typeface="Calibri"/>
                <a:sym typeface="Calibri"/>
              </a:rPr>
              <a:t>). For example, many companies are involved in energy efficiency improvements, efforts to reduce supply chain emissions, and public engagement efforts. But 20% or fewer across all sectors are reported as reducing process emissions or effecting company behavior changes. Figure credit: The Pennsylvania State University, NOAA NCEI, and CISESS NC.</a:t>
            </a:r>
            <a:endParaRPr/>
          </a:p>
          <a:p>
            <a:pPr marL="0" lvl="0" indent="0" algn="l" rtl="0">
              <a:spcBef>
                <a:spcPts val="0"/>
              </a:spcBef>
              <a:spcAft>
                <a:spcPts val="0"/>
              </a:spcAft>
              <a:buNone/>
            </a:pPr>
            <a:endParaRPr/>
          </a:p>
        </p:txBody>
      </p:sp>
      <p:sp>
        <p:nvSpPr>
          <p:cNvPr id="295" name="Google Shape;29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Figure shows US annual greenhouse gas emissions and sinks from 2005 to 2019, as well as future targets for achieving the US nationally determined contribution under the Paris Agreement. US territories—including American Sāmoa, Commonwealth of the Northern Mariana Islands, Federated States of Micronesia, Guam, Republic of the Marshall Islands, and Republic of Palau—contribute minor emissions (not visible) that are not broken down by sector. CO</a:t>
            </a:r>
            <a:r>
              <a:rPr lang="en-US" sz="1800" baseline="-25000">
                <a:solidFill>
                  <a:srgbClr val="000000"/>
                </a:solidFill>
                <a:latin typeface="Calibri"/>
                <a:ea typeface="Calibri"/>
                <a:cs typeface="Calibri"/>
                <a:sym typeface="Calibri"/>
              </a:rPr>
              <a:t>2</a:t>
            </a:r>
            <a:r>
              <a:rPr lang="en-US" sz="1800">
                <a:solidFill>
                  <a:srgbClr val="000000"/>
                </a:solidFill>
                <a:latin typeface="Calibri"/>
                <a:ea typeface="Calibri"/>
                <a:cs typeface="Calibri"/>
                <a:sym typeface="Calibri"/>
              </a:rPr>
              <a:t>-eq = carbon dioxide equivalent. Adapted from DOS and EOP 2021.(DOS and EOP 2021)</a:t>
            </a:r>
            <a:endParaRPr/>
          </a:p>
          <a:p>
            <a:pPr marL="0" lvl="0" indent="0" algn="l" rtl="0">
              <a:spcBef>
                <a:spcPts val="0"/>
              </a:spcBef>
              <a:spcAft>
                <a:spcPts val="0"/>
              </a:spcAft>
              <a:buNone/>
            </a:pPr>
            <a:endParaRPr/>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CAPTION: Energy-related greenhouse gas (GHG) emissions in the United States have declined since 2007 (pink) despite rising population (blue) and economic activity measured by the GDP (orange). Behind the decreasing trend are gradual reductions in energy use per dollar of GDP (energy intensity, green) and large decreases in GHG emissions per unit of energy produced (emissions intensity, brown). Figure credit: Stanford University.</a:t>
            </a:r>
            <a:endParaRPr/>
          </a:p>
          <a:p>
            <a:pPr marL="0" lvl="0" indent="0" algn="l" rtl="0">
              <a:spcBef>
                <a:spcPts val="0"/>
              </a:spcBef>
              <a:spcAft>
                <a:spcPts val="0"/>
              </a:spcAft>
              <a:buNone/>
            </a:pPr>
            <a:endParaRPr/>
          </a:p>
        </p:txBody>
      </p:sp>
      <p:sp>
        <p:nvSpPr>
          <p:cNvPr id="148" name="Google Shape;1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formation for presenters">
  <p:cSld name="Information for presenters">
    <p:spTree>
      <p:nvGrpSpPr>
        <p:cNvPr id="1" name="Shape 13"/>
        <p:cNvGrpSpPr/>
        <p:nvPr/>
      </p:nvGrpSpPr>
      <p:grpSpPr>
        <a:xfrm>
          <a:off x="0" y="0"/>
          <a:ext cx="0" cy="0"/>
          <a:chOff x="0" y="0"/>
          <a:chExt cx="0" cy="0"/>
        </a:xfrm>
      </p:grpSpPr>
      <p:sp>
        <p:nvSpPr>
          <p:cNvPr id="14" name="Google Shape;14;p34"/>
          <p:cNvSpPr txBox="1">
            <a:spLocks noGrp="1"/>
          </p:cNvSpPr>
          <p:nvPr>
            <p:ph type="body" idx="1"/>
          </p:nvPr>
        </p:nvSpPr>
        <p:spPr>
          <a:xfrm>
            <a:off x="628650" y="1698171"/>
            <a:ext cx="5035880" cy="447879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90000"/>
              </a:lnSpc>
              <a:spcBef>
                <a:spcPts val="1200"/>
              </a:spcBef>
              <a:spcAft>
                <a:spcPts val="0"/>
              </a:spcAft>
              <a:buClr>
                <a:schemeClr val="dk1"/>
              </a:buClr>
              <a:buSzPts val="2000"/>
              <a:buNone/>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34"/>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Chapter 15  |  Fifth National Climate Assessment  |  nca2023.globalchange.gov</a:t>
            </a:r>
            <a:endParaRPr/>
          </a:p>
        </p:txBody>
      </p:sp>
      <p:sp>
        <p:nvSpPr>
          <p:cNvPr id="16" name="Google Shape;16;p34"/>
          <p:cNvSpPr txBox="1">
            <a:spLocks noGrp="1"/>
          </p:cNvSpPr>
          <p:nvPr>
            <p:ph type="body" idx="2"/>
          </p:nvPr>
        </p:nvSpPr>
        <p:spPr>
          <a:xfrm>
            <a:off x="6400508" y="2303812"/>
            <a:ext cx="2054430"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4"/>
          <p:cNvSpPr txBox="1"/>
          <p:nvPr/>
        </p:nvSpPr>
        <p:spPr>
          <a:xfrm>
            <a:off x="6718714" y="4400224"/>
            <a:ext cx="141801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Chapter QR code</a:t>
            </a:r>
            <a:endParaRPr/>
          </a:p>
        </p:txBody>
      </p:sp>
      <p:sp>
        <p:nvSpPr>
          <p:cNvPr id="18" name="Google Shape;18;p34"/>
          <p:cNvSpPr txBox="1"/>
          <p:nvPr/>
        </p:nvSpPr>
        <p:spPr>
          <a:xfrm>
            <a:off x="628650" y="603583"/>
            <a:ext cx="78867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a:solidFill>
                  <a:srgbClr val="026393"/>
                </a:solidFill>
                <a:latin typeface="Calibri"/>
                <a:ea typeface="Calibri"/>
                <a:cs typeface="Calibri"/>
                <a:sym typeface="Calibri"/>
              </a:rPr>
              <a:t>Information for presenters</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81"/>
        <p:cNvGrpSpPr/>
        <p:nvPr/>
      </p:nvGrpSpPr>
      <p:grpSpPr>
        <a:xfrm>
          <a:off x="0" y="0"/>
          <a:ext cx="0" cy="0"/>
          <a:chOff x="0" y="0"/>
          <a:chExt cx="0" cy="0"/>
        </a:xfrm>
      </p:grpSpPr>
      <p:sp>
        <p:nvSpPr>
          <p:cNvPr id="82" name="Google Shape;82;p43"/>
          <p:cNvSpPr txBox="1">
            <a:spLocks noGrp="1"/>
          </p:cNvSpPr>
          <p:nvPr>
            <p:ph type="body" idx="1"/>
          </p:nvPr>
        </p:nvSpPr>
        <p:spPr>
          <a:xfrm>
            <a:off x="426720" y="1825625"/>
            <a:ext cx="38862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3"/>
          <p:cNvSpPr txBox="1">
            <a:spLocks noGrp="1"/>
          </p:cNvSpPr>
          <p:nvPr>
            <p:ph type="body" idx="3"/>
          </p:nvPr>
        </p:nvSpPr>
        <p:spPr>
          <a:xfrm>
            <a:off x="426720" y="413691"/>
            <a:ext cx="8088630" cy="122195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26393"/>
              </a:buClr>
              <a:buSzPts val="3600"/>
              <a:buNone/>
              <a:defRPr sz="3600">
                <a:solidFill>
                  <a:srgbClr val="0263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43"/>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7"/>
        <p:cNvGrpSpPr/>
        <p:nvPr/>
      </p:nvGrpSpPr>
      <p:grpSpPr>
        <a:xfrm>
          <a:off x="0" y="0"/>
          <a:ext cx="0" cy="0"/>
          <a:chOff x="0" y="0"/>
          <a:chExt cx="0" cy="0"/>
        </a:xfrm>
      </p:grpSpPr>
      <p:sp>
        <p:nvSpPr>
          <p:cNvPr id="88" name="Google Shape;88;p44"/>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44"/>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35"/>
          <p:cNvSpPr/>
          <p:nvPr/>
        </p:nvSpPr>
        <p:spPr>
          <a:xfrm>
            <a:off x="-1" y="296289"/>
            <a:ext cx="9144001" cy="1982454"/>
          </a:xfrm>
          <a:prstGeom prst="rect">
            <a:avLst/>
          </a:prstGeom>
          <a:solidFill>
            <a:srgbClr val="02639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1" name="Google Shape;21;p35"/>
          <p:cNvSpPr/>
          <p:nvPr/>
        </p:nvSpPr>
        <p:spPr>
          <a:xfrm>
            <a:off x="308114" y="404555"/>
            <a:ext cx="63974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FF"/>
                </a:solidFill>
                <a:latin typeface="Calibri"/>
                <a:ea typeface="Calibri"/>
                <a:cs typeface="Calibri"/>
                <a:sym typeface="Calibri"/>
              </a:rPr>
              <a:t>FIFTH NATIONAL CLIMATE ASSESSMENT</a:t>
            </a:r>
            <a:endParaRPr/>
          </a:p>
        </p:txBody>
      </p:sp>
      <p:sp>
        <p:nvSpPr>
          <p:cNvPr id="22" name="Google Shape;22;p35"/>
          <p:cNvSpPr txBox="1">
            <a:spLocks noGrp="1"/>
          </p:cNvSpPr>
          <p:nvPr>
            <p:ph type="body" idx="1"/>
          </p:nvPr>
        </p:nvSpPr>
        <p:spPr>
          <a:xfrm>
            <a:off x="307975" y="938205"/>
            <a:ext cx="6070600" cy="38417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800"/>
              <a:buNone/>
              <a:defRPr sz="1800" b="1"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5"/>
          <p:cNvSpPr txBox="1">
            <a:spLocks noGrp="1"/>
          </p:cNvSpPr>
          <p:nvPr>
            <p:ph type="subTitle" idx="2"/>
          </p:nvPr>
        </p:nvSpPr>
        <p:spPr>
          <a:xfrm>
            <a:off x="307975" y="1497134"/>
            <a:ext cx="6070600" cy="49708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 name="Google Shape;24;p35" descr="A person carrying a solar panel&#10;&#10;Description automatically generated"/>
          <p:cNvPicPr preferRelativeResize="0"/>
          <p:nvPr/>
        </p:nvPicPr>
        <p:blipFill rotWithShape="1">
          <a:blip r:embed="rId2">
            <a:alphaModFix/>
          </a:blip>
          <a:srcRect t="16464" b="6598"/>
          <a:stretch/>
        </p:blipFill>
        <p:spPr>
          <a:xfrm>
            <a:off x="2" y="2168972"/>
            <a:ext cx="9143999" cy="4689025"/>
          </a:xfrm>
          <a:prstGeom prst="rect">
            <a:avLst/>
          </a:prstGeom>
          <a:noFill/>
          <a:ln>
            <a:noFill/>
          </a:ln>
        </p:spPr>
      </p:pic>
      <p:pic>
        <p:nvPicPr>
          <p:cNvPr id="25" name="Google Shape;25;p35"/>
          <p:cNvPicPr preferRelativeResize="0"/>
          <p:nvPr/>
        </p:nvPicPr>
        <p:blipFill rotWithShape="1">
          <a:blip r:embed="rId3">
            <a:alphaModFix/>
          </a:blip>
          <a:srcRect t="12065"/>
          <a:stretch/>
        </p:blipFill>
        <p:spPr>
          <a:xfrm>
            <a:off x="-3" y="1"/>
            <a:ext cx="9143999" cy="3171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Message">
  <p:cSld name="Key Message">
    <p:spTree>
      <p:nvGrpSpPr>
        <p:cNvPr id="1" name="Shape 26"/>
        <p:cNvGrpSpPr/>
        <p:nvPr/>
      </p:nvGrpSpPr>
      <p:grpSpPr>
        <a:xfrm>
          <a:off x="0" y="0"/>
          <a:ext cx="0" cy="0"/>
          <a:chOff x="0" y="0"/>
          <a:chExt cx="0" cy="0"/>
        </a:xfrm>
      </p:grpSpPr>
      <p:sp>
        <p:nvSpPr>
          <p:cNvPr id="27" name="Google Shape;27;p36"/>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6"/>
          <p:cNvSpPr txBox="1">
            <a:spLocks noGrp="1"/>
          </p:cNvSpPr>
          <p:nvPr>
            <p:ph type="body" idx="1"/>
          </p:nvPr>
        </p:nvSpPr>
        <p:spPr>
          <a:xfrm>
            <a:off x="2938272" y="582895"/>
            <a:ext cx="5577078" cy="130210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26393"/>
              </a:buClr>
              <a:buSzPts val="3600"/>
              <a:buNone/>
              <a:defRPr sz="3600">
                <a:solidFill>
                  <a:srgbClr val="0263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6"/>
          <p:cNvSpPr txBox="1">
            <a:spLocks noGrp="1"/>
          </p:cNvSpPr>
          <p:nvPr>
            <p:ph type="body" idx="2"/>
          </p:nvPr>
        </p:nvSpPr>
        <p:spPr>
          <a:xfrm>
            <a:off x="628650" y="2441359"/>
            <a:ext cx="7886700" cy="373560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90000"/>
              </a:lnSpc>
              <a:spcBef>
                <a:spcPts val="1200"/>
              </a:spcBef>
              <a:spcAft>
                <a:spcPts val="0"/>
              </a:spcAft>
              <a:buClr>
                <a:schemeClr val="dk1"/>
              </a:buClr>
              <a:buSzPts val="2000"/>
              <a:buNone/>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 name="Google Shape;30;p36"/>
          <p:cNvGrpSpPr/>
          <p:nvPr/>
        </p:nvGrpSpPr>
        <p:grpSpPr>
          <a:xfrm>
            <a:off x="365760" y="413691"/>
            <a:ext cx="2182368" cy="1221956"/>
            <a:chOff x="365760" y="413691"/>
            <a:chExt cx="2182368" cy="1221956"/>
          </a:xfrm>
        </p:grpSpPr>
        <p:sp>
          <p:nvSpPr>
            <p:cNvPr id="31" name="Google Shape;31;p36"/>
            <p:cNvSpPr/>
            <p:nvPr/>
          </p:nvSpPr>
          <p:spPr>
            <a:xfrm>
              <a:off x="426720" y="1370471"/>
              <a:ext cx="2121408" cy="265176"/>
            </a:xfrm>
            <a:prstGeom prst="rect">
              <a:avLst/>
            </a:prstGeom>
            <a:solidFill>
              <a:srgbClr val="0263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6"/>
            <p:cNvSpPr/>
            <p:nvPr/>
          </p:nvSpPr>
          <p:spPr>
            <a:xfrm>
              <a:off x="426720" y="1092494"/>
              <a:ext cx="1414272" cy="265176"/>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6"/>
            <p:cNvSpPr txBox="1"/>
            <p:nvPr/>
          </p:nvSpPr>
          <p:spPr>
            <a:xfrm>
              <a:off x="365760" y="413691"/>
              <a:ext cx="148742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a:solidFill>
                    <a:srgbClr val="026393"/>
                  </a:solidFill>
                  <a:latin typeface="Calibri"/>
                  <a:ea typeface="Calibri"/>
                  <a:cs typeface="Calibri"/>
                  <a:sym typeface="Calibri"/>
                </a:rPr>
                <a:t>KEY </a:t>
              </a:r>
              <a:endParaRPr/>
            </a:p>
            <a:p>
              <a:pPr marL="0" marR="0" lvl="0" indent="0" algn="l" rtl="0">
                <a:spcBef>
                  <a:spcPts val="0"/>
                </a:spcBef>
                <a:spcAft>
                  <a:spcPts val="0"/>
                </a:spcAft>
                <a:buNone/>
              </a:pPr>
              <a:r>
                <a:rPr lang="en-US" sz="2000" b="0">
                  <a:solidFill>
                    <a:srgbClr val="026393"/>
                  </a:solidFill>
                  <a:latin typeface="Calibri"/>
                  <a:ea typeface="Calibri"/>
                  <a:cs typeface="Calibri"/>
                  <a:sym typeface="Calibri"/>
                </a:rPr>
                <a:t>MESSAGE</a:t>
              </a:r>
              <a:endParaRPr/>
            </a:p>
          </p:txBody>
        </p:sp>
      </p:grpSp>
      <p:sp>
        <p:nvSpPr>
          <p:cNvPr id="34" name="Google Shape;34;p36"/>
          <p:cNvSpPr txBox="1">
            <a:spLocks noGrp="1"/>
          </p:cNvSpPr>
          <p:nvPr>
            <p:ph type="body" idx="3"/>
          </p:nvPr>
        </p:nvSpPr>
        <p:spPr>
          <a:xfrm>
            <a:off x="1920144" y="501478"/>
            <a:ext cx="573088" cy="7747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026393"/>
              </a:buClr>
              <a:buSzPts val="7200"/>
              <a:buNone/>
              <a:defRPr sz="7200">
                <a:solidFill>
                  <a:srgbClr val="026393"/>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6"/>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orizontal Picture">
  <p:cSld name="Horizontal Picture">
    <p:spTree>
      <p:nvGrpSpPr>
        <p:cNvPr id="1" name="Shape 36"/>
        <p:cNvGrpSpPr/>
        <p:nvPr/>
      </p:nvGrpSpPr>
      <p:grpSpPr>
        <a:xfrm>
          <a:off x="0" y="0"/>
          <a:ext cx="0" cy="0"/>
          <a:chOff x="0" y="0"/>
          <a:chExt cx="0" cy="0"/>
        </a:xfrm>
      </p:grpSpPr>
      <p:sp>
        <p:nvSpPr>
          <p:cNvPr id="37" name="Google Shape;37;p37"/>
          <p:cNvSpPr txBox="1">
            <a:spLocks noGrp="1"/>
          </p:cNvSpPr>
          <p:nvPr>
            <p:ph type="body" idx="1"/>
          </p:nvPr>
        </p:nvSpPr>
        <p:spPr>
          <a:xfrm>
            <a:off x="628650" y="432122"/>
            <a:ext cx="7886700" cy="46369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7"/>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00"/>
              <a:buFont typeface="Calibri"/>
              <a:buNone/>
              <a:defRPr sz="24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37"/>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Picture">
  <p:cSld name="Vertical Picture">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633848" y="457200"/>
            <a:ext cx="5225143" cy="57417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title"/>
          </p:nvPr>
        </p:nvSpPr>
        <p:spPr>
          <a:xfrm>
            <a:off x="44696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8"/>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8"/>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eam">
  <p:cSld name="Chapter Team">
    <p:spTree>
      <p:nvGrpSpPr>
        <p:cNvPr id="1" name="Shape 46"/>
        <p:cNvGrpSpPr/>
        <p:nvPr/>
      </p:nvGrpSpPr>
      <p:grpSpPr>
        <a:xfrm>
          <a:off x="0" y="0"/>
          <a:ext cx="0" cy="0"/>
          <a:chOff x="0" y="0"/>
          <a:chExt cx="0" cy="0"/>
        </a:xfrm>
      </p:grpSpPr>
      <p:sp>
        <p:nvSpPr>
          <p:cNvPr id="47" name="Google Shape;47;p39"/>
          <p:cNvSpPr txBox="1">
            <a:spLocks noGrp="1"/>
          </p:cNvSpPr>
          <p:nvPr>
            <p:ph type="body" idx="1"/>
          </p:nvPr>
        </p:nvSpPr>
        <p:spPr>
          <a:xfrm>
            <a:off x="628650" y="1353313"/>
            <a:ext cx="7886700" cy="47626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90000"/>
              </a:lnSpc>
              <a:spcBef>
                <a:spcPts val="1200"/>
              </a:spcBef>
              <a:spcAft>
                <a:spcPts val="0"/>
              </a:spcAft>
              <a:buClr>
                <a:schemeClr val="dk1"/>
              </a:buClr>
              <a:buSzPts val="2000"/>
              <a:buNone/>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39"/>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
        <p:nvSpPr>
          <p:cNvPr id="50" name="Google Shape;50;p39"/>
          <p:cNvSpPr txBox="1"/>
          <p:nvPr/>
        </p:nvSpPr>
        <p:spPr>
          <a:xfrm>
            <a:off x="628650" y="377952"/>
            <a:ext cx="78867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a:solidFill>
                  <a:srgbClr val="026393"/>
                </a:solidFill>
                <a:latin typeface="Calibri"/>
                <a:ea typeface="Calibri"/>
                <a:cs typeface="Calibri"/>
                <a:sym typeface="Calibri"/>
              </a:rPr>
              <a:t>Chapter Team</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51"/>
        <p:cNvGrpSpPr/>
        <p:nvPr/>
      </p:nvGrpSpPr>
      <p:grpSpPr>
        <a:xfrm>
          <a:off x="0" y="0"/>
          <a:ext cx="0" cy="0"/>
          <a:chOff x="0" y="0"/>
          <a:chExt cx="0" cy="0"/>
        </a:xfrm>
      </p:grpSpPr>
      <p:sp>
        <p:nvSpPr>
          <p:cNvPr id="52" name="Google Shape;52;p40"/>
          <p:cNvSpPr/>
          <p:nvPr/>
        </p:nvSpPr>
        <p:spPr>
          <a:xfrm>
            <a:off x="0" y="0"/>
            <a:ext cx="9144000" cy="6858000"/>
          </a:xfrm>
          <a:prstGeom prst="rect">
            <a:avLst/>
          </a:prstGeom>
          <a:solidFill>
            <a:srgbClr val="02639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3" name="Google Shape;53;p40"/>
          <p:cNvSpPr/>
          <p:nvPr/>
        </p:nvSpPr>
        <p:spPr>
          <a:xfrm>
            <a:off x="0" y="1137988"/>
            <a:ext cx="5630780" cy="400110"/>
          </a:xfrm>
          <a:prstGeom prst="rect">
            <a:avLst/>
          </a:prstGeom>
          <a:solidFill>
            <a:srgbClr val="209DB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4" name="Google Shape;54;p40"/>
          <p:cNvSpPr txBox="1">
            <a:spLocks noGrp="1"/>
          </p:cNvSpPr>
          <p:nvPr>
            <p:ph type="subTitle" idx="1"/>
          </p:nvPr>
        </p:nvSpPr>
        <p:spPr>
          <a:xfrm>
            <a:off x="308113" y="1667464"/>
            <a:ext cx="5372053" cy="163825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400"/>
              <a:buNone/>
              <a:defRPr sz="1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40"/>
          <p:cNvSpPr/>
          <p:nvPr/>
        </p:nvSpPr>
        <p:spPr>
          <a:xfrm>
            <a:off x="308114" y="1137988"/>
            <a:ext cx="639748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a:solidFill>
                  <a:schemeClr val="lt1"/>
                </a:solidFill>
                <a:latin typeface="Calibri"/>
                <a:ea typeface="Calibri"/>
                <a:cs typeface="Calibri"/>
                <a:sym typeface="Calibri"/>
              </a:rPr>
              <a:t>Recommended chapter citation</a:t>
            </a:r>
            <a:endParaRPr sz="2000" b="1" i="0">
              <a:solidFill>
                <a:schemeClr val="lt1"/>
              </a:solidFill>
              <a:latin typeface="Calibri"/>
              <a:ea typeface="Calibri"/>
              <a:cs typeface="Calibri"/>
              <a:sym typeface="Calibri"/>
            </a:endParaRPr>
          </a:p>
        </p:txBody>
      </p:sp>
      <p:sp>
        <p:nvSpPr>
          <p:cNvPr id="56" name="Google Shape;56;p40"/>
          <p:cNvSpPr txBox="1"/>
          <p:nvPr/>
        </p:nvSpPr>
        <p:spPr>
          <a:xfrm>
            <a:off x="308112" y="4173746"/>
            <a:ext cx="6858000" cy="985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endParaRPr sz="1800">
              <a:solidFill>
                <a:schemeClr val="lt1"/>
              </a:solidFill>
              <a:latin typeface="Calibri"/>
              <a:ea typeface="Calibri"/>
              <a:cs typeface="Calibri"/>
              <a:sym typeface="Calibri"/>
            </a:endParaRPr>
          </a:p>
        </p:txBody>
      </p:sp>
      <p:sp>
        <p:nvSpPr>
          <p:cNvPr id="57" name="Google Shape;57;p40"/>
          <p:cNvSpPr/>
          <p:nvPr/>
        </p:nvSpPr>
        <p:spPr>
          <a:xfrm>
            <a:off x="2" y="3617421"/>
            <a:ext cx="5630780" cy="400110"/>
          </a:xfrm>
          <a:prstGeom prst="rect">
            <a:avLst/>
          </a:prstGeom>
          <a:solidFill>
            <a:srgbClr val="209DB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8" name="Google Shape;58;p40"/>
          <p:cNvSpPr/>
          <p:nvPr/>
        </p:nvSpPr>
        <p:spPr>
          <a:xfrm>
            <a:off x="308113" y="3644270"/>
            <a:ext cx="639748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a:solidFill>
                  <a:schemeClr val="lt1"/>
                </a:solidFill>
                <a:latin typeface="Calibri"/>
                <a:ea typeface="Calibri"/>
                <a:cs typeface="Calibri"/>
                <a:sym typeface="Calibri"/>
              </a:rPr>
              <a:t>Read the full chapter</a:t>
            </a:r>
            <a:endParaRPr sz="2000" b="1" i="0">
              <a:solidFill>
                <a:schemeClr val="lt1"/>
              </a:solidFill>
              <a:latin typeface="Calibri"/>
              <a:ea typeface="Calibri"/>
              <a:cs typeface="Calibri"/>
              <a:sym typeface="Calibri"/>
            </a:endParaRPr>
          </a:p>
        </p:txBody>
      </p:sp>
      <p:sp>
        <p:nvSpPr>
          <p:cNvPr id="59" name="Google Shape;59;p40"/>
          <p:cNvSpPr txBox="1"/>
          <p:nvPr/>
        </p:nvSpPr>
        <p:spPr>
          <a:xfrm>
            <a:off x="1447060" y="5319312"/>
            <a:ext cx="6249879" cy="70788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4000"/>
              <a:buFont typeface="Calibri"/>
              <a:buNone/>
            </a:pPr>
            <a:r>
              <a:rPr lang="en-US" sz="4000" b="0">
                <a:solidFill>
                  <a:schemeClr val="lt1"/>
                </a:solidFill>
                <a:latin typeface="Calibri"/>
                <a:ea typeface="Calibri"/>
                <a:cs typeface="Calibri"/>
                <a:sym typeface="Calibri"/>
              </a:rPr>
              <a:t>nca2023.globalchange.gov</a:t>
            </a:r>
            <a:endParaRPr/>
          </a:p>
        </p:txBody>
      </p:sp>
      <p:sp>
        <p:nvSpPr>
          <p:cNvPr id="60" name="Google Shape;60;p40"/>
          <p:cNvSpPr txBox="1">
            <a:spLocks noGrp="1"/>
          </p:cNvSpPr>
          <p:nvPr>
            <p:ph type="body" idx="2"/>
          </p:nvPr>
        </p:nvSpPr>
        <p:spPr>
          <a:xfrm>
            <a:off x="308113" y="4199572"/>
            <a:ext cx="5372053"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40" descr="A black background with white text&#10;&#10;Description automatically generated"/>
          <p:cNvPicPr preferRelativeResize="0"/>
          <p:nvPr/>
        </p:nvPicPr>
        <p:blipFill rotWithShape="1">
          <a:blip r:embed="rId2">
            <a:alphaModFix/>
          </a:blip>
          <a:srcRect/>
          <a:stretch/>
        </p:blipFill>
        <p:spPr>
          <a:xfrm>
            <a:off x="308112" y="412478"/>
            <a:ext cx="2010081" cy="363525"/>
          </a:xfrm>
          <a:prstGeom prst="rect">
            <a:avLst/>
          </a:prstGeom>
          <a:noFill/>
          <a:ln>
            <a:noFill/>
          </a:ln>
        </p:spPr>
      </p:pic>
      <p:grpSp>
        <p:nvGrpSpPr>
          <p:cNvPr id="62" name="Google Shape;62;p40"/>
          <p:cNvGrpSpPr/>
          <p:nvPr/>
        </p:nvGrpSpPr>
        <p:grpSpPr>
          <a:xfrm>
            <a:off x="5974698" y="1769257"/>
            <a:ext cx="2861189" cy="2072968"/>
            <a:chOff x="6282811" y="1524772"/>
            <a:chExt cx="2861189" cy="2072968"/>
          </a:xfrm>
        </p:grpSpPr>
        <p:grpSp>
          <p:nvGrpSpPr>
            <p:cNvPr id="63" name="Google Shape;63;p40"/>
            <p:cNvGrpSpPr/>
            <p:nvPr/>
          </p:nvGrpSpPr>
          <p:grpSpPr>
            <a:xfrm>
              <a:off x="6639658" y="2127886"/>
              <a:ext cx="2504342" cy="1469854"/>
              <a:chOff x="6639658" y="2127886"/>
              <a:chExt cx="2504342" cy="1469854"/>
            </a:xfrm>
          </p:grpSpPr>
          <p:sp>
            <p:nvSpPr>
              <p:cNvPr id="64" name="Google Shape;64;p40"/>
              <p:cNvSpPr txBox="1"/>
              <p:nvPr/>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a:solidFill>
                      <a:schemeClr val="lt1"/>
                    </a:solidFill>
                    <a:latin typeface="Calibri"/>
                    <a:ea typeface="Calibri"/>
                    <a:cs typeface="Calibri"/>
                    <a:sym typeface="Calibri"/>
                  </a:rPr>
                  <a:t>@usgcrp</a:t>
                </a:r>
                <a:endParaRPr sz="1600" b="0" i="0" u="none" strike="noStrike" cap="none">
                  <a:solidFill>
                    <a:schemeClr val="lt1"/>
                  </a:solidFill>
                  <a:latin typeface="Calibri"/>
                  <a:ea typeface="Calibri"/>
                  <a:cs typeface="Calibri"/>
                  <a:sym typeface="Calibri"/>
                </a:endParaRPr>
              </a:p>
            </p:txBody>
          </p:sp>
          <p:pic>
            <p:nvPicPr>
              <p:cNvPr id="65" name="Google Shape;65;p40"/>
              <p:cNvPicPr preferRelativeResize="0"/>
              <p:nvPr/>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66" name="Google Shape;66;p40"/>
              <p:cNvGrpSpPr/>
              <p:nvPr/>
            </p:nvGrpSpPr>
            <p:grpSpPr>
              <a:xfrm>
                <a:off x="6639658" y="2681838"/>
                <a:ext cx="2504342" cy="915902"/>
                <a:chOff x="6639658" y="2681838"/>
                <a:chExt cx="2504342" cy="915902"/>
              </a:xfrm>
            </p:grpSpPr>
            <p:pic>
              <p:nvPicPr>
                <p:cNvPr id="67" name="Google Shape;67;p40"/>
                <p:cNvPicPr preferRelativeResize="0"/>
                <p:nvPr/>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68" name="Google Shape;68;p40"/>
                <p:cNvPicPr preferRelativeResize="0"/>
                <p:nvPr/>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69" name="Google Shape;69;p40"/>
                <p:cNvSpPr txBox="1"/>
                <p:nvPr/>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a:solidFill>
                        <a:schemeClr val="lt1"/>
                      </a:solidFill>
                      <a:latin typeface="Calibri"/>
                      <a:ea typeface="Calibri"/>
                      <a:cs typeface="Calibri"/>
                      <a:sym typeface="Calibri"/>
                    </a:rPr>
                    <a:t>usgcrp</a:t>
                  </a:r>
                  <a:endParaRPr sz="1200" b="0" i="0" u="none" strike="noStrike" cap="none">
                    <a:solidFill>
                      <a:schemeClr val="lt1"/>
                    </a:solidFill>
                    <a:latin typeface="Calibri"/>
                    <a:ea typeface="Calibri"/>
                    <a:cs typeface="Calibri"/>
                    <a:sym typeface="Calibri"/>
                  </a:endParaRPr>
                </a:p>
              </p:txBody>
            </p:sp>
            <p:sp>
              <p:nvSpPr>
                <p:cNvPr id="70" name="Google Shape;70;p40"/>
                <p:cNvSpPr txBox="1"/>
                <p:nvPr/>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a:solidFill>
                        <a:schemeClr val="lt1"/>
                      </a:solidFill>
                      <a:latin typeface="Calibri"/>
                      <a:ea typeface="Calibri"/>
                      <a:cs typeface="Calibri"/>
                      <a:sym typeface="Calibri"/>
                    </a:rPr>
                    <a:t>GlobalChange.gov</a:t>
                  </a:r>
                  <a:endParaRPr sz="1800" b="0" i="0" u="none" strike="noStrike" cap="none">
                    <a:solidFill>
                      <a:srgbClr val="000000"/>
                    </a:solidFill>
                    <a:latin typeface="Arial"/>
                    <a:ea typeface="Arial"/>
                    <a:cs typeface="Arial"/>
                    <a:sym typeface="Arial"/>
                  </a:endParaRPr>
                </a:p>
              </p:txBody>
            </p:sp>
          </p:grpSp>
        </p:grpSp>
        <p:sp>
          <p:nvSpPr>
            <p:cNvPr id="71" name="Google Shape;71;p40"/>
            <p:cNvSpPr txBox="1"/>
            <p:nvPr/>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a:solidFill>
                    <a:schemeClr val="lt1"/>
                  </a:solidFill>
                  <a:latin typeface="Calibri"/>
                  <a:ea typeface="Calibri"/>
                  <a:cs typeface="Calibri"/>
                  <a:sym typeface="Calibri"/>
                </a:rPr>
                <a:t>Connect with USGCRP:</a:t>
              </a: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2"/>
        <p:cNvGrpSpPr/>
        <p:nvPr/>
      </p:nvGrpSpPr>
      <p:grpSpPr>
        <a:xfrm>
          <a:off x="0" y="0"/>
          <a:ext cx="0" cy="0"/>
          <a:chOff x="0" y="0"/>
          <a:chExt cx="0" cy="0"/>
        </a:xfrm>
      </p:grpSpPr>
      <p:sp>
        <p:nvSpPr>
          <p:cNvPr id="73" name="Google Shape;73;p41"/>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1"/>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
        <p:nvSpPr>
          <p:cNvPr id="75" name="Google Shape;75;p41"/>
          <p:cNvSpPr txBox="1">
            <a:spLocks noGrp="1"/>
          </p:cNvSpPr>
          <p:nvPr>
            <p:ph type="body" idx="1"/>
          </p:nvPr>
        </p:nvSpPr>
        <p:spPr>
          <a:xfrm>
            <a:off x="409074" y="3843453"/>
            <a:ext cx="7793455" cy="130210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26393"/>
              </a:buClr>
              <a:buSzPts val="4400"/>
              <a:buNone/>
              <a:defRPr sz="4400">
                <a:solidFill>
                  <a:srgbClr val="0263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76"/>
        <p:cNvGrpSpPr/>
        <p:nvPr/>
      </p:nvGrpSpPr>
      <p:grpSpPr>
        <a:xfrm>
          <a:off x="0" y="0"/>
          <a:ext cx="0" cy="0"/>
          <a:chOff x="0" y="0"/>
          <a:chExt cx="0" cy="0"/>
        </a:xfrm>
      </p:grpSpPr>
      <p:sp>
        <p:nvSpPr>
          <p:cNvPr id="77" name="Google Shape;77;p42"/>
          <p:cNvSpPr/>
          <p:nvPr/>
        </p:nvSpPr>
        <p:spPr>
          <a:xfrm>
            <a:off x="0" y="6444308"/>
            <a:ext cx="9144000" cy="413691"/>
          </a:xfrm>
          <a:prstGeom prst="rect">
            <a:avLst/>
          </a:prstGeom>
          <a:solidFill>
            <a:srgbClr val="209D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42"/>
          <p:cNvSpPr txBox="1">
            <a:spLocks noGrp="1"/>
          </p:cNvSpPr>
          <p:nvPr>
            <p:ph type="body" idx="1"/>
          </p:nvPr>
        </p:nvSpPr>
        <p:spPr>
          <a:xfrm>
            <a:off x="628650" y="582895"/>
            <a:ext cx="7886700" cy="130210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026393"/>
              </a:buClr>
              <a:buSzPts val="3600"/>
              <a:buNone/>
              <a:defRPr sz="3600">
                <a:solidFill>
                  <a:srgbClr val="0263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body" idx="2"/>
          </p:nvPr>
        </p:nvSpPr>
        <p:spPr>
          <a:xfrm>
            <a:off x="628650" y="2105527"/>
            <a:ext cx="7886700" cy="40714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90000"/>
              </a:lnSpc>
              <a:spcBef>
                <a:spcPts val="1200"/>
              </a:spcBef>
              <a:spcAft>
                <a:spcPts val="0"/>
              </a:spcAft>
              <a:buClr>
                <a:schemeClr val="dk1"/>
              </a:buClr>
              <a:buSzPts val="2000"/>
              <a:buNone/>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2"/>
          <p:cNvSpPr/>
          <p:nvPr/>
        </p:nvSpPr>
        <p:spPr>
          <a:xfrm>
            <a:off x="1858781" y="6483320"/>
            <a:ext cx="542643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Chapter 32  |  Fifth National Climate Assessment  |  nca2023.globalchange.gov</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p:nvPr/>
        </p:nvSpPr>
        <p:spPr>
          <a:xfrm>
            <a:off x="7337686" y="6543675"/>
            <a:ext cx="1745990" cy="24447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300"/>
              <a:buFont typeface="Calibri"/>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atlas.globalchange.gov/" TargetMode="External"/><Relationship Id="rId4" Type="http://schemas.openxmlformats.org/officeDocument/2006/relationships/hyperlink" Target="https://nca2023.globalchange.gov/chapter/1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7930/NCA5.2023.CH32"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body" idx="1"/>
          </p:nvPr>
        </p:nvSpPr>
        <p:spPr>
          <a:xfrm>
            <a:off x="628649" y="1698171"/>
            <a:ext cx="5298621" cy="4478792"/>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000"/>
              <a:buFont typeface="Arial"/>
              <a:buChar char="•"/>
            </a:pPr>
            <a:r>
              <a:rPr lang="en-US" sz="2000"/>
              <a:t>NCA5 Website: </a:t>
            </a:r>
            <a:r>
              <a:rPr lang="en-US" sz="2000" u="sng">
                <a:solidFill>
                  <a:schemeClr val="hlink"/>
                </a:solidFill>
                <a:hlinkClick r:id="rId3"/>
              </a:rPr>
              <a:t>https://nca2023.globalchange.gov</a:t>
            </a:r>
            <a:endParaRPr sz="2000"/>
          </a:p>
          <a:p>
            <a:pPr marL="285750" lvl="0" indent="-285750" algn="l" rtl="0">
              <a:lnSpc>
                <a:spcPct val="100000"/>
              </a:lnSpc>
              <a:spcBef>
                <a:spcPts val="1200"/>
              </a:spcBef>
              <a:spcAft>
                <a:spcPts val="0"/>
              </a:spcAft>
              <a:buClr>
                <a:schemeClr val="dk1"/>
              </a:buClr>
              <a:buSzPts val="2000"/>
              <a:buFont typeface="Arial"/>
              <a:buChar char="•"/>
            </a:pPr>
            <a:r>
              <a:rPr lang="en-US" sz="2000"/>
              <a:t>Chapter Website: </a:t>
            </a:r>
            <a:r>
              <a:rPr lang="en-US" sz="2000" u="sng">
                <a:solidFill>
                  <a:schemeClr val="hlink"/>
                </a:solidFill>
                <a:hlinkClick r:id="rId4"/>
              </a:rPr>
              <a:t>https://nca2023.globalchange.gov/chapter/32</a:t>
            </a:r>
            <a:endParaRPr sz="2000"/>
          </a:p>
          <a:p>
            <a:pPr marL="285750" lvl="0" indent="-285750" algn="l" rtl="0">
              <a:lnSpc>
                <a:spcPct val="100000"/>
              </a:lnSpc>
              <a:spcBef>
                <a:spcPts val="1200"/>
              </a:spcBef>
              <a:spcAft>
                <a:spcPts val="0"/>
              </a:spcAft>
              <a:buClr>
                <a:schemeClr val="dk1"/>
              </a:buClr>
              <a:buSzPts val="2000"/>
              <a:buFont typeface="Arial"/>
              <a:buChar char="•"/>
            </a:pPr>
            <a:r>
              <a:rPr lang="en-US" sz="2000"/>
              <a:t>NCA5 Atlas: </a:t>
            </a:r>
            <a:r>
              <a:rPr lang="en-US" sz="2000" u="sng">
                <a:solidFill>
                  <a:schemeClr val="hlink"/>
                </a:solidFill>
                <a:hlinkClick r:id="rId5"/>
              </a:rPr>
              <a:t>https://atlas.globalchange.gov</a:t>
            </a:r>
            <a:endParaRPr sz="2000"/>
          </a:p>
          <a:p>
            <a:pPr marL="285750" lvl="0" indent="-285750" algn="l" rtl="0">
              <a:lnSpc>
                <a:spcPct val="100000"/>
              </a:lnSpc>
              <a:spcBef>
                <a:spcPts val="1200"/>
              </a:spcBef>
              <a:spcAft>
                <a:spcPts val="0"/>
              </a:spcAft>
              <a:buClr>
                <a:schemeClr val="dk1"/>
              </a:buClr>
              <a:buSzPts val="2000"/>
              <a:buFont typeface="Arial"/>
              <a:buChar char="•"/>
            </a:pPr>
            <a:r>
              <a:rPr lang="en-US" sz="2000"/>
              <a:t>Figure captions can be found in the slide notes of this deck</a:t>
            </a:r>
            <a:endParaRPr/>
          </a:p>
          <a:p>
            <a:pPr marL="285750" lvl="0" indent="-285750" algn="l" rtl="0">
              <a:lnSpc>
                <a:spcPct val="100000"/>
              </a:lnSpc>
              <a:spcBef>
                <a:spcPts val="1200"/>
              </a:spcBef>
              <a:spcAft>
                <a:spcPts val="0"/>
              </a:spcAft>
              <a:buClr>
                <a:schemeClr val="dk1"/>
              </a:buClr>
              <a:buSzPts val="2000"/>
              <a:buFont typeface="Arial"/>
              <a:buChar char="•"/>
            </a:pPr>
            <a:r>
              <a:rPr lang="en-US" sz="2000"/>
              <a:t>Social media: @usgcrp, #NCA5</a:t>
            </a:r>
            <a:endParaRPr/>
          </a:p>
        </p:txBody>
      </p:sp>
      <p:pic>
        <p:nvPicPr>
          <p:cNvPr id="95" name="Google Shape;95;p1"/>
          <p:cNvPicPr preferRelativeResize="0">
            <a:picLocks noGrp="1"/>
          </p:cNvPicPr>
          <p:nvPr>
            <p:ph type="body" idx="2"/>
          </p:nvPr>
        </p:nvPicPr>
        <p:blipFill rotWithShape="1">
          <a:blip r:embed="rId6">
            <a:alphaModFix/>
          </a:blip>
          <a:srcRect/>
          <a:stretch/>
        </p:blipFill>
        <p:spPr>
          <a:xfrm>
            <a:off x="6400800" y="2305050"/>
            <a:ext cx="2054225" cy="2054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32.3. Carbon dioxide (CO2) emissions from electricity generation decreased by almost 40% between 2005 and 2020. </a:t>
            </a:r>
            <a:endParaRPr/>
          </a:p>
        </p:txBody>
      </p:sp>
      <p:pic>
        <p:nvPicPr>
          <p:cNvPr id="158" name="Google Shape;158;p10"/>
          <p:cNvPicPr preferRelativeResize="0">
            <a:picLocks noGrp="1"/>
          </p:cNvPicPr>
          <p:nvPr>
            <p:ph type="body" idx="1"/>
          </p:nvPr>
        </p:nvPicPr>
        <p:blipFill rotWithShape="1">
          <a:blip r:embed="rId3">
            <a:alphaModFix/>
          </a:blip>
          <a:srcRect/>
          <a:stretch/>
        </p:blipFill>
        <p:spPr>
          <a:xfrm>
            <a:off x="301830" y="876225"/>
            <a:ext cx="8540340" cy="40232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32.4. Transportations emissions fell from 2007–2012 but have climbed since then. </a:t>
            </a:r>
            <a:endParaRPr/>
          </a:p>
        </p:txBody>
      </p:sp>
      <p:pic>
        <p:nvPicPr>
          <p:cNvPr id="165" name="Google Shape;165;p11"/>
          <p:cNvPicPr preferRelativeResize="0">
            <a:picLocks noGrp="1"/>
          </p:cNvPicPr>
          <p:nvPr>
            <p:ph type="body" idx="1"/>
          </p:nvPr>
        </p:nvPicPr>
        <p:blipFill rotWithShape="1">
          <a:blip r:embed="rId3">
            <a:alphaModFix/>
          </a:blip>
          <a:srcRect t="2238"/>
          <a:stretch/>
        </p:blipFill>
        <p:spPr>
          <a:xfrm>
            <a:off x="1143000" y="515527"/>
            <a:ext cx="6858000" cy="44696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32.5. Overall greenhouse gas emissions from buildings have climbed despite small declines in CO2 emissions from onsite combustion of fossil fuels. </a:t>
            </a:r>
            <a:endParaRPr/>
          </a:p>
        </p:txBody>
      </p:sp>
      <p:pic>
        <p:nvPicPr>
          <p:cNvPr id="172" name="Google Shape;172;p12"/>
          <p:cNvPicPr preferRelativeResize="0">
            <a:picLocks noGrp="1"/>
          </p:cNvPicPr>
          <p:nvPr>
            <p:ph type="body" idx="1"/>
          </p:nvPr>
        </p:nvPicPr>
        <p:blipFill rotWithShape="1">
          <a:blip r:embed="rId3">
            <a:alphaModFix/>
          </a:blip>
          <a:srcRect/>
          <a:stretch/>
        </p:blipFill>
        <p:spPr>
          <a:xfrm>
            <a:off x="409267" y="718457"/>
            <a:ext cx="8325465" cy="42706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32.6. Greenhouse gas emissions from US industry, including manufacturing, have declined in recent decades. </a:t>
            </a:r>
            <a:endParaRPr/>
          </a:p>
        </p:txBody>
      </p:sp>
      <p:pic>
        <p:nvPicPr>
          <p:cNvPr id="179" name="Google Shape;179;p13"/>
          <p:cNvPicPr preferRelativeResize="0">
            <a:picLocks noGrp="1"/>
          </p:cNvPicPr>
          <p:nvPr>
            <p:ph type="body" idx="1"/>
          </p:nvPr>
        </p:nvPicPr>
        <p:blipFill rotWithShape="1">
          <a:blip r:embed="rId3">
            <a:alphaModFix/>
          </a:blip>
          <a:srcRect/>
          <a:stretch/>
        </p:blipFill>
        <p:spPr>
          <a:xfrm>
            <a:off x="692457" y="401435"/>
            <a:ext cx="7759085" cy="46135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32.7. US forests sequester more carbon than is emitted by agriculture, but the forest sink has weakened in recent decades. </a:t>
            </a:r>
            <a:endParaRPr/>
          </a:p>
        </p:txBody>
      </p:sp>
      <p:pic>
        <p:nvPicPr>
          <p:cNvPr id="186" name="Google Shape;186;p14"/>
          <p:cNvPicPr preferRelativeResize="0">
            <a:picLocks noGrp="1"/>
          </p:cNvPicPr>
          <p:nvPr>
            <p:ph type="body" idx="1"/>
          </p:nvPr>
        </p:nvPicPr>
        <p:blipFill>
          <a:blip r:embed="rId3"/>
          <a:srcRect/>
          <a:stretch/>
        </p:blipFill>
        <p:spPr>
          <a:xfrm>
            <a:off x="379771" y="880248"/>
            <a:ext cx="8384458" cy="39127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628649" y="5324661"/>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32.8. Costs of renewable energy sources and electric vehicle batteries have declined as their cumulative deployment has increased.</a:t>
            </a:r>
            <a:endParaRPr/>
          </a:p>
        </p:txBody>
      </p:sp>
      <p:pic>
        <p:nvPicPr>
          <p:cNvPr id="193" name="Google Shape;193;p15"/>
          <p:cNvPicPr preferRelativeResize="0">
            <a:picLocks noGrp="1"/>
          </p:cNvPicPr>
          <p:nvPr>
            <p:ph type="body" idx="1"/>
          </p:nvPr>
        </p:nvPicPr>
        <p:blipFill rotWithShape="1">
          <a:blip r:embed="rId3">
            <a:alphaModFix/>
          </a:blip>
          <a:srcRect/>
          <a:stretch/>
        </p:blipFill>
        <p:spPr>
          <a:xfrm>
            <a:off x="1789747" y="431800"/>
            <a:ext cx="5564505" cy="4637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446961" y="457199"/>
            <a:ext cx="2949178" cy="224175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Figure 32.9. To reach net zero, the US will need to add more electricity-generating capacity in each of the next 30 years than we have added historically. </a:t>
            </a:r>
            <a:endParaRPr/>
          </a:p>
        </p:txBody>
      </p:sp>
      <p:pic>
        <p:nvPicPr>
          <p:cNvPr id="200" name="Google Shape;200;p16"/>
          <p:cNvPicPr preferRelativeResize="0">
            <a:picLocks noGrp="1"/>
          </p:cNvPicPr>
          <p:nvPr>
            <p:ph type="body" idx="1"/>
          </p:nvPr>
        </p:nvPicPr>
        <p:blipFill rotWithShape="1">
          <a:blip r:embed="rId3">
            <a:alphaModFix/>
          </a:blip>
          <a:srcRect/>
          <a:stretch/>
        </p:blipFill>
        <p:spPr>
          <a:xfrm>
            <a:off x="4062209" y="457200"/>
            <a:ext cx="4367620" cy="57419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32.10. Models project a steep decline in coal-generated electricity and increases in renewables.</a:t>
            </a:r>
            <a:endParaRPr/>
          </a:p>
        </p:txBody>
      </p:sp>
      <p:pic>
        <p:nvPicPr>
          <p:cNvPr id="207" name="Google Shape;207;p17"/>
          <p:cNvPicPr preferRelativeResize="0">
            <a:picLocks noGrp="1"/>
          </p:cNvPicPr>
          <p:nvPr>
            <p:ph type="body" idx="1"/>
          </p:nvPr>
        </p:nvPicPr>
        <p:blipFill rotWithShape="1">
          <a:blip r:embed="rId3">
            <a:alphaModFix/>
          </a:blip>
          <a:srcRect/>
          <a:stretch/>
        </p:blipFill>
        <p:spPr>
          <a:xfrm>
            <a:off x="467544" y="1140231"/>
            <a:ext cx="8208911" cy="37154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32.11. Net-zero model scenarios show large increases in electrical energy, accompanied by decarbonization of electricity sources and modest decreases in overall energy use per person.</a:t>
            </a:r>
            <a:endParaRPr/>
          </a:p>
        </p:txBody>
      </p:sp>
      <p:pic>
        <p:nvPicPr>
          <p:cNvPr id="214" name="Google Shape;214;p18"/>
          <p:cNvPicPr preferRelativeResize="0">
            <a:picLocks noGrp="1"/>
          </p:cNvPicPr>
          <p:nvPr>
            <p:ph type="body" idx="1"/>
          </p:nvPr>
        </p:nvPicPr>
        <p:blipFill>
          <a:blip r:embed="rId3"/>
          <a:srcRect/>
          <a:stretch/>
        </p:blipFill>
        <p:spPr>
          <a:xfrm>
            <a:off x="365022" y="1521032"/>
            <a:ext cx="8413955" cy="33655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32.12. Changes in American diets could decrease US land-use greenhouse gas emissions, increase carbon sequestration, and reduce air pollution.</a:t>
            </a:r>
            <a:endParaRPr/>
          </a:p>
        </p:txBody>
      </p:sp>
      <p:pic>
        <p:nvPicPr>
          <p:cNvPr id="221" name="Google Shape;221;p19"/>
          <p:cNvPicPr preferRelativeResize="0">
            <a:picLocks noGrp="1"/>
          </p:cNvPicPr>
          <p:nvPr>
            <p:ph type="body" idx="1"/>
          </p:nvPr>
        </p:nvPicPr>
        <p:blipFill>
          <a:blip r:embed="rId3"/>
          <a:srcRect/>
          <a:stretch/>
        </p:blipFill>
        <p:spPr>
          <a:xfrm>
            <a:off x="1143000" y="578644"/>
            <a:ext cx="6858000" cy="434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subTitle" idx="2"/>
          </p:nvPr>
        </p:nvSpPr>
        <p:spPr>
          <a:xfrm>
            <a:off x="307975" y="1497134"/>
            <a:ext cx="6070600" cy="4970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600"/>
              <a:buNone/>
            </a:pPr>
            <a:endParaRPr/>
          </a:p>
        </p:txBody>
      </p:sp>
      <p:sp>
        <p:nvSpPr>
          <p:cNvPr id="102" name="Google Shape;102;p2"/>
          <p:cNvSpPr txBox="1">
            <a:spLocks noGrp="1"/>
          </p:cNvSpPr>
          <p:nvPr>
            <p:ph type="body" idx="1"/>
          </p:nvPr>
        </p:nvSpPr>
        <p:spPr>
          <a:xfrm>
            <a:off x="307975" y="938205"/>
            <a:ext cx="6070600" cy="384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None/>
            </a:pPr>
            <a:r>
              <a:rPr lang="en-US"/>
              <a:t>Chapter 32 | Mitigation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0"/>
          <p:cNvSpPr txBox="1">
            <a:spLocks noGrp="1"/>
          </p:cNvSpPr>
          <p:nvPr>
            <p:ph type="title"/>
          </p:nvPr>
        </p:nvSpPr>
        <p:spPr>
          <a:xfrm>
            <a:off x="446961" y="457199"/>
            <a:ext cx="2949178" cy="19320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Figure 32.13. Energy model scenarios show that the magnitude, sources, and uses of hydrogen will change substantially by 2050.</a:t>
            </a:r>
            <a:endParaRPr/>
          </a:p>
        </p:txBody>
      </p:sp>
      <p:pic>
        <p:nvPicPr>
          <p:cNvPr id="228" name="Google Shape;228;p20"/>
          <p:cNvPicPr preferRelativeResize="0">
            <a:picLocks noGrp="1"/>
          </p:cNvPicPr>
          <p:nvPr>
            <p:ph type="body" idx="1"/>
          </p:nvPr>
        </p:nvPicPr>
        <p:blipFill rotWithShape="1">
          <a:blip r:embed="rId3">
            <a:alphaModFix/>
          </a:blip>
          <a:srcRect/>
          <a:stretch/>
        </p:blipFill>
        <p:spPr>
          <a:xfrm>
            <a:off x="3633788" y="541814"/>
            <a:ext cx="5224462" cy="55727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xfrm>
            <a:off x="628650" y="5339409"/>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32.14. Net-zero emissions scenarios project substantial carbon dioxide removal by 2050, although the type and quantities used in the scenarios vary considerably.</a:t>
            </a:r>
            <a:endParaRPr/>
          </a:p>
        </p:txBody>
      </p:sp>
      <p:pic>
        <p:nvPicPr>
          <p:cNvPr id="235" name="Google Shape;235;p21"/>
          <p:cNvPicPr preferRelativeResize="0">
            <a:picLocks noGrp="1"/>
          </p:cNvPicPr>
          <p:nvPr>
            <p:ph type="body" idx="1"/>
          </p:nvPr>
        </p:nvPicPr>
        <p:blipFill rotWithShape="1">
          <a:blip r:embed="rId3">
            <a:alphaModFix/>
          </a:blip>
          <a:srcRect/>
          <a:stretch/>
        </p:blipFill>
        <p:spPr>
          <a:xfrm>
            <a:off x="497758" y="1226344"/>
            <a:ext cx="8148484" cy="3802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32.15. Shutting down coal-fired power plants would produce both health and climate benefits.</a:t>
            </a:r>
            <a:endParaRPr/>
          </a:p>
        </p:txBody>
      </p:sp>
      <p:pic>
        <p:nvPicPr>
          <p:cNvPr id="242" name="Google Shape;242;p22"/>
          <p:cNvPicPr preferRelativeResize="0">
            <a:picLocks noGrp="1"/>
          </p:cNvPicPr>
          <p:nvPr>
            <p:ph type="body" idx="1"/>
          </p:nvPr>
        </p:nvPicPr>
        <p:blipFill rotWithShape="1">
          <a:blip r:embed="rId3">
            <a:alphaModFix/>
          </a:blip>
          <a:srcRect t="2203" b="1930"/>
          <a:stretch/>
        </p:blipFill>
        <p:spPr>
          <a:xfrm>
            <a:off x="1619250" y="577087"/>
            <a:ext cx="5905500" cy="43465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446961" y="457200"/>
            <a:ext cx="2949178" cy="1600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Figure 32.16. Different sources of energy entail more or less water and land use.</a:t>
            </a:r>
            <a:endParaRPr/>
          </a:p>
        </p:txBody>
      </p:sp>
      <p:pic>
        <p:nvPicPr>
          <p:cNvPr id="249" name="Google Shape;249;p23"/>
          <p:cNvPicPr preferRelativeResize="0">
            <a:picLocks noGrp="1"/>
          </p:cNvPicPr>
          <p:nvPr>
            <p:ph type="body" idx="1"/>
          </p:nvPr>
        </p:nvPicPr>
        <p:blipFill>
          <a:blip r:embed="rId3"/>
          <a:srcRect t="733" b="733"/>
          <a:stretch/>
        </p:blipFill>
        <p:spPr>
          <a:xfrm>
            <a:off x="4160274" y="457200"/>
            <a:ext cx="4171490" cy="57419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32.17. A shift toward renewables is projected to increase the total number of jobs in the energy sector. </a:t>
            </a:r>
            <a:endParaRPr/>
          </a:p>
        </p:txBody>
      </p:sp>
      <p:pic>
        <p:nvPicPr>
          <p:cNvPr id="256" name="Google Shape;256;p24"/>
          <p:cNvPicPr preferRelativeResize="0">
            <a:picLocks noGrp="1"/>
          </p:cNvPicPr>
          <p:nvPr>
            <p:ph type="body" idx="1"/>
          </p:nvPr>
        </p:nvPicPr>
        <p:blipFill>
          <a:blip r:embed="rId3"/>
          <a:srcRect/>
          <a:stretch/>
        </p:blipFill>
        <p:spPr>
          <a:xfrm>
            <a:off x="374314" y="383458"/>
            <a:ext cx="8395371" cy="4730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628650" y="5221422"/>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32.18. Communities redlined in the 1930s experience more air pollution today.</a:t>
            </a:r>
            <a:endParaRPr/>
          </a:p>
        </p:txBody>
      </p:sp>
      <p:pic>
        <p:nvPicPr>
          <p:cNvPr id="263" name="Google Shape;263;p25"/>
          <p:cNvPicPr preferRelativeResize="0">
            <a:picLocks noGrp="1"/>
          </p:cNvPicPr>
          <p:nvPr>
            <p:ph type="body" idx="1"/>
          </p:nvPr>
        </p:nvPicPr>
        <p:blipFill rotWithShape="1">
          <a:blip r:embed="rId3">
            <a:alphaModFix/>
          </a:blip>
          <a:srcRect/>
          <a:stretch/>
        </p:blipFill>
        <p:spPr>
          <a:xfrm>
            <a:off x="1314450" y="692944"/>
            <a:ext cx="6515100" cy="4114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446961" y="457200"/>
            <a:ext cx="2949178" cy="1600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Figure 32.19. The US has grown increasingly dependent on imported minerals. </a:t>
            </a:r>
            <a:endParaRPr/>
          </a:p>
        </p:txBody>
      </p:sp>
      <p:pic>
        <p:nvPicPr>
          <p:cNvPr id="270" name="Google Shape;270;p26"/>
          <p:cNvPicPr preferRelativeResize="0">
            <a:picLocks noGrp="1"/>
          </p:cNvPicPr>
          <p:nvPr>
            <p:ph type="body" idx="1"/>
          </p:nvPr>
        </p:nvPicPr>
        <p:blipFill rotWithShape="1">
          <a:blip r:embed="rId3">
            <a:alphaModFix/>
          </a:blip>
          <a:srcRect/>
          <a:stretch/>
        </p:blipFill>
        <p:spPr>
          <a:xfrm>
            <a:off x="3633788" y="715963"/>
            <a:ext cx="5224462" cy="52244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title"/>
          </p:nvPr>
        </p:nvSpPr>
        <p:spPr>
          <a:xfrm>
            <a:off x="628650" y="5280416"/>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32.20. Many states and cities have taken action to reduce greenhouse gas emissions.</a:t>
            </a:r>
            <a:endParaRPr/>
          </a:p>
        </p:txBody>
      </p:sp>
      <p:pic>
        <p:nvPicPr>
          <p:cNvPr id="277" name="Google Shape;277;p27"/>
          <p:cNvPicPr preferRelativeResize="0">
            <a:picLocks noGrp="1"/>
          </p:cNvPicPr>
          <p:nvPr>
            <p:ph type="body" idx="1"/>
          </p:nvPr>
        </p:nvPicPr>
        <p:blipFill rotWithShape="1">
          <a:blip r:embed="rId3">
            <a:alphaModFix/>
          </a:blip>
          <a:srcRect l="2357" r="1364"/>
          <a:stretch/>
        </p:blipFill>
        <p:spPr>
          <a:xfrm>
            <a:off x="1464659" y="232554"/>
            <a:ext cx="6214682" cy="4924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8" descr="A graph with different colored bars&#10;&#10;Description automatically generated with medium confidence"/>
          <p:cNvPicPr preferRelativeResize="0">
            <a:picLocks noGrp="1"/>
          </p:cNvPicPr>
          <p:nvPr>
            <p:ph type="body" idx="1"/>
          </p:nvPr>
        </p:nvPicPr>
        <p:blipFill rotWithShape="1">
          <a:blip r:embed="rId3">
            <a:alphaModFix/>
          </a:blip>
          <a:srcRect/>
          <a:stretch/>
        </p:blipFill>
        <p:spPr>
          <a:xfrm>
            <a:off x="3633788" y="585351"/>
            <a:ext cx="5224462" cy="5485685"/>
          </a:xfrm>
          <a:prstGeom prst="rect">
            <a:avLst/>
          </a:prstGeom>
          <a:noFill/>
          <a:ln>
            <a:noFill/>
          </a:ln>
        </p:spPr>
      </p:pic>
      <p:sp>
        <p:nvSpPr>
          <p:cNvPr id="284" name="Google Shape;284;p28"/>
          <p:cNvSpPr txBox="1">
            <a:spLocks noGrp="1"/>
          </p:cNvSpPr>
          <p:nvPr>
            <p:ph type="title"/>
          </p:nvPr>
        </p:nvSpPr>
        <p:spPr>
          <a:xfrm>
            <a:off x="446961" y="457200"/>
            <a:ext cx="2949178" cy="1600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Figure 32.21. States and cities have adopted a range of climate actions and policies.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title"/>
          </p:nvPr>
        </p:nvSpPr>
        <p:spPr>
          <a:xfrm>
            <a:off x="446961" y="457200"/>
            <a:ext cx="2949178" cy="188779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Figure 32.22. The size and cost of emissions reductions depend on available technologies and the source of related emissions.</a:t>
            </a:r>
            <a:endParaRPr/>
          </a:p>
        </p:txBody>
      </p:sp>
      <p:pic>
        <p:nvPicPr>
          <p:cNvPr id="291" name="Google Shape;291;p29"/>
          <p:cNvPicPr preferRelativeResize="0">
            <a:picLocks noGrp="1"/>
          </p:cNvPicPr>
          <p:nvPr>
            <p:ph type="body" idx="1"/>
          </p:nvPr>
        </p:nvPicPr>
        <p:blipFill rotWithShape="1">
          <a:blip r:embed="rId3">
            <a:alphaModFix/>
          </a:blip>
          <a:srcRect/>
          <a:stretch/>
        </p:blipFill>
        <p:spPr>
          <a:xfrm>
            <a:off x="3806944" y="457200"/>
            <a:ext cx="4878149" cy="57419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body" idx="1"/>
          </p:nvPr>
        </p:nvSpPr>
        <p:spPr>
          <a:xfrm>
            <a:off x="2938272" y="582895"/>
            <a:ext cx="5577078" cy="13021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6393"/>
              </a:buClr>
              <a:buSzPts val="3600"/>
              <a:buNone/>
            </a:pPr>
            <a:r>
              <a:rPr lang="en-US"/>
              <a:t>Successful Mitigation Means Reaching Net-Zero Emissions</a:t>
            </a:r>
            <a:endParaRPr/>
          </a:p>
        </p:txBody>
      </p:sp>
      <p:sp>
        <p:nvSpPr>
          <p:cNvPr id="108" name="Google Shape;108;p3"/>
          <p:cNvSpPr txBox="1">
            <a:spLocks noGrp="1"/>
          </p:cNvSpPr>
          <p:nvPr>
            <p:ph type="body" idx="2"/>
          </p:nvPr>
        </p:nvSpPr>
        <p:spPr>
          <a:xfrm>
            <a:off x="628650" y="2121817"/>
            <a:ext cx="7886700" cy="4055146"/>
          </a:xfrm>
          <a:prstGeom prst="rect">
            <a:avLst/>
          </a:prstGeom>
          <a:noFill/>
          <a:ln>
            <a:noFill/>
          </a:ln>
        </p:spPr>
        <p:txBody>
          <a:bodyPr spcFirstLastPara="1" wrap="square" lIns="91425" tIns="45700" rIns="91425" bIns="45700" anchor="t" anchorCtr="0">
            <a:normAutofit/>
          </a:bodyPr>
          <a:lstStyle/>
          <a:p>
            <a:pPr marL="11113" lvl="0" indent="0" algn="l" rtl="0">
              <a:lnSpc>
                <a:spcPct val="115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Greenhouse gas emissions in the United States decreased by 12% between 2005 and 2019, mostly due to replacing coal-fired electricity generation with natural gas–fired and renewable generation (</a:t>
            </a:r>
            <a:r>
              <a:rPr lang="en-US" sz="1800" i="1">
                <a:solidFill>
                  <a:srgbClr val="000000"/>
                </a:solidFill>
                <a:latin typeface="Calibri"/>
                <a:ea typeface="Calibri"/>
                <a:cs typeface="Calibri"/>
                <a:sym typeface="Calibri"/>
              </a:rPr>
              <a:t>very high confidence</a:t>
            </a:r>
            <a:r>
              <a:rPr lang="en-US" sz="1800">
                <a:solidFill>
                  <a:srgbClr val="000000"/>
                </a:solidFill>
                <a:latin typeface="Calibri"/>
                <a:ea typeface="Calibri"/>
                <a:cs typeface="Calibri"/>
                <a:sym typeface="Calibri"/>
              </a:rPr>
              <a:t>). However, US net greenhouse gas emissions remain substantial and would have to decline by more than 6% per year on average, reaching net zero around midcentury, to meet current national climate targets and international temperature goals (</a:t>
            </a:r>
            <a:r>
              <a:rPr lang="en-US" sz="1800" i="1">
                <a:solidFill>
                  <a:srgbClr val="000000"/>
                </a:solidFill>
                <a:latin typeface="Calibri"/>
                <a:ea typeface="Calibri"/>
                <a:cs typeface="Calibri"/>
                <a:sym typeface="Calibri"/>
              </a:rPr>
              <a:t>very high confidence</a:t>
            </a:r>
            <a:r>
              <a:rPr lang="en-US" sz="1800">
                <a:solidFill>
                  <a:srgbClr val="000000"/>
                </a:solidFill>
                <a:latin typeface="Calibri"/>
                <a:ea typeface="Calibri"/>
                <a:cs typeface="Calibri"/>
                <a:sym typeface="Calibri"/>
              </a:rPr>
              <a:t>).</a:t>
            </a:r>
            <a:endParaRPr/>
          </a:p>
          <a:p>
            <a:pPr marL="11113" marR="0" lvl="0" indent="0" algn="l" rtl="0">
              <a:lnSpc>
                <a:spcPct val="115000"/>
              </a:lnSpc>
              <a:spcBef>
                <a:spcPts val="600"/>
              </a:spcBef>
              <a:spcAft>
                <a:spcPts val="0"/>
              </a:spcAft>
              <a:buClr>
                <a:schemeClr val="dk1"/>
              </a:buClr>
              <a:buSzPts val="1800"/>
              <a:buNone/>
            </a:pPr>
            <a:endParaRPr sz="1800">
              <a:solidFill>
                <a:srgbClr val="000000"/>
              </a:solidFill>
              <a:latin typeface="Calibri"/>
              <a:ea typeface="Calibri"/>
              <a:cs typeface="Calibri"/>
              <a:sym typeface="Calibri"/>
            </a:endParaRPr>
          </a:p>
        </p:txBody>
      </p:sp>
      <p:sp>
        <p:nvSpPr>
          <p:cNvPr id="109" name="Google Shape;109;p3"/>
          <p:cNvSpPr txBox="1">
            <a:spLocks noGrp="1"/>
          </p:cNvSpPr>
          <p:nvPr>
            <p:ph type="body" idx="3"/>
          </p:nvPr>
        </p:nvSpPr>
        <p:spPr>
          <a:xfrm>
            <a:off x="1920144" y="480973"/>
            <a:ext cx="573088" cy="7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26393"/>
              </a:buClr>
              <a:buSzPts val="7200"/>
              <a:buNone/>
            </a:pPr>
            <a:r>
              <a:rPr lang="en-US"/>
              <a:t>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0"/>
          <p:cNvSpPr txBox="1">
            <a:spLocks noGrp="1"/>
          </p:cNvSpPr>
          <p:nvPr>
            <p:ph type="title"/>
          </p:nvPr>
        </p:nvSpPr>
        <p:spPr>
          <a:xfrm>
            <a:off x="628650" y="5324661"/>
            <a:ext cx="7886700"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32.23. A majority of US companies have made mitigation commitments, inventoried emissions, or participated in initiatives, but fewer are taking action.</a:t>
            </a:r>
            <a:endParaRPr/>
          </a:p>
        </p:txBody>
      </p:sp>
      <p:pic>
        <p:nvPicPr>
          <p:cNvPr id="298" name="Google Shape;298;p30"/>
          <p:cNvPicPr preferRelativeResize="0">
            <a:picLocks noGrp="1"/>
          </p:cNvPicPr>
          <p:nvPr>
            <p:ph type="body" idx="1"/>
          </p:nvPr>
        </p:nvPicPr>
        <p:blipFill rotWithShape="1">
          <a:blip r:embed="rId3">
            <a:alphaModFix/>
          </a:blip>
          <a:srcRect t="2064"/>
          <a:stretch/>
        </p:blipFill>
        <p:spPr>
          <a:xfrm>
            <a:off x="1631371" y="431800"/>
            <a:ext cx="5881258" cy="46370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txBox="1">
            <a:spLocks noGrp="1"/>
          </p:cNvSpPr>
          <p:nvPr>
            <p:ph type="body" idx="1"/>
          </p:nvPr>
        </p:nvSpPr>
        <p:spPr>
          <a:xfrm>
            <a:off x="628650" y="1297459"/>
            <a:ext cx="7886700" cy="4900200"/>
          </a:xfrm>
          <a:prstGeom prst="rect">
            <a:avLst/>
          </a:prstGeom>
          <a:noFill/>
          <a:ln>
            <a:noFill/>
          </a:ln>
        </p:spPr>
        <p:txBody>
          <a:bodyPr spcFirstLastPara="1" wrap="square" lIns="91425" tIns="45700" rIns="91425" bIns="45700" anchor="t" anchorCtr="0">
            <a:normAutofit fontScale="25000" lnSpcReduction="20000"/>
          </a:bodyPr>
          <a:lstStyle/>
          <a:p>
            <a:pPr marL="12700" lvl="0" indent="0" algn="l" rtl="0">
              <a:lnSpc>
                <a:spcPct val="110000"/>
              </a:lnSpc>
              <a:spcBef>
                <a:spcPts val="0"/>
              </a:spcBef>
              <a:spcAft>
                <a:spcPts val="0"/>
              </a:spcAft>
              <a:buClr>
                <a:srgbClr val="209DBC"/>
              </a:buClr>
              <a:buSzPct val="100000"/>
              <a:buNone/>
            </a:pPr>
            <a:r>
              <a:rPr lang="en-US" b="1">
                <a:solidFill>
                  <a:srgbClr val="209DBC"/>
                </a:solidFill>
              </a:rPr>
              <a:t>Federal Coordinating Lead Author</a:t>
            </a:r>
            <a:endParaRPr/>
          </a:p>
          <a:p>
            <a:pPr marL="12700" lvl="0" indent="0" algn="l" rtl="0">
              <a:lnSpc>
                <a:spcPct val="110000"/>
              </a:lnSpc>
              <a:spcBef>
                <a:spcPts val="300"/>
              </a:spcBef>
              <a:spcAft>
                <a:spcPts val="0"/>
              </a:spcAft>
              <a:buClr>
                <a:schemeClr val="dk1"/>
              </a:buClr>
              <a:buSzPct val="100000"/>
              <a:buNone/>
            </a:pPr>
            <a:r>
              <a:rPr lang="en-US" b="1"/>
              <a:t>Rebecca S. Dodder</a:t>
            </a:r>
            <a:r>
              <a:rPr lang="en-US"/>
              <a:t>, US Environmental Protection Agency</a:t>
            </a:r>
            <a:endParaRPr/>
          </a:p>
          <a:p>
            <a:pPr marL="12700" lvl="0" indent="0" algn="l" rtl="0">
              <a:lnSpc>
                <a:spcPct val="110000"/>
              </a:lnSpc>
              <a:spcBef>
                <a:spcPts val="300"/>
              </a:spcBef>
              <a:spcAft>
                <a:spcPts val="0"/>
              </a:spcAft>
              <a:buClr>
                <a:schemeClr val="dk1"/>
              </a:buClr>
              <a:buSzPct val="100000"/>
              <a:buNone/>
            </a:pPr>
            <a:endParaRPr/>
          </a:p>
          <a:p>
            <a:pPr marL="12700" lvl="0" indent="0" algn="l" rtl="0">
              <a:lnSpc>
                <a:spcPct val="110000"/>
              </a:lnSpc>
              <a:spcBef>
                <a:spcPts val="300"/>
              </a:spcBef>
              <a:spcAft>
                <a:spcPts val="0"/>
              </a:spcAft>
              <a:buClr>
                <a:srgbClr val="209DBC"/>
              </a:buClr>
              <a:buSzPct val="100000"/>
              <a:buNone/>
            </a:pPr>
            <a:r>
              <a:rPr lang="en-US" b="1">
                <a:solidFill>
                  <a:srgbClr val="209DBC"/>
                </a:solidFill>
              </a:rPr>
              <a:t>Chapter Lead	</a:t>
            </a:r>
            <a:endParaRPr/>
          </a:p>
          <a:p>
            <a:pPr marL="12700" lvl="0" indent="0" algn="l" rtl="0">
              <a:lnSpc>
                <a:spcPct val="110000"/>
              </a:lnSpc>
              <a:spcBef>
                <a:spcPts val="300"/>
              </a:spcBef>
              <a:spcAft>
                <a:spcPts val="0"/>
              </a:spcAft>
              <a:buClr>
                <a:schemeClr val="dk1"/>
              </a:buClr>
              <a:buSzPct val="100000"/>
              <a:buNone/>
            </a:pPr>
            <a:r>
              <a:rPr lang="en-US" b="1"/>
              <a:t>Steven J. Davis</a:t>
            </a:r>
            <a:r>
              <a:rPr lang="en-US"/>
              <a:t>, University of California, Irvine</a:t>
            </a:r>
            <a:endParaRPr/>
          </a:p>
          <a:p>
            <a:pPr marL="12700" lvl="0" indent="0" algn="l" rtl="0">
              <a:lnSpc>
                <a:spcPct val="110000"/>
              </a:lnSpc>
              <a:spcBef>
                <a:spcPts val="300"/>
              </a:spcBef>
              <a:spcAft>
                <a:spcPts val="0"/>
              </a:spcAft>
              <a:buClr>
                <a:schemeClr val="dk1"/>
              </a:buClr>
              <a:buSzPct val="100000"/>
              <a:buNone/>
            </a:pPr>
            <a:endParaRPr b="1"/>
          </a:p>
          <a:p>
            <a:pPr marL="12700" lvl="0" indent="0" algn="l" rtl="0">
              <a:lnSpc>
                <a:spcPct val="110000"/>
              </a:lnSpc>
              <a:spcBef>
                <a:spcPts val="300"/>
              </a:spcBef>
              <a:spcAft>
                <a:spcPts val="0"/>
              </a:spcAft>
              <a:buClr>
                <a:srgbClr val="209DBC"/>
              </a:buClr>
              <a:buSzPct val="100000"/>
              <a:buNone/>
            </a:pPr>
            <a:r>
              <a:rPr lang="en-US" b="1">
                <a:solidFill>
                  <a:srgbClr val="209DBC"/>
                </a:solidFill>
              </a:rPr>
              <a:t>Agency Chapter Lead Author</a:t>
            </a:r>
            <a:endParaRPr/>
          </a:p>
          <a:p>
            <a:pPr marL="12700" lvl="0" indent="0" algn="l" rtl="0">
              <a:lnSpc>
                <a:spcPct val="110000"/>
              </a:lnSpc>
              <a:spcBef>
                <a:spcPts val="300"/>
              </a:spcBef>
              <a:spcAft>
                <a:spcPts val="0"/>
              </a:spcAft>
              <a:buClr>
                <a:schemeClr val="dk1"/>
              </a:buClr>
              <a:buSzPct val="100000"/>
              <a:buNone/>
            </a:pPr>
            <a:r>
              <a:rPr lang="en-US" b="1"/>
              <a:t>David D. Turner</a:t>
            </a:r>
            <a:r>
              <a:rPr lang="en-US"/>
              <a:t>, NOAA Global Systems Laboratory</a:t>
            </a:r>
            <a:endParaRPr b="1"/>
          </a:p>
          <a:p>
            <a:pPr marL="12700" lvl="0" indent="0" algn="l" rtl="0">
              <a:lnSpc>
                <a:spcPct val="110000"/>
              </a:lnSpc>
              <a:spcBef>
                <a:spcPts val="300"/>
              </a:spcBef>
              <a:spcAft>
                <a:spcPts val="0"/>
              </a:spcAft>
              <a:buClr>
                <a:schemeClr val="dk1"/>
              </a:buClr>
              <a:buSzPct val="100000"/>
              <a:buNone/>
            </a:pPr>
            <a:endParaRPr/>
          </a:p>
          <a:p>
            <a:pPr marL="12700" lvl="0" indent="0" algn="l" rtl="0">
              <a:lnSpc>
                <a:spcPct val="110000"/>
              </a:lnSpc>
              <a:spcBef>
                <a:spcPts val="300"/>
              </a:spcBef>
              <a:spcAft>
                <a:spcPts val="0"/>
              </a:spcAft>
              <a:buClr>
                <a:srgbClr val="209DBC"/>
              </a:buClr>
              <a:buSzPct val="100000"/>
              <a:buNone/>
            </a:pPr>
            <a:r>
              <a:rPr lang="en-US" b="1">
                <a:solidFill>
                  <a:srgbClr val="209DBC"/>
                </a:solidFill>
              </a:rPr>
              <a:t>Chapter Authors	</a:t>
            </a:r>
            <a:endParaRPr/>
          </a:p>
          <a:p>
            <a:pPr marL="12700" lvl="0" indent="0" algn="l" rtl="0">
              <a:lnSpc>
                <a:spcPct val="110000"/>
              </a:lnSpc>
              <a:spcBef>
                <a:spcPts val="300"/>
              </a:spcBef>
              <a:spcAft>
                <a:spcPts val="0"/>
              </a:spcAft>
              <a:buClr>
                <a:schemeClr val="dk1"/>
              </a:buClr>
              <a:buSzPct val="100000"/>
              <a:buNone/>
            </a:pPr>
            <a:r>
              <a:rPr lang="en-US" b="1"/>
              <a:t>Ines M. L. Azevedo</a:t>
            </a:r>
            <a:r>
              <a:rPr lang="en-US"/>
              <a:t>, Stanford University</a:t>
            </a:r>
            <a:endParaRPr/>
          </a:p>
          <a:p>
            <a:pPr marL="12700" lvl="0" indent="0" algn="l" rtl="0">
              <a:lnSpc>
                <a:spcPct val="110000"/>
              </a:lnSpc>
              <a:spcBef>
                <a:spcPts val="300"/>
              </a:spcBef>
              <a:spcAft>
                <a:spcPts val="0"/>
              </a:spcAft>
              <a:buClr>
                <a:schemeClr val="dk1"/>
              </a:buClr>
              <a:buSzPct val="100000"/>
              <a:buNone/>
            </a:pPr>
            <a:r>
              <a:rPr lang="en-US" b="1"/>
              <a:t>Morgan Bazilian</a:t>
            </a:r>
            <a:r>
              <a:rPr lang="en-US"/>
              <a:t>, Colorado School of Mines</a:t>
            </a:r>
            <a:endParaRPr/>
          </a:p>
          <a:p>
            <a:pPr marL="12700" lvl="0" indent="0" algn="l" rtl="0">
              <a:lnSpc>
                <a:spcPct val="110000"/>
              </a:lnSpc>
              <a:spcBef>
                <a:spcPts val="300"/>
              </a:spcBef>
              <a:spcAft>
                <a:spcPts val="0"/>
              </a:spcAft>
              <a:buClr>
                <a:schemeClr val="dk1"/>
              </a:buClr>
              <a:buSzPct val="100000"/>
              <a:buNone/>
            </a:pPr>
            <a:r>
              <a:rPr lang="en-US" b="1"/>
              <a:t>John Bistline</a:t>
            </a:r>
            <a:r>
              <a:rPr lang="en-US"/>
              <a:t>, Electric Power Research Institute </a:t>
            </a:r>
            <a:endParaRPr/>
          </a:p>
          <a:p>
            <a:pPr marL="12700" lvl="0" indent="0" algn="l" rtl="0">
              <a:lnSpc>
                <a:spcPct val="110000"/>
              </a:lnSpc>
              <a:spcBef>
                <a:spcPts val="300"/>
              </a:spcBef>
              <a:spcAft>
                <a:spcPts val="0"/>
              </a:spcAft>
              <a:buClr>
                <a:schemeClr val="dk1"/>
              </a:buClr>
              <a:buSzPct val="100000"/>
              <a:buNone/>
            </a:pPr>
            <a:r>
              <a:rPr lang="en-US" b="1"/>
              <a:t>Sanya Carley</a:t>
            </a:r>
            <a:r>
              <a:rPr lang="en-US"/>
              <a:t>, Indiana University</a:t>
            </a:r>
            <a:endParaRPr/>
          </a:p>
          <a:p>
            <a:pPr marL="12700" lvl="0" indent="0" algn="l" rtl="0">
              <a:lnSpc>
                <a:spcPct val="110000"/>
              </a:lnSpc>
              <a:spcBef>
                <a:spcPts val="300"/>
              </a:spcBef>
              <a:spcAft>
                <a:spcPts val="0"/>
              </a:spcAft>
              <a:buClr>
                <a:schemeClr val="dk1"/>
              </a:buClr>
              <a:buSzPct val="100000"/>
              <a:buNone/>
            </a:pPr>
            <a:r>
              <a:rPr lang="en-US" b="1"/>
              <a:t>Christopher T. M. Clack</a:t>
            </a:r>
            <a:r>
              <a:rPr lang="en-US"/>
              <a:t>, Vibrant Clean Energy LLC</a:t>
            </a:r>
            <a:endParaRPr/>
          </a:p>
          <a:p>
            <a:pPr marL="12700" lvl="0" indent="0" algn="l" rtl="0">
              <a:lnSpc>
                <a:spcPct val="110000"/>
              </a:lnSpc>
              <a:spcBef>
                <a:spcPts val="300"/>
              </a:spcBef>
              <a:spcAft>
                <a:spcPts val="0"/>
              </a:spcAft>
              <a:buClr>
                <a:schemeClr val="dk1"/>
              </a:buClr>
              <a:buSzPct val="100000"/>
              <a:buNone/>
            </a:pPr>
            <a:r>
              <a:rPr lang="en-US" b="1"/>
              <a:t>Joseph E. Fargione</a:t>
            </a:r>
            <a:r>
              <a:rPr lang="en-US"/>
              <a:t>, The Nature Conservancy</a:t>
            </a:r>
            <a:endParaRPr/>
          </a:p>
          <a:p>
            <a:pPr marL="12700" lvl="0" indent="0" algn="l" rtl="0">
              <a:lnSpc>
                <a:spcPct val="110000"/>
              </a:lnSpc>
              <a:spcBef>
                <a:spcPts val="300"/>
              </a:spcBef>
              <a:spcAft>
                <a:spcPts val="0"/>
              </a:spcAft>
              <a:buClr>
                <a:schemeClr val="dk1"/>
              </a:buClr>
              <a:buSzPct val="100000"/>
              <a:buNone/>
            </a:pPr>
            <a:r>
              <a:rPr lang="en-US" b="1"/>
              <a:t>Emily Grubert</a:t>
            </a:r>
            <a:r>
              <a:rPr lang="en-US"/>
              <a:t>, University of Notre Dame</a:t>
            </a:r>
            <a:endParaRPr/>
          </a:p>
          <a:p>
            <a:pPr marL="12700" lvl="0" indent="0" algn="l" rtl="0">
              <a:lnSpc>
                <a:spcPct val="110000"/>
              </a:lnSpc>
              <a:spcBef>
                <a:spcPts val="300"/>
              </a:spcBef>
              <a:spcAft>
                <a:spcPts val="0"/>
              </a:spcAft>
              <a:buClr>
                <a:schemeClr val="dk1"/>
              </a:buClr>
              <a:buSzPct val="100000"/>
              <a:buNone/>
            </a:pPr>
            <a:r>
              <a:rPr lang="en-US" b="1"/>
              <a:t>Jason Hill</a:t>
            </a:r>
            <a:r>
              <a:rPr lang="en-US"/>
              <a:t>, University of Minnesota</a:t>
            </a:r>
            <a:endParaRPr/>
          </a:p>
          <a:p>
            <a:pPr marL="12700" lvl="0" indent="0" algn="l" rtl="0">
              <a:lnSpc>
                <a:spcPct val="110000"/>
              </a:lnSpc>
              <a:spcBef>
                <a:spcPts val="300"/>
              </a:spcBef>
              <a:spcAft>
                <a:spcPts val="0"/>
              </a:spcAft>
              <a:buClr>
                <a:schemeClr val="dk1"/>
              </a:buClr>
              <a:buSzPct val="100000"/>
              <a:buNone/>
            </a:pPr>
            <a:r>
              <a:rPr lang="en-US" b="1"/>
              <a:t>Adrienne L. Hollis</a:t>
            </a:r>
            <a:r>
              <a:rPr lang="en-US"/>
              <a:t>, Hollis Environmental Consulting</a:t>
            </a:r>
            <a:endParaRPr/>
          </a:p>
          <a:p>
            <a:pPr marL="12700" lvl="0" indent="0" algn="l" rtl="0">
              <a:lnSpc>
                <a:spcPct val="110000"/>
              </a:lnSpc>
              <a:spcBef>
                <a:spcPts val="300"/>
              </a:spcBef>
              <a:spcAft>
                <a:spcPts val="0"/>
              </a:spcAft>
              <a:buClr>
                <a:schemeClr val="dk1"/>
              </a:buClr>
              <a:buSzPct val="100000"/>
              <a:buNone/>
            </a:pPr>
            <a:r>
              <a:rPr lang="en-US" b="1"/>
              <a:t>Alan Jenn</a:t>
            </a:r>
            <a:r>
              <a:rPr lang="en-US"/>
              <a:t>, University of California, Davis</a:t>
            </a:r>
            <a:endParaRPr/>
          </a:p>
          <a:p>
            <a:pPr marL="12700" lvl="0" indent="0" algn="l" rtl="0">
              <a:lnSpc>
                <a:spcPct val="110000"/>
              </a:lnSpc>
              <a:spcBef>
                <a:spcPts val="300"/>
              </a:spcBef>
              <a:spcAft>
                <a:spcPts val="0"/>
              </a:spcAft>
              <a:buClr>
                <a:schemeClr val="dk1"/>
              </a:buClr>
              <a:buSzPct val="100000"/>
              <a:buNone/>
            </a:pPr>
            <a:r>
              <a:rPr lang="en-US" b="1"/>
              <a:t>Ryan A. Jones</a:t>
            </a:r>
            <a:r>
              <a:rPr lang="en-US"/>
              <a:t>, Evolved Energy Research</a:t>
            </a:r>
            <a:endParaRPr/>
          </a:p>
          <a:p>
            <a:pPr marL="12700" lvl="0" indent="0" algn="l" rtl="0">
              <a:lnSpc>
                <a:spcPct val="110000"/>
              </a:lnSpc>
              <a:spcBef>
                <a:spcPts val="300"/>
              </a:spcBef>
              <a:spcAft>
                <a:spcPts val="0"/>
              </a:spcAft>
              <a:buClr>
                <a:schemeClr val="dk1"/>
              </a:buClr>
              <a:buSzPct val="100000"/>
              <a:buNone/>
            </a:pPr>
            <a:r>
              <a:rPr lang="en-US" b="1"/>
              <a:t>Eric Masanet</a:t>
            </a:r>
            <a:r>
              <a:rPr lang="en-US"/>
              <a:t>, University of California, Santa Barbara</a:t>
            </a:r>
            <a:endParaRPr/>
          </a:p>
          <a:p>
            <a:pPr marL="12700" lvl="0" indent="0" algn="l" rtl="0">
              <a:lnSpc>
                <a:spcPct val="110000"/>
              </a:lnSpc>
              <a:spcBef>
                <a:spcPts val="300"/>
              </a:spcBef>
              <a:spcAft>
                <a:spcPts val="0"/>
              </a:spcAft>
              <a:buClr>
                <a:schemeClr val="dk1"/>
              </a:buClr>
              <a:buSzPct val="100000"/>
              <a:buNone/>
            </a:pPr>
            <a:r>
              <a:rPr lang="en-US" b="1"/>
              <a:t>Erin N. Mayfield</a:t>
            </a:r>
            <a:r>
              <a:rPr lang="en-US"/>
              <a:t>, Dartmouth College</a:t>
            </a:r>
            <a:endParaRPr/>
          </a:p>
          <a:p>
            <a:pPr marL="12700" lvl="0" indent="0" algn="l" rtl="0">
              <a:lnSpc>
                <a:spcPct val="110000"/>
              </a:lnSpc>
              <a:spcBef>
                <a:spcPts val="300"/>
              </a:spcBef>
              <a:spcAft>
                <a:spcPts val="0"/>
              </a:spcAft>
              <a:buClr>
                <a:schemeClr val="dk1"/>
              </a:buClr>
              <a:buSzPct val="100000"/>
              <a:buNone/>
            </a:pPr>
            <a:r>
              <a:rPr lang="en-US" b="1"/>
              <a:t>Matteo Muratori</a:t>
            </a:r>
            <a:r>
              <a:rPr lang="en-US"/>
              <a:t>, National Renewable Energy Laboratory</a:t>
            </a:r>
            <a:endParaRPr/>
          </a:p>
          <a:p>
            <a:pPr marL="12700" lvl="0" indent="0" algn="l" rtl="0">
              <a:lnSpc>
                <a:spcPct val="110000"/>
              </a:lnSpc>
              <a:spcBef>
                <a:spcPts val="300"/>
              </a:spcBef>
              <a:spcAft>
                <a:spcPts val="0"/>
              </a:spcAft>
              <a:buClr>
                <a:schemeClr val="dk1"/>
              </a:buClr>
              <a:buSzPct val="100000"/>
              <a:buNone/>
            </a:pPr>
            <a:r>
              <a:rPr lang="en-US" b="1"/>
              <a:t>Wei Peng</a:t>
            </a:r>
            <a:r>
              <a:rPr lang="en-US"/>
              <a:t>, The Pennsylvania State University</a:t>
            </a:r>
            <a:endParaRPr/>
          </a:p>
          <a:p>
            <a:pPr marL="12700" lvl="0" indent="0" algn="l" rtl="0">
              <a:lnSpc>
                <a:spcPct val="110000"/>
              </a:lnSpc>
              <a:spcBef>
                <a:spcPts val="300"/>
              </a:spcBef>
              <a:spcAft>
                <a:spcPts val="0"/>
              </a:spcAft>
              <a:buClr>
                <a:schemeClr val="dk1"/>
              </a:buClr>
              <a:buSzPct val="100000"/>
              <a:buNone/>
            </a:pPr>
            <a:r>
              <a:rPr lang="en-US" b="1"/>
              <a:t>Brittany C. Sellers</a:t>
            </a:r>
            <a:r>
              <a:rPr lang="en-US"/>
              <a:t>, City of Orlando, Florida</a:t>
            </a:r>
            <a:endParaRPr>
              <a:solidFill>
                <a:srgbClr val="209DBC"/>
              </a:solidFill>
            </a:endParaRPr>
          </a:p>
          <a:p>
            <a:pPr marL="12700" lvl="0" indent="0" algn="l" rtl="0">
              <a:lnSpc>
                <a:spcPct val="110000"/>
              </a:lnSpc>
              <a:spcBef>
                <a:spcPts val="300"/>
              </a:spcBef>
              <a:spcAft>
                <a:spcPts val="0"/>
              </a:spcAft>
              <a:buClr>
                <a:schemeClr val="dk1"/>
              </a:buClr>
              <a:buSzPct val="100000"/>
              <a:buNone/>
            </a:pPr>
            <a:endParaRPr b="1">
              <a:solidFill>
                <a:srgbClr val="209DBC"/>
              </a:solidFill>
            </a:endParaRPr>
          </a:p>
          <a:p>
            <a:pPr marL="12700" lvl="0" indent="0" algn="l" rtl="0">
              <a:lnSpc>
                <a:spcPct val="110000"/>
              </a:lnSpc>
              <a:spcBef>
                <a:spcPts val="300"/>
              </a:spcBef>
              <a:spcAft>
                <a:spcPts val="0"/>
              </a:spcAft>
              <a:buClr>
                <a:srgbClr val="209DBC"/>
              </a:buClr>
              <a:buSzPct val="100000"/>
              <a:buNone/>
            </a:pPr>
            <a:r>
              <a:rPr lang="en-US" b="1">
                <a:solidFill>
                  <a:srgbClr val="209DBC"/>
                </a:solidFill>
              </a:rPr>
              <a:t>Technical Contributors </a:t>
            </a:r>
            <a:endParaRPr/>
          </a:p>
          <a:p>
            <a:pPr marL="12700" lvl="0" indent="0" algn="l" rtl="0">
              <a:lnSpc>
                <a:spcPct val="110000"/>
              </a:lnSpc>
              <a:spcBef>
                <a:spcPts val="300"/>
              </a:spcBef>
              <a:spcAft>
                <a:spcPts val="0"/>
              </a:spcAft>
              <a:buClr>
                <a:schemeClr val="dk1"/>
              </a:buClr>
              <a:buSzPct val="100000"/>
              <a:buNone/>
            </a:pPr>
            <a:r>
              <a:rPr lang="en-US" b="1"/>
              <a:t>Jacques de Chalendar</a:t>
            </a:r>
            <a:r>
              <a:rPr lang="en-US"/>
              <a:t>, Stanford University</a:t>
            </a:r>
            <a:endParaRPr/>
          </a:p>
          <a:p>
            <a:pPr marL="12700" lvl="0" indent="0" algn="l" rtl="0">
              <a:lnSpc>
                <a:spcPct val="110000"/>
              </a:lnSpc>
              <a:spcBef>
                <a:spcPts val="300"/>
              </a:spcBef>
              <a:spcAft>
                <a:spcPts val="0"/>
              </a:spcAft>
              <a:buClr>
                <a:schemeClr val="dk1"/>
              </a:buClr>
              <a:buSzPct val="100000"/>
              <a:buNone/>
            </a:pPr>
            <a:r>
              <a:rPr lang="en-US" b="1"/>
              <a:t>Julianne DeAngelo</a:t>
            </a:r>
            <a:r>
              <a:rPr lang="en-US"/>
              <a:t>, University of California, Irvine</a:t>
            </a:r>
            <a:endParaRPr/>
          </a:p>
          <a:p>
            <a:pPr marL="12700" lvl="0" indent="0" algn="l" rtl="0">
              <a:lnSpc>
                <a:spcPct val="110000"/>
              </a:lnSpc>
              <a:spcBef>
                <a:spcPts val="300"/>
              </a:spcBef>
              <a:spcAft>
                <a:spcPts val="0"/>
              </a:spcAft>
              <a:buClr>
                <a:schemeClr val="dk1"/>
              </a:buClr>
              <a:buSzPct val="100000"/>
              <a:buNone/>
            </a:pPr>
            <a:r>
              <a:rPr lang="en-US" b="1"/>
              <a:t>Huilin Luo</a:t>
            </a:r>
            <a:r>
              <a:rPr lang="en-US"/>
              <a:t>, The Pennsylvania State University</a:t>
            </a:r>
            <a:endParaRPr/>
          </a:p>
          <a:p>
            <a:pPr marL="12700" lvl="0" indent="0" algn="l" rtl="0">
              <a:lnSpc>
                <a:spcPct val="110000"/>
              </a:lnSpc>
              <a:spcBef>
                <a:spcPts val="300"/>
              </a:spcBef>
              <a:spcAft>
                <a:spcPts val="0"/>
              </a:spcAft>
              <a:buClr>
                <a:schemeClr val="dk1"/>
              </a:buClr>
              <a:buSzPct val="100000"/>
              <a:buNone/>
            </a:pPr>
            <a:r>
              <a:rPr lang="en-US" b="1"/>
              <a:t>Tyler H. Ruggles</a:t>
            </a:r>
            <a:r>
              <a:rPr lang="en-US"/>
              <a:t>, Carnegie Institution for Science</a:t>
            </a:r>
            <a:endParaRPr/>
          </a:p>
          <a:p>
            <a:pPr marL="12700" lvl="0" indent="0" algn="l" rtl="0">
              <a:lnSpc>
                <a:spcPct val="110000"/>
              </a:lnSpc>
              <a:spcBef>
                <a:spcPts val="300"/>
              </a:spcBef>
              <a:spcAft>
                <a:spcPts val="0"/>
              </a:spcAft>
              <a:buClr>
                <a:schemeClr val="dk1"/>
              </a:buClr>
              <a:buSzPct val="100000"/>
              <a:buNone/>
            </a:pPr>
            <a:r>
              <a:rPr lang="en-US" b="1"/>
              <a:t>Jaxon Z. Stuhr</a:t>
            </a:r>
            <a:r>
              <a:rPr lang="en-US"/>
              <a:t>, University of California, Santa Barbara</a:t>
            </a:r>
            <a:endParaRPr>
              <a:solidFill>
                <a:srgbClr val="209DBC"/>
              </a:solidFill>
            </a:endParaRPr>
          </a:p>
          <a:p>
            <a:pPr marL="12700" lvl="0" indent="0" algn="l" rtl="0">
              <a:lnSpc>
                <a:spcPct val="110000"/>
              </a:lnSpc>
              <a:spcBef>
                <a:spcPts val="300"/>
              </a:spcBef>
              <a:spcAft>
                <a:spcPts val="0"/>
              </a:spcAft>
              <a:buClr>
                <a:schemeClr val="dk1"/>
              </a:buClr>
              <a:buSzPct val="100000"/>
              <a:buNone/>
            </a:pPr>
            <a:endParaRPr b="1">
              <a:solidFill>
                <a:srgbClr val="209DBC"/>
              </a:solidFill>
            </a:endParaRPr>
          </a:p>
          <a:p>
            <a:pPr marL="12700" lvl="0" indent="0" algn="l" rtl="0">
              <a:lnSpc>
                <a:spcPct val="110000"/>
              </a:lnSpc>
              <a:spcBef>
                <a:spcPts val="300"/>
              </a:spcBef>
              <a:spcAft>
                <a:spcPts val="0"/>
              </a:spcAft>
              <a:buClr>
                <a:srgbClr val="209DBC"/>
              </a:buClr>
              <a:buSzPct val="100000"/>
              <a:buNone/>
            </a:pPr>
            <a:r>
              <a:rPr lang="en-US" b="1">
                <a:solidFill>
                  <a:srgbClr val="209DBC"/>
                </a:solidFill>
              </a:rPr>
              <a:t>Review Editor</a:t>
            </a:r>
            <a:endParaRPr/>
          </a:p>
          <a:p>
            <a:pPr marL="12700" lvl="0" indent="0" algn="l" rtl="0">
              <a:lnSpc>
                <a:spcPct val="110000"/>
              </a:lnSpc>
              <a:spcBef>
                <a:spcPts val="300"/>
              </a:spcBef>
              <a:spcAft>
                <a:spcPts val="0"/>
              </a:spcAft>
              <a:buClr>
                <a:schemeClr val="dk1"/>
              </a:buClr>
              <a:buSzPct val="100000"/>
              <a:buNone/>
            </a:pPr>
            <a:r>
              <a:rPr lang="en-US" b="1"/>
              <a:t>Michael Westphal</a:t>
            </a:r>
            <a:r>
              <a:rPr lang="en-US"/>
              <a:t>, Pacific Northwest National Laboratory</a:t>
            </a:r>
            <a:endParaRPr/>
          </a:p>
          <a:p>
            <a:pPr marL="12700" lvl="0" indent="0" algn="l" rtl="0">
              <a:lnSpc>
                <a:spcPct val="110000"/>
              </a:lnSpc>
              <a:spcBef>
                <a:spcPts val="300"/>
              </a:spcBef>
              <a:spcAft>
                <a:spcPts val="0"/>
              </a:spcAft>
              <a:buClr>
                <a:schemeClr val="dk1"/>
              </a:buClr>
              <a:buSzPct val="100000"/>
              <a:buNone/>
            </a:pPr>
            <a:endParaRPr b="1">
              <a:solidFill>
                <a:srgbClr val="209DBC"/>
              </a:solidFill>
            </a:endParaRPr>
          </a:p>
          <a:p>
            <a:pPr marL="12700" lvl="0" indent="0" algn="l" rtl="0">
              <a:lnSpc>
                <a:spcPct val="110000"/>
              </a:lnSpc>
              <a:spcBef>
                <a:spcPts val="300"/>
              </a:spcBef>
              <a:spcAft>
                <a:spcPts val="0"/>
              </a:spcAft>
              <a:buClr>
                <a:srgbClr val="209DBC"/>
              </a:buClr>
              <a:buSzPct val="100000"/>
              <a:buNone/>
            </a:pPr>
            <a:r>
              <a:rPr lang="en-US" b="1">
                <a:solidFill>
                  <a:srgbClr val="209DBC"/>
                </a:solidFill>
              </a:rPr>
              <a:t>USGCRP Coordinators</a:t>
            </a:r>
            <a:endParaRPr/>
          </a:p>
          <a:p>
            <a:pPr marL="12700" lvl="0" indent="0" algn="l" rtl="0">
              <a:lnSpc>
                <a:spcPct val="110000"/>
              </a:lnSpc>
              <a:spcBef>
                <a:spcPts val="300"/>
              </a:spcBef>
              <a:spcAft>
                <a:spcPts val="0"/>
              </a:spcAft>
              <a:buClr>
                <a:schemeClr val="dk1"/>
              </a:buClr>
              <a:buSzPct val="100000"/>
              <a:buNone/>
            </a:pPr>
            <a:r>
              <a:rPr lang="en-US" b="1"/>
              <a:t>Christopher W. Avery</a:t>
            </a:r>
            <a:r>
              <a:rPr lang="en-US"/>
              <a:t>, US Global Change Research Program / ICF</a:t>
            </a:r>
            <a:endParaRPr/>
          </a:p>
          <a:p>
            <a:pPr marL="12700" lvl="0" indent="0" algn="l" rtl="0">
              <a:lnSpc>
                <a:spcPct val="110000"/>
              </a:lnSpc>
              <a:spcBef>
                <a:spcPts val="300"/>
              </a:spcBef>
              <a:spcAft>
                <a:spcPts val="0"/>
              </a:spcAft>
              <a:buClr>
                <a:schemeClr val="dk1"/>
              </a:buClr>
              <a:buSzPct val="100000"/>
              <a:buNone/>
            </a:pPr>
            <a:r>
              <a:rPr lang="en-US" b="1"/>
              <a:t>Reid Sherman</a:t>
            </a:r>
            <a:r>
              <a:rPr lang="en-US"/>
              <a:t>, US Global Change Research Program / ICF</a:t>
            </a:r>
            <a:endParaRPr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subTitle" idx="1"/>
          </p:nvPr>
        </p:nvSpPr>
        <p:spPr>
          <a:xfrm>
            <a:off x="291637" y="1758738"/>
            <a:ext cx="5372053" cy="1552873"/>
          </a:xfrm>
          <a:prstGeom prst="rect">
            <a:avLst/>
          </a:prstGeom>
          <a:noFill/>
          <a:ln>
            <a:noFill/>
          </a:ln>
        </p:spPr>
        <p:txBody>
          <a:bodyPr spcFirstLastPara="1" wrap="square" lIns="91425" tIns="45700" rIns="91425" bIns="45700" anchor="t" anchorCtr="0">
            <a:normAutofit fontScale="77500" lnSpcReduction="20000"/>
          </a:bodyPr>
          <a:lstStyle/>
          <a:p>
            <a:pPr marL="11113" lvl="0" indent="-11113" algn="l" rtl="0">
              <a:lnSpc>
                <a:spcPct val="100000"/>
              </a:lnSpc>
              <a:spcBef>
                <a:spcPts val="0"/>
              </a:spcBef>
              <a:spcAft>
                <a:spcPts val="0"/>
              </a:spcAft>
              <a:buClr>
                <a:schemeClr val="lt1"/>
              </a:buClr>
              <a:buSzPct val="100000"/>
              <a:buNone/>
            </a:pPr>
            <a:r>
              <a:rPr lang="en-US" sz="1800">
                <a:latin typeface="Calibri"/>
                <a:ea typeface="Calibri"/>
                <a:cs typeface="Calibri"/>
                <a:sym typeface="Calibri"/>
              </a:rPr>
              <a:t>Davis, S.J., R.S. Dodder, D.D. Turner, I.M.L. Azevedo, M. Bazilian, J. Bistline, S. Carley, C.T.M. Clack, J.E. Fargione, E. Grubert, J. Hill, A.L. Hollis, A. Jenn, R.A. Jones, E. Masanet, E.N. Mayfield, M. Muratori, W. Peng, and B.C. Sellers, 2023: Ch. 32. Mitigation. In: </a:t>
            </a:r>
            <a:r>
              <a:rPr lang="en-US" sz="1800" i="1">
                <a:latin typeface="Calibri"/>
                <a:ea typeface="Calibri"/>
                <a:cs typeface="Calibri"/>
                <a:sym typeface="Calibri"/>
              </a:rPr>
              <a:t>Fifth National Climate Assessment</a:t>
            </a:r>
            <a:r>
              <a:rPr lang="en-US" sz="1800">
                <a:latin typeface="Calibri"/>
                <a:ea typeface="Calibri"/>
                <a:cs typeface="Calibri"/>
                <a:sym typeface="Calibri"/>
              </a:rPr>
              <a:t>. Crimmins, A.R., C.W. Avery, D.R. Easterling, K.E. Kunkel, B.C. Stewart, and T.K. Maycock, Eds. U.S. Global Change Research Program, Washington, DC, USA. </a:t>
            </a:r>
            <a:r>
              <a:rPr lang="en-US" sz="1800" u="sng">
                <a:solidFill>
                  <a:schemeClr val="hlink"/>
                </a:solidFill>
                <a:latin typeface="Calibri"/>
                <a:ea typeface="Calibri"/>
                <a:cs typeface="Calibri"/>
                <a:sym typeface="Calibri"/>
                <a:hlinkClick r:id="rId3"/>
              </a:rPr>
              <a:t>https://doi.org/10.7930/NCA5.2023.CH32</a:t>
            </a:r>
            <a:endParaRPr sz="1800">
              <a:latin typeface="Calibri"/>
              <a:ea typeface="Calibri"/>
              <a:cs typeface="Calibri"/>
              <a:sym typeface="Calibri"/>
            </a:endParaRPr>
          </a:p>
          <a:p>
            <a:pPr marL="11113" marR="0" lvl="0" indent="-11113" algn="l" rtl="0">
              <a:lnSpc>
                <a:spcPct val="100000"/>
              </a:lnSpc>
              <a:spcBef>
                <a:spcPts val="0"/>
              </a:spcBef>
              <a:spcAft>
                <a:spcPts val="0"/>
              </a:spcAft>
              <a:buClr>
                <a:schemeClr val="lt1"/>
              </a:buClr>
              <a:buSzPct val="100000"/>
              <a:buNone/>
            </a:pPr>
            <a:endParaRPr sz="1800">
              <a:latin typeface="Times New Roman"/>
              <a:ea typeface="Times New Roman"/>
              <a:cs typeface="Times New Roman"/>
              <a:sym typeface="Times New Roman"/>
            </a:endParaRPr>
          </a:p>
        </p:txBody>
      </p:sp>
      <p:sp>
        <p:nvSpPr>
          <p:cNvPr id="310" name="Google Shape;310;p32"/>
          <p:cNvSpPr txBox="1">
            <a:spLocks noGrp="1"/>
          </p:cNvSpPr>
          <p:nvPr>
            <p:ph type="body" idx="2"/>
          </p:nvPr>
        </p:nvSpPr>
        <p:spPr>
          <a:xfrm>
            <a:off x="308113" y="4199572"/>
            <a:ext cx="5372053"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US"/>
              <a:t>https://nca2023.globalchange.gov/chapter/32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xfrm>
            <a:off x="2938272" y="582895"/>
            <a:ext cx="5577078" cy="13021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6393"/>
              </a:buClr>
              <a:buSzPts val="3600"/>
              <a:buNone/>
            </a:pPr>
            <a:r>
              <a:rPr lang="en-US"/>
              <a:t>We Know How to Drastically Reduce Emissions</a:t>
            </a:r>
            <a:endParaRPr/>
          </a:p>
        </p:txBody>
      </p:sp>
      <p:sp>
        <p:nvSpPr>
          <p:cNvPr id="115" name="Google Shape;115;p4"/>
          <p:cNvSpPr txBox="1">
            <a:spLocks noGrp="1"/>
          </p:cNvSpPr>
          <p:nvPr>
            <p:ph type="body" idx="2"/>
          </p:nvPr>
        </p:nvSpPr>
        <p:spPr>
          <a:xfrm>
            <a:off x="628650" y="2121817"/>
            <a:ext cx="7886700" cy="4055146"/>
          </a:xfrm>
          <a:prstGeom prst="rect">
            <a:avLst/>
          </a:prstGeom>
          <a:noFill/>
          <a:ln>
            <a:noFill/>
          </a:ln>
        </p:spPr>
        <p:txBody>
          <a:bodyPr spcFirstLastPara="1" wrap="square" lIns="91425" tIns="45700" rIns="91425" bIns="45700" anchor="t" anchorCtr="0">
            <a:normAutofit/>
          </a:bodyPr>
          <a:lstStyle/>
          <a:p>
            <a:pPr marL="11113" lvl="0" indent="0" algn="l" rtl="0">
              <a:lnSpc>
                <a:spcPct val="115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A US energy system with net-zero emissions would rely on widespread improvements in energy efficiency, substantial electricity generation from solar and wind energy, and widespread electrification of transportation and heating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 Low-carbon fuels would still be needed for some transport and industry applications that are difficult to electrify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 Land-related emissions in the US could be reduced by increasing the efficiency of food systems and improving agricultural practices and by protecting and restoring natural lands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 Across all sectors, many of these options are economically feasible now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a:t>
            </a:r>
            <a:endParaRPr/>
          </a:p>
          <a:p>
            <a:pPr marL="11113" marR="0" lvl="0" indent="0" algn="l" rtl="0">
              <a:lnSpc>
                <a:spcPct val="115000"/>
              </a:lnSpc>
              <a:spcBef>
                <a:spcPts val="600"/>
              </a:spcBef>
              <a:spcAft>
                <a:spcPts val="0"/>
              </a:spcAft>
              <a:buClr>
                <a:schemeClr val="dk1"/>
              </a:buClr>
              <a:buSzPts val="2000"/>
              <a:buNone/>
            </a:pPr>
            <a:endParaRPr>
              <a:solidFill>
                <a:srgbClr val="000000"/>
              </a:solidFill>
              <a:latin typeface="Calibri"/>
              <a:ea typeface="Calibri"/>
              <a:cs typeface="Calibri"/>
              <a:sym typeface="Calibri"/>
            </a:endParaRPr>
          </a:p>
        </p:txBody>
      </p:sp>
      <p:sp>
        <p:nvSpPr>
          <p:cNvPr id="116" name="Google Shape;116;p4"/>
          <p:cNvSpPr txBox="1">
            <a:spLocks noGrp="1"/>
          </p:cNvSpPr>
          <p:nvPr>
            <p:ph type="body" idx="3"/>
          </p:nvPr>
        </p:nvSpPr>
        <p:spPr>
          <a:xfrm>
            <a:off x="1944592" y="471324"/>
            <a:ext cx="573088" cy="7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26393"/>
              </a:buClr>
              <a:buSzPts val="7200"/>
              <a:buNone/>
            </a:pPr>
            <a:r>
              <a:rPr lang="en-US"/>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body" idx="1"/>
          </p:nvPr>
        </p:nvSpPr>
        <p:spPr>
          <a:xfrm>
            <a:off x="2938272" y="582895"/>
            <a:ext cx="5577078" cy="1302101"/>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10000"/>
              </a:lnSpc>
              <a:spcBef>
                <a:spcPts val="0"/>
              </a:spcBef>
              <a:spcAft>
                <a:spcPts val="0"/>
              </a:spcAft>
              <a:buClr>
                <a:srgbClr val="026393"/>
              </a:buClr>
              <a:buSzPct val="100000"/>
              <a:buNone/>
            </a:pPr>
            <a:r>
              <a:rPr lang="en-US"/>
              <a:t>To Reach Net-Zero Emissions, Additional Mitigation Options Need to Be Explored</a:t>
            </a:r>
            <a:endParaRPr/>
          </a:p>
        </p:txBody>
      </p:sp>
      <p:sp>
        <p:nvSpPr>
          <p:cNvPr id="122" name="Google Shape;122;p5"/>
          <p:cNvSpPr txBox="1">
            <a:spLocks noGrp="1"/>
          </p:cNvSpPr>
          <p:nvPr>
            <p:ph type="body" idx="2"/>
          </p:nvPr>
        </p:nvSpPr>
        <p:spPr>
          <a:xfrm>
            <a:off x="628650" y="2121817"/>
            <a:ext cx="7886700" cy="4055146"/>
          </a:xfrm>
          <a:prstGeom prst="rect">
            <a:avLst/>
          </a:prstGeom>
          <a:noFill/>
          <a:ln>
            <a:noFill/>
          </a:ln>
        </p:spPr>
        <p:txBody>
          <a:bodyPr spcFirstLastPara="1" wrap="square" lIns="91425" tIns="45700" rIns="91425" bIns="45700" anchor="t" anchorCtr="0">
            <a:normAutofit/>
          </a:bodyPr>
          <a:lstStyle/>
          <a:p>
            <a:pPr marL="11113" lvl="0" indent="0" algn="l" rtl="0">
              <a:lnSpc>
                <a:spcPct val="115000"/>
              </a:lnSpc>
              <a:spcBef>
                <a:spcPts val="0"/>
              </a:spcBef>
              <a:spcAft>
                <a:spcPts val="0"/>
              </a:spcAft>
              <a:buClr>
                <a:srgbClr val="000000"/>
              </a:buClr>
              <a:buSzPts val="1800"/>
              <a:buNone/>
            </a:pPr>
            <a:r>
              <a:rPr lang="en-US" sz="1800" dirty="0">
                <a:solidFill>
                  <a:srgbClr val="000000"/>
                </a:solidFill>
                <a:latin typeface="Calibri"/>
                <a:ea typeface="Calibri"/>
                <a:cs typeface="Calibri"/>
                <a:sym typeface="Calibri"/>
              </a:rPr>
              <a:t>Although many mitigation options are currently available and cost-effective, the level and types of energy technologies and carbon management in net-zero-emissions energy systems depend on still-uncertain technological progress, public acceptance, consumer choice, and future developments in institutions, markets, and policies (</a:t>
            </a:r>
            <a:r>
              <a:rPr lang="en-US" sz="1800" i="1" dirty="0">
                <a:solidFill>
                  <a:srgbClr val="000000"/>
                </a:solidFill>
                <a:latin typeface="Calibri"/>
                <a:ea typeface="Calibri"/>
                <a:cs typeface="Calibri"/>
                <a:sym typeface="Calibri"/>
              </a:rPr>
              <a:t>high confidence</a:t>
            </a:r>
            <a:r>
              <a:rPr lang="en-US" sz="1800" dirty="0">
                <a:solidFill>
                  <a:srgbClr val="000000"/>
                </a:solidFill>
                <a:latin typeface="Calibri"/>
                <a:ea typeface="Calibri"/>
                <a:cs typeface="Calibri"/>
                <a:sym typeface="Calibri"/>
              </a:rPr>
              <a:t>). Attractive targets for further research, development, and demonstration include carbon capture, utilization, and storage; long-duration energy storage; low-carbon fuels and feedstocks; demand management; next-generation electricity transmission; carbon dioxide removal; modern foods; and interventions to reduce industry and agricultural emissions (</a:t>
            </a:r>
            <a:r>
              <a:rPr lang="en-US" sz="1800" i="1" dirty="0">
                <a:solidFill>
                  <a:srgbClr val="000000"/>
                </a:solidFill>
                <a:latin typeface="Calibri"/>
                <a:ea typeface="Calibri"/>
                <a:cs typeface="Calibri"/>
                <a:sym typeface="Calibri"/>
              </a:rPr>
              <a:t>medium confidence</a:t>
            </a:r>
            <a:r>
              <a:rPr lang="en-US" sz="1800" dirty="0">
                <a:solidFill>
                  <a:srgbClr val="000000"/>
                </a:solidFill>
                <a:latin typeface="Calibri"/>
                <a:ea typeface="Calibri"/>
                <a:cs typeface="Calibri"/>
                <a:sym typeface="Calibri"/>
              </a:rPr>
              <a:t>). </a:t>
            </a:r>
            <a:endParaRPr dirty="0"/>
          </a:p>
          <a:p>
            <a:pPr marL="11113" marR="0" lvl="0" indent="0" algn="l" rtl="0">
              <a:lnSpc>
                <a:spcPct val="115000"/>
              </a:lnSpc>
              <a:spcBef>
                <a:spcPts val="600"/>
              </a:spcBef>
              <a:spcAft>
                <a:spcPts val="0"/>
              </a:spcAft>
              <a:buClr>
                <a:schemeClr val="dk1"/>
              </a:buClr>
              <a:buSzPts val="2000"/>
              <a:buNone/>
            </a:pPr>
            <a:endParaRPr dirty="0">
              <a:solidFill>
                <a:srgbClr val="000000"/>
              </a:solidFill>
              <a:latin typeface="Calibri"/>
              <a:ea typeface="Calibri"/>
              <a:cs typeface="Calibri"/>
              <a:sym typeface="Calibri"/>
            </a:endParaRPr>
          </a:p>
        </p:txBody>
      </p:sp>
      <p:sp>
        <p:nvSpPr>
          <p:cNvPr id="123" name="Google Shape;123;p5"/>
          <p:cNvSpPr txBox="1">
            <a:spLocks noGrp="1"/>
          </p:cNvSpPr>
          <p:nvPr>
            <p:ph type="body" idx="3"/>
          </p:nvPr>
        </p:nvSpPr>
        <p:spPr>
          <a:xfrm>
            <a:off x="1944592" y="471324"/>
            <a:ext cx="573088" cy="7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26393"/>
              </a:buClr>
              <a:buSzPts val="7200"/>
              <a:buNone/>
            </a:pPr>
            <a:r>
              <a:rPr lang="en-US"/>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body" idx="1"/>
          </p:nvPr>
        </p:nvSpPr>
        <p:spPr>
          <a:xfrm>
            <a:off x="2938272" y="582895"/>
            <a:ext cx="5577078" cy="1302101"/>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rgbClr val="026393"/>
              </a:buClr>
              <a:buSzPts val="3600"/>
              <a:buNone/>
            </a:pPr>
            <a:r>
              <a:rPr lang="en-US"/>
              <a:t>Mitigation Can Be Sustainable, Healthy, and Fair</a:t>
            </a:r>
            <a:endParaRPr/>
          </a:p>
        </p:txBody>
      </p:sp>
      <p:sp>
        <p:nvSpPr>
          <p:cNvPr id="129" name="Google Shape;129;p6"/>
          <p:cNvSpPr txBox="1">
            <a:spLocks noGrp="1"/>
          </p:cNvSpPr>
          <p:nvPr>
            <p:ph type="body" idx="2"/>
          </p:nvPr>
        </p:nvSpPr>
        <p:spPr>
          <a:xfrm>
            <a:off x="628650" y="2121817"/>
            <a:ext cx="7886700" cy="4055146"/>
          </a:xfrm>
          <a:prstGeom prst="rect">
            <a:avLst/>
          </a:prstGeom>
          <a:noFill/>
          <a:ln>
            <a:noFill/>
          </a:ln>
        </p:spPr>
        <p:txBody>
          <a:bodyPr spcFirstLastPara="1" wrap="square" lIns="91425" tIns="45700" rIns="91425" bIns="45700" anchor="t" anchorCtr="0">
            <a:normAutofit/>
          </a:bodyPr>
          <a:lstStyle/>
          <a:p>
            <a:pPr marL="11113" lvl="0" indent="0" algn="l" rtl="0">
              <a:lnSpc>
                <a:spcPct val="115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Large reductions in US greenhouse gas emissions could have substantial benefits for human health and well-being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 Mitigation is expected to affect pollution, the use of land and water resources, the labor force, and the affordability, reliability, and security of energy and food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 An equitable and sustainable transition to net-zero-emissions energy and food systems in the United States could help redress legacies of inequity, racism, and injustice while maximizing overall benefits to our economy and environment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a:t>
            </a:r>
            <a:endParaRPr/>
          </a:p>
          <a:p>
            <a:pPr marL="11113" marR="0" lvl="0" indent="0" algn="l" rtl="0">
              <a:lnSpc>
                <a:spcPct val="115000"/>
              </a:lnSpc>
              <a:spcBef>
                <a:spcPts val="600"/>
              </a:spcBef>
              <a:spcAft>
                <a:spcPts val="0"/>
              </a:spcAft>
              <a:buClr>
                <a:schemeClr val="dk1"/>
              </a:buClr>
              <a:buSzPts val="2000"/>
              <a:buNone/>
            </a:pPr>
            <a:endParaRPr>
              <a:solidFill>
                <a:srgbClr val="000000"/>
              </a:solidFill>
              <a:latin typeface="Calibri"/>
              <a:ea typeface="Calibri"/>
              <a:cs typeface="Calibri"/>
              <a:sym typeface="Calibri"/>
            </a:endParaRPr>
          </a:p>
        </p:txBody>
      </p:sp>
      <p:sp>
        <p:nvSpPr>
          <p:cNvPr id="130" name="Google Shape;130;p6"/>
          <p:cNvSpPr txBox="1">
            <a:spLocks noGrp="1"/>
          </p:cNvSpPr>
          <p:nvPr>
            <p:ph type="body" idx="3"/>
          </p:nvPr>
        </p:nvSpPr>
        <p:spPr>
          <a:xfrm>
            <a:off x="1944592" y="471324"/>
            <a:ext cx="573088" cy="7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26393"/>
              </a:buClr>
              <a:buSzPts val="7200"/>
              <a:buNone/>
            </a:pPr>
            <a:r>
              <a:rPr lang="en-US"/>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2938272" y="582895"/>
            <a:ext cx="5577078" cy="1302101"/>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rgbClr val="026393"/>
              </a:buClr>
              <a:buSzPts val="3600"/>
              <a:buNone/>
            </a:pPr>
            <a:r>
              <a:rPr lang="en-US"/>
              <a:t>Mitigation Can Be Sustainable, Healthy, and Fair</a:t>
            </a:r>
            <a:endParaRPr/>
          </a:p>
        </p:txBody>
      </p:sp>
      <p:sp>
        <p:nvSpPr>
          <p:cNvPr id="136" name="Google Shape;136;p7"/>
          <p:cNvSpPr txBox="1">
            <a:spLocks noGrp="1"/>
          </p:cNvSpPr>
          <p:nvPr>
            <p:ph type="body" idx="2"/>
          </p:nvPr>
        </p:nvSpPr>
        <p:spPr>
          <a:xfrm>
            <a:off x="628650" y="2121817"/>
            <a:ext cx="7886700" cy="4055146"/>
          </a:xfrm>
          <a:prstGeom prst="rect">
            <a:avLst/>
          </a:prstGeom>
          <a:noFill/>
          <a:ln>
            <a:noFill/>
          </a:ln>
        </p:spPr>
        <p:txBody>
          <a:bodyPr spcFirstLastPara="1" wrap="square" lIns="91425" tIns="45700" rIns="91425" bIns="45700" anchor="t" anchorCtr="0">
            <a:normAutofit/>
          </a:bodyPr>
          <a:lstStyle/>
          <a:p>
            <a:pPr marL="11113" lvl="0" indent="0" algn="l" rtl="0">
              <a:lnSpc>
                <a:spcPct val="115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Mitigation efforts can be supported by a range of actors and actions, from choices made by individuals to decisions made by businesses and local, Tribal, state, and national governments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 Actions with significant near-term potential include sector-based policies accelerating deployment of low-carbon technologies, city-level efforts to promote public transportation and improve building efficiency, and individual behavioral changes to reduce energy demand and meat consumption (</a:t>
            </a:r>
            <a:r>
              <a:rPr lang="en-US" sz="1800" i="1">
                <a:solidFill>
                  <a:srgbClr val="000000"/>
                </a:solidFill>
                <a:latin typeface="Calibri"/>
                <a:ea typeface="Calibri"/>
                <a:cs typeface="Calibri"/>
                <a:sym typeface="Calibri"/>
              </a:rPr>
              <a:t>high confidence</a:t>
            </a:r>
            <a:r>
              <a:rPr lang="en-US" sz="1800">
                <a:solidFill>
                  <a:srgbClr val="000000"/>
                </a:solidFill>
                <a:latin typeface="Calibri"/>
                <a:ea typeface="Calibri"/>
                <a:cs typeface="Calibri"/>
                <a:sym typeface="Calibri"/>
              </a:rPr>
              <a:t>).</a:t>
            </a:r>
            <a:endParaRPr/>
          </a:p>
          <a:p>
            <a:pPr marL="11113" marR="0" lvl="0" indent="0" algn="l" rtl="0">
              <a:lnSpc>
                <a:spcPct val="115000"/>
              </a:lnSpc>
              <a:spcBef>
                <a:spcPts val="600"/>
              </a:spcBef>
              <a:spcAft>
                <a:spcPts val="0"/>
              </a:spcAft>
              <a:buClr>
                <a:schemeClr val="dk1"/>
              </a:buClr>
              <a:buSzPts val="2000"/>
              <a:buNone/>
            </a:pPr>
            <a:endParaRPr>
              <a:solidFill>
                <a:srgbClr val="000000"/>
              </a:solidFill>
              <a:latin typeface="Calibri"/>
              <a:ea typeface="Calibri"/>
              <a:cs typeface="Calibri"/>
              <a:sym typeface="Calibri"/>
            </a:endParaRPr>
          </a:p>
        </p:txBody>
      </p:sp>
      <p:sp>
        <p:nvSpPr>
          <p:cNvPr id="137" name="Google Shape;137;p7"/>
          <p:cNvSpPr txBox="1">
            <a:spLocks noGrp="1"/>
          </p:cNvSpPr>
          <p:nvPr>
            <p:ph type="body" idx="3"/>
          </p:nvPr>
        </p:nvSpPr>
        <p:spPr>
          <a:xfrm>
            <a:off x="1944592" y="471324"/>
            <a:ext cx="573088" cy="7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26393"/>
              </a:buClr>
              <a:buSzPts val="7200"/>
              <a:buNone/>
            </a:pPr>
            <a:r>
              <a:rPr lang="en-US"/>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28650" y="5368906"/>
            <a:ext cx="7886700" cy="91812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Font typeface="Calibri"/>
              <a:buNone/>
            </a:pPr>
            <a:r>
              <a:rPr lang="en-US"/>
              <a:t>Figure 32.1. US emissions will need to decrease rapidly to reach levels consistent with international climate targets.</a:t>
            </a:r>
            <a:endParaRPr/>
          </a:p>
        </p:txBody>
      </p:sp>
      <p:pic>
        <p:nvPicPr>
          <p:cNvPr id="3" name="Picture 2" descr="A graph showing the amount of gas emissions&#10;&#10;Description automatically generated">
            <a:extLst>
              <a:ext uri="{FF2B5EF4-FFF2-40B4-BE49-F238E27FC236}">
                <a16:creationId xmlns:a16="http://schemas.microsoft.com/office/drawing/2014/main" id="{FF5777B2-5973-4BBD-6F85-2336DC84A192}"/>
              </a:ext>
            </a:extLst>
          </p:cNvPr>
          <p:cNvPicPr>
            <a:picLocks noChangeAspect="1"/>
          </p:cNvPicPr>
          <p:nvPr/>
        </p:nvPicPr>
        <p:blipFill>
          <a:blip r:embed="rId3"/>
          <a:stretch>
            <a:fillRect/>
          </a:stretch>
        </p:blipFill>
        <p:spPr>
          <a:xfrm>
            <a:off x="689609" y="387350"/>
            <a:ext cx="7845961" cy="48674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373318" y="5295164"/>
            <a:ext cx="8397363" cy="9181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Figure 32.2. US greenhouse gas emissions have dropped even as population and economic activity (as measured by GDP) have climbed. </a:t>
            </a:r>
            <a:endParaRPr/>
          </a:p>
        </p:txBody>
      </p:sp>
      <p:pic>
        <p:nvPicPr>
          <p:cNvPr id="151" name="Google Shape;151;p9"/>
          <p:cNvPicPr preferRelativeResize="0">
            <a:picLocks noGrp="1"/>
          </p:cNvPicPr>
          <p:nvPr>
            <p:ph type="body" idx="1"/>
          </p:nvPr>
        </p:nvPicPr>
        <p:blipFill>
          <a:blip r:embed="rId3"/>
          <a:srcRect/>
          <a:stretch/>
        </p:blipFill>
        <p:spPr>
          <a:xfrm>
            <a:off x="1184275" y="410918"/>
            <a:ext cx="6775450" cy="464713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4154</Words>
  <Application>Microsoft Macintosh PowerPoint</Application>
  <PresentationFormat>On-screen Show (4:3)</PresentationFormat>
  <Paragraphs>134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32.1. US emissions will need to decrease rapidly to reach levels consistent with international climate targets.</vt:lpstr>
      <vt:lpstr>Figure 32.2. US greenhouse gas emissions have dropped even as population and economic activity (as measured by GDP) have climbed. </vt:lpstr>
      <vt:lpstr>Figure 32.3. Carbon dioxide (CO2) emissions from electricity generation decreased by almost 40% between 2005 and 2020. </vt:lpstr>
      <vt:lpstr>Figure 32.4. Transportations emissions fell from 2007–2012 but have climbed since then. </vt:lpstr>
      <vt:lpstr>Figure 32.5. Overall greenhouse gas emissions from buildings have climbed despite small declines in CO2 emissions from onsite combustion of fossil fuels. </vt:lpstr>
      <vt:lpstr>Figure 32.6. Greenhouse gas emissions from US industry, including manufacturing, have declined in recent decades. </vt:lpstr>
      <vt:lpstr>Figure 32.7. US forests sequester more carbon than is emitted by agriculture, but the forest sink has weakened in recent decades. </vt:lpstr>
      <vt:lpstr>Figure 32.8. Costs of renewable energy sources and electric vehicle batteries have declined as their cumulative deployment has increased.</vt:lpstr>
      <vt:lpstr>Figure 32.9. To reach net zero, the US will need to add more electricity-generating capacity in each of the next 30 years than we have added historically. </vt:lpstr>
      <vt:lpstr>Figure 32.10. Models project a steep decline in coal-generated electricity and increases in renewables.</vt:lpstr>
      <vt:lpstr>Figure 32.11. Net-zero model scenarios show large increases in electrical energy, accompanied by decarbonization of electricity sources and modest decreases in overall energy use per person.</vt:lpstr>
      <vt:lpstr>Figure 32.12. Changes in American diets could decrease US land-use greenhouse gas emissions, increase carbon sequestration, and reduce air pollution.</vt:lpstr>
      <vt:lpstr>Figure 32.13. Energy model scenarios show that the magnitude, sources, and uses of hydrogen will change substantially by 2050.</vt:lpstr>
      <vt:lpstr>Figure 32.14. Net-zero emissions scenarios project substantial carbon dioxide removal by 2050, although the type and quantities used in the scenarios vary considerably.</vt:lpstr>
      <vt:lpstr>Figure 32.15. Shutting down coal-fired power plants would produce both health and climate benefits.</vt:lpstr>
      <vt:lpstr>Figure 32.16. Different sources of energy entail more or less water and land use.</vt:lpstr>
      <vt:lpstr>Figure 32.17. A shift toward renewables is projected to increase the total number of jobs in the energy sector. </vt:lpstr>
      <vt:lpstr>Figure 32.18. Communities redlined in the 1930s experience more air pollution today.</vt:lpstr>
      <vt:lpstr>Figure 32.19. The US has grown increasingly dependent on imported minerals. </vt:lpstr>
      <vt:lpstr>Figure 32.20. Many states and cities have taken action to reduce greenhouse gas emissions.</vt:lpstr>
      <vt:lpstr>Figure 32.21. States and cities have adopted a range of climate actions and policies.</vt:lpstr>
      <vt:lpstr>Figure 32.22. The size and cost of emissions reductions depend on available technologies and the source of related emissions.</vt:lpstr>
      <vt:lpstr>Figure 32.23. A majority of US companies have made mitigation commitments, inventoried emissions, or participated in initiatives, but fewer are taking 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5</cp:revision>
  <dcterms:created xsi:type="dcterms:W3CDTF">2018-11-06T19:06:29Z</dcterms:created>
  <dcterms:modified xsi:type="dcterms:W3CDTF">2024-01-23T18:48:29Z</dcterms:modified>
</cp:coreProperties>
</file>