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27"/>
  </p:notesMasterIdLst>
  <p:sldIdLst>
    <p:sldId id="282" r:id="rId2"/>
    <p:sldId id="256" r:id="rId3"/>
    <p:sldId id="257" r:id="rId4"/>
    <p:sldId id="258" r:id="rId5"/>
    <p:sldId id="259" r:id="rId6"/>
    <p:sldId id="283" r:id="rId7"/>
    <p:sldId id="284" r:id="rId8"/>
    <p:sldId id="285" r:id="rId9"/>
    <p:sldId id="286" r:id="rId10"/>
    <p:sldId id="287" r:id="rId11"/>
    <p:sldId id="288" r:id="rId12"/>
    <p:sldId id="289" r:id="rId13"/>
    <p:sldId id="290" r:id="rId14"/>
    <p:sldId id="291" r:id="rId15"/>
    <p:sldId id="292" r:id="rId16"/>
    <p:sldId id="293" r:id="rId17"/>
    <p:sldId id="294" r:id="rId18"/>
    <p:sldId id="295" r:id="rId19"/>
    <p:sldId id="296" r:id="rId20"/>
    <p:sldId id="297" r:id="rId21"/>
    <p:sldId id="298" r:id="rId22"/>
    <p:sldId id="299" r:id="rId23"/>
    <p:sldId id="300" r:id="rId24"/>
    <p:sldId id="263" r:id="rId25"/>
    <p:sldId id="265" r:id="rId2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eeves, Katie" initials="RK" lastIdx="2" clrIdx="0">
    <p:extLst>
      <p:ext uri="{19B8F6BF-5375-455C-9EA6-DF929625EA0E}">
        <p15:presenceInfo xmlns:p15="http://schemas.microsoft.com/office/powerpoint/2012/main" userId="S-1-5-21-2338163137-2684688362-157462135-7214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26393"/>
    <a:srgbClr val="209DBC"/>
    <a:srgbClr val="372655"/>
    <a:srgbClr val="DDE9ED"/>
    <a:srgbClr val="3D88A8"/>
    <a:srgbClr val="6D5B97"/>
    <a:srgbClr val="102268"/>
    <a:srgbClr val="096BA3"/>
    <a:srgbClr val="0F9EFB"/>
    <a:srgbClr val="38562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520" autoAdjust="0"/>
    <p:restoredTop sz="77993" autoAdjust="0"/>
  </p:normalViewPr>
  <p:slideViewPr>
    <p:cSldViewPr snapToGrid="0" snapToObjects="1" showGuides="1">
      <p:cViewPr varScale="1">
        <p:scale>
          <a:sx n="78" d="100"/>
          <a:sy n="78" d="100"/>
        </p:scale>
        <p:origin x="2304" y="168"/>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38D1000-D3B8-D440-8861-CD99BA79407E}" type="datetimeFigureOut">
              <a:rPr lang="en-US" smtClean="0"/>
              <a:t>10/17/23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8CE6CB7-542C-0A40-A1D9-CA6EADA0C63B}" type="slidenum">
              <a:rPr lang="en-US" smtClean="0"/>
              <a:t>‹#›</a:t>
            </a:fld>
            <a:endParaRPr lang="en-US"/>
          </a:p>
        </p:txBody>
      </p:sp>
    </p:spTree>
    <p:extLst>
      <p:ext uri="{BB962C8B-B14F-4D97-AF65-F5344CB8AC3E}">
        <p14:creationId xmlns:p14="http://schemas.microsoft.com/office/powerpoint/2010/main" val="1388754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creativecommons.org/licenses/by/4.0/legalcode"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creativecommons.org/licenses/by/4.0/legalcode"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creativecommons.org/licenses/by-nc/4.0/legalcode"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8CE6CB7-542C-0A40-A1D9-CA6EADA0C63B}" type="slidenum">
              <a:rPr lang="en-US" smtClean="0"/>
              <a:t>2</a:t>
            </a:fld>
            <a:endParaRPr lang="en-US"/>
          </a:p>
        </p:txBody>
      </p:sp>
    </p:spTree>
    <p:extLst>
      <p:ext uri="{BB962C8B-B14F-4D97-AF65-F5344CB8AC3E}">
        <p14:creationId xmlns:p14="http://schemas.microsoft.com/office/powerpoint/2010/main" val="28533946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CAPTION: Climatic water deficit (CWD) is the shortfall of water necessary to fully supply vegetation requirements—CWD is zero if those needs are met, and a higher number indicates drier conditions. Vegetation water needs will increase with increases in temperature; as a result, in the absence of compensating increases in precipitation, CWD is projected to increase. Under an intermediate scenario (RCP4.5), CWD is expected to rise across much of the Nation, with the Great Plains and Southwest seeing the greatest increase (</a:t>
            </a:r>
            <a:r>
              <a:rPr lang="en-US" sz="1800" b="1" dirty="0">
                <a:solidFill>
                  <a:srgbClr val="000000"/>
                </a:solidFill>
                <a:effectLst/>
                <a:latin typeface="Calibri" panose="020F0502020204030204" pitchFamily="34" charset="0"/>
                <a:ea typeface="Arial" panose="020B0604020202020204" pitchFamily="34" charset="0"/>
                <a:cs typeface="Arial" panose="020B0604020202020204" pitchFamily="34" charset="0"/>
              </a:rPr>
              <a:t>a</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 </a:t>
            </a:r>
            <a:r>
              <a:rPr lang="en-US" sz="1800" b="1" dirty="0">
                <a:solidFill>
                  <a:srgbClr val="000000"/>
                </a:solidFill>
                <a:effectLst/>
                <a:latin typeface="Calibri" panose="020F0502020204030204" pitchFamily="34" charset="0"/>
                <a:ea typeface="Arial" panose="020B0604020202020204" pitchFamily="34" charset="0"/>
                <a:cs typeface="Arial" panose="020B0604020202020204" pitchFamily="34" charset="0"/>
              </a:rPr>
              <a:t>c</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 Even the wettest projections show increases in CWD in the West (</a:t>
            </a:r>
            <a:r>
              <a:rPr lang="en-US" sz="1800" b="1" dirty="0">
                <a:solidFill>
                  <a:srgbClr val="000000"/>
                </a:solidFill>
                <a:effectLst/>
                <a:latin typeface="Calibri" panose="020F0502020204030204" pitchFamily="34" charset="0"/>
                <a:ea typeface="Arial" panose="020B0604020202020204" pitchFamily="34" charset="0"/>
                <a:cs typeface="Arial" panose="020B0604020202020204" pitchFamily="34" charset="0"/>
              </a:rPr>
              <a:t>b</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 Projections are not available for the US Caribbean, Alaska, Hawai‘i, or US-Affiliated Pacific Islands; however, given expected temperature increases and annual precipitation decreases in Hawai‘i and the US Caribbean, CWD is expected to increase in those regions, while Alaska is expected to see both increases and decreases similar to the pattern seen in the Northwest. Figure credit: University of Colorado Boulder.</a:t>
            </a:r>
          </a:p>
          <a:p>
            <a:endParaRPr lang="en-US" dirty="0"/>
          </a:p>
        </p:txBody>
      </p:sp>
      <p:sp>
        <p:nvSpPr>
          <p:cNvPr id="4" name="Slide Number Placeholder 3"/>
          <p:cNvSpPr>
            <a:spLocks noGrp="1"/>
          </p:cNvSpPr>
          <p:nvPr>
            <p:ph type="sldNum" sz="quarter" idx="5"/>
          </p:nvPr>
        </p:nvSpPr>
        <p:spPr/>
        <p:txBody>
          <a:bodyPr/>
          <a:lstStyle/>
          <a:p>
            <a:fld id="{E8CE6CB7-542C-0A40-A1D9-CA6EADA0C63B}" type="slidenum">
              <a:rPr lang="en-US" smtClean="0"/>
              <a:t>14</a:t>
            </a:fld>
            <a:endParaRPr lang="en-US"/>
          </a:p>
        </p:txBody>
      </p:sp>
    </p:spTree>
    <p:extLst>
      <p:ext uri="{BB962C8B-B14F-4D97-AF65-F5344CB8AC3E}">
        <p14:creationId xmlns:p14="http://schemas.microsoft.com/office/powerpoint/2010/main" val="10063213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CAPTION: The timelines compare the 70-year (1952–2021) median streamflow (dashed line) with the 2015 water-year (October 2014–September 2015) streamflow (black line). Annual observed </a:t>
            </a:r>
            <a:r>
              <a:rPr lang="en-US" sz="1800" dirty="0" err="1">
                <a:solidFill>
                  <a:srgbClr val="000000"/>
                </a:solidFill>
                <a:effectLst/>
                <a:latin typeface="Calibri" panose="020F0502020204030204" pitchFamily="34" charset="0"/>
                <a:ea typeface="Arial" panose="020B0604020202020204" pitchFamily="34" charset="0"/>
                <a:cs typeface="Arial" panose="020B0604020202020204" pitchFamily="34" charset="0"/>
              </a:rPr>
              <a:t>streamflows</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 are also shown for 1952–2021 (gray lines). Values are daily average </a:t>
            </a:r>
            <a:r>
              <a:rPr lang="en-US" sz="1800" dirty="0" err="1">
                <a:solidFill>
                  <a:srgbClr val="000000"/>
                </a:solidFill>
                <a:effectLst/>
                <a:latin typeface="Calibri" panose="020F0502020204030204" pitchFamily="34" charset="0"/>
                <a:ea typeface="Arial" panose="020B0604020202020204" pitchFamily="34" charset="0"/>
                <a:cs typeface="Arial" panose="020B0604020202020204" pitchFamily="34" charset="0"/>
              </a:rPr>
              <a:t>streamflows</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 in cubic feet per second. Streamflow in summer 2015 was abnormally low, resulting from reduced snowpack during a warm snow drought (Ahtanum Creek) and a dry snow drought (Merced River). Daily streamflow is in cubic feet per second for each of the years 1952–2021 (gray lines). Merced River flows are lower year-round because of low total precipitation and little snowfall; Ahtanum Creek flows are shifted from summer to winter in 2014/15 because it was too warm for snow accumulation. Figure credit: University of Maryland, College Park and </a:t>
            </a:r>
            <a:r>
              <a:rPr lang="en-US" sz="1800" dirty="0" err="1">
                <a:solidFill>
                  <a:srgbClr val="000000"/>
                </a:solidFill>
                <a:effectLst/>
                <a:latin typeface="Calibri" panose="020F0502020204030204" pitchFamily="34" charset="0"/>
                <a:ea typeface="Arial" panose="020B0604020202020204" pitchFamily="34" charset="0"/>
                <a:cs typeface="Arial" panose="020B0604020202020204" pitchFamily="34" charset="0"/>
              </a:rPr>
              <a:t>Lynker</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a:t>
            </a:r>
          </a:p>
          <a:p>
            <a:endParaRPr lang="en-US" dirty="0"/>
          </a:p>
        </p:txBody>
      </p:sp>
      <p:sp>
        <p:nvSpPr>
          <p:cNvPr id="4" name="Slide Number Placeholder 3"/>
          <p:cNvSpPr>
            <a:spLocks noGrp="1"/>
          </p:cNvSpPr>
          <p:nvPr>
            <p:ph type="sldNum" sz="quarter" idx="5"/>
          </p:nvPr>
        </p:nvSpPr>
        <p:spPr/>
        <p:txBody>
          <a:bodyPr/>
          <a:lstStyle/>
          <a:p>
            <a:fld id="{E8CE6CB7-542C-0A40-A1D9-CA6EADA0C63B}" type="slidenum">
              <a:rPr lang="en-US" smtClean="0"/>
              <a:t>15</a:t>
            </a:fld>
            <a:endParaRPr lang="en-US"/>
          </a:p>
        </p:txBody>
      </p:sp>
    </p:spTree>
    <p:extLst>
      <p:ext uri="{BB962C8B-B14F-4D97-AF65-F5344CB8AC3E}">
        <p14:creationId xmlns:p14="http://schemas.microsoft.com/office/powerpoint/2010/main" val="26112711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CAPTION: This apple orchard suffered the effects of a warm snow drought the previous winter. The warm winter temperatures caused much of the precipitation to fall as rain instead of snow, producing a reduced snowpack, and led to early snowmelt, resulting in low </a:t>
            </a:r>
            <a:r>
              <a:rPr lang="en-US" sz="1800" dirty="0" err="1">
                <a:solidFill>
                  <a:srgbClr val="000000"/>
                </a:solidFill>
                <a:effectLst/>
                <a:latin typeface="Calibri" panose="020F0502020204030204" pitchFamily="34" charset="0"/>
                <a:ea typeface="Arial" panose="020B0604020202020204" pitchFamily="34" charset="0"/>
                <a:cs typeface="Arial" panose="020B0604020202020204" pitchFamily="34" charset="0"/>
              </a:rPr>
              <a:t>streamflows</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 during irrigation season. Photo credit: © Sonia A. Hall.</a:t>
            </a:r>
          </a:p>
          <a:p>
            <a:endParaRPr lang="en-US" dirty="0"/>
          </a:p>
        </p:txBody>
      </p:sp>
      <p:sp>
        <p:nvSpPr>
          <p:cNvPr id="4" name="Slide Number Placeholder 3"/>
          <p:cNvSpPr>
            <a:spLocks noGrp="1"/>
          </p:cNvSpPr>
          <p:nvPr>
            <p:ph type="sldNum" sz="quarter" idx="5"/>
          </p:nvPr>
        </p:nvSpPr>
        <p:spPr/>
        <p:txBody>
          <a:bodyPr/>
          <a:lstStyle/>
          <a:p>
            <a:fld id="{E8CE6CB7-542C-0A40-A1D9-CA6EADA0C63B}" type="slidenum">
              <a:rPr lang="en-US" smtClean="0"/>
              <a:t>16</a:t>
            </a:fld>
            <a:endParaRPr lang="en-US"/>
          </a:p>
        </p:txBody>
      </p:sp>
    </p:spTree>
    <p:extLst>
      <p:ext uri="{BB962C8B-B14F-4D97-AF65-F5344CB8AC3E}">
        <p14:creationId xmlns:p14="http://schemas.microsoft.com/office/powerpoint/2010/main" val="20996252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CAPTION: Cumulative inland flood damages (in 2021 dollars) across the contiguous US (gray) and estimated portion due to changes in precipitation (green) are shown for 1988–2021. Over this period, heavy precipitation has increased over most of the US due to climate change (see Figure 2.8 for heavy precipitation changes over the 1958–2021 period). Error bars (in green) show the plausible range of cumulative damages in 2021, calculated using a 95% confidence level. Roughly 20%–46% of increases in observed flood damages can be attributed to increasing precipitation (assuming the same historical development patterns over the period 1988–2021). Other important contributors to flood damage include urbanization and land-use change, which can exacerbate runoff, and growth in the number and value of flood-affected buildings and other assets. Adapted from Davenport et al. 2021.(Davenport et al. 2021)</a:t>
            </a:r>
          </a:p>
          <a:p>
            <a:endParaRPr lang="en-US" dirty="0"/>
          </a:p>
        </p:txBody>
      </p:sp>
      <p:sp>
        <p:nvSpPr>
          <p:cNvPr id="4" name="Slide Number Placeholder 3"/>
          <p:cNvSpPr>
            <a:spLocks noGrp="1"/>
          </p:cNvSpPr>
          <p:nvPr>
            <p:ph type="sldNum" sz="quarter" idx="5"/>
          </p:nvPr>
        </p:nvSpPr>
        <p:spPr/>
        <p:txBody>
          <a:bodyPr/>
          <a:lstStyle/>
          <a:p>
            <a:fld id="{E8CE6CB7-542C-0A40-A1D9-CA6EADA0C63B}" type="slidenum">
              <a:rPr lang="en-US" smtClean="0"/>
              <a:t>17</a:t>
            </a:fld>
            <a:endParaRPr lang="en-US"/>
          </a:p>
        </p:txBody>
      </p:sp>
    </p:spTree>
    <p:extLst>
      <p:ext uri="{BB962C8B-B14F-4D97-AF65-F5344CB8AC3E}">
        <p14:creationId xmlns:p14="http://schemas.microsoft.com/office/powerpoint/2010/main" val="32801062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CAPTION: Groundwater pumping can reduce surface water supplies. One example is the San Pedro River in Arizona, where pumping that began in the 1940s has deprived wetlands and wildlife habitat of fresh water.(</a:t>
            </a:r>
            <a:r>
              <a:rPr lang="en-US" sz="1800" dirty="0" err="1">
                <a:solidFill>
                  <a:srgbClr val="000000"/>
                </a:solidFill>
                <a:effectLst/>
                <a:latin typeface="Calibri" panose="020F0502020204030204" pitchFamily="34" charset="0"/>
                <a:ea typeface="Arial" panose="020B0604020202020204" pitchFamily="34" charset="0"/>
                <a:cs typeface="Arial" panose="020B0604020202020204" pitchFamily="34" charset="0"/>
              </a:rPr>
              <a:t>Borunda</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 2019) Photo credit: </a:t>
            </a:r>
            <a:r>
              <a:rPr lang="en-US" sz="1800" dirty="0" err="1">
                <a:solidFill>
                  <a:srgbClr val="000000"/>
                </a:solidFill>
                <a:effectLst/>
                <a:latin typeface="Calibri" panose="020F0502020204030204" pitchFamily="34" charset="0"/>
                <a:ea typeface="Arial" panose="020B0604020202020204" pitchFamily="34" charset="0"/>
                <a:cs typeface="Arial" panose="020B0604020202020204" pitchFamily="34" charset="0"/>
              </a:rPr>
              <a:t>CochiseVista</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/iStock via Getty Images. </a:t>
            </a:r>
          </a:p>
          <a:p>
            <a:endParaRPr lang="en-US" dirty="0"/>
          </a:p>
        </p:txBody>
      </p:sp>
      <p:sp>
        <p:nvSpPr>
          <p:cNvPr id="4" name="Slide Number Placeholder 3"/>
          <p:cNvSpPr>
            <a:spLocks noGrp="1"/>
          </p:cNvSpPr>
          <p:nvPr>
            <p:ph type="sldNum" sz="quarter" idx="5"/>
          </p:nvPr>
        </p:nvSpPr>
        <p:spPr/>
        <p:txBody>
          <a:bodyPr/>
          <a:lstStyle/>
          <a:p>
            <a:fld id="{E8CE6CB7-542C-0A40-A1D9-CA6EADA0C63B}" type="slidenum">
              <a:rPr lang="en-US" smtClean="0"/>
              <a:t>18</a:t>
            </a:fld>
            <a:endParaRPr lang="en-US"/>
          </a:p>
        </p:txBody>
      </p:sp>
    </p:spTree>
    <p:extLst>
      <p:ext uri="{BB962C8B-B14F-4D97-AF65-F5344CB8AC3E}">
        <p14:creationId xmlns:p14="http://schemas.microsoft.com/office/powerpoint/2010/main" val="12743042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46493"/>
                </a:solidFill>
                <a:effectLst/>
                <a:latin typeface="Roboto" panose="02000000000000000000" pitchFamily="2" charset="0"/>
              </a:rPr>
              <a:t>CAPTION: Average annual losses—economic damages in a typical year—due to floods in census tracts with a Black population of at least 20% are projected to increase at roughly twice the rate of that in tracts where Black residents make up less than 1% of the population. Black bars represent 95% confidence intervals. Adapted from Wing et al. 2022 [</a:t>
            </a:r>
            <a:r>
              <a:rPr lang="en-US" b="0" i="0" u="none" strike="noStrike" dirty="0">
                <a:effectLst/>
                <a:latin typeface="Roboto" panose="02000000000000000000" pitchFamily="2" charset="0"/>
                <a:hlinkClick r:id="rId3"/>
              </a:rPr>
              <a:t>CC BY 4.0</a:t>
            </a:r>
            <a:r>
              <a:rPr lang="en-US" b="0" i="0" dirty="0">
                <a:solidFill>
                  <a:srgbClr val="046493"/>
                </a:solidFill>
                <a:effectLst/>
                <a:latin typeface="Roboto" panose="02000000000000000000" pitchFamily="2" charset="0"/>
              </a:rPr>
              <a:t>].</a:t>
            </a:r>
            <a:endParaRPr lang="en-US" dirty="0"/>
          </a:p>
        </p:txBody>
      </p:sp>
      <p:sp>
        <p:nvSpPr>
          <p:cNvPr id="4" name="Slide Number Placeholder 3"/>
          <p:cNvSpPr>
            <a:spLocks noGrp="1"/>
          </p:cNvSpPr>
          <p:nvPr>
            <p:ph type="sldNum" sz="quarter" idx="5"/>
          </p:nvPr>
        </p:nvSpPr>
        <p:spPr/>
        <p:txBody>
          <a:bodyPr/>
          <a:lstStyle/>
          <a:p>
            <a:fld id="{E8CE6CB7-542C-0A40-A1D9-CA6EADA0C63B}" type="slidenum">
              <a:rPr lang="en-US" smtClean="0"/>
              <a:t>19</a:t>
            </a:fld>
            <a:endParaRPr lang="en-US"/>
          </a:p>
        </p:txBody>
      </p:sp>
    </p:spTree>
    <p:extLst>
      <p:ext uri="{BB962C8B-B14F-4D97-AF65-F5344CB8AC3E}">
        <p14:creationId xmlns:p14="http://schemas.microsoft.com/office/powerpoint/2010/main" val="1858951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CAPTION: Photo credit: Staff Sgt. Daniel J. Martinez, US Air National Guard.</a:t>
            </a:r>
          </a:p>
          <a:p>
            <a:endParaRPr lang="en-US" dirty="0"/>
          </a:p>
        </p:txBody>
      </p:sp>
      <p:sp>
        <p:nvSpPr>
          <p:cNvPr id="4" name="Slide Number Placeholder 3"/>
          <p:cNvSpPr>
            <a:spLocks noGrp="1"/>
          </p:cNvSpPr>
          <p:nvPr>
            <p:ph type="sldNum" sz="quarter" idx="5"/>
          </p:nvPr>
        </p:nvSpPr>
        <p:spPr/>
        <p:txBody>
          <a:bodyPr/>
          <a:lstStyle/>
          <a:p>
            <a:fld id="{E8CE6CB7-542C-0A40-A1D9-CA6EADA0C63B}" type="slidenum">
              <a:rPr lang="en-US" smtClean="0"/>
              <a:t>20</a:t>
            </a:fld>
            <a:endParaRPr lang="en-US"/>
          </a:p>
        </p:txBody>
      </p:sp>
    </p:spTree>
    <p:extLst>
      <p:ext uri="{BB962C8B-B14F-4D97-AF65-F5344CB8AC3E}">
        <p14:creationId xmlns:p14="http://schemas.microsoft.com/office/powerpoint/2010/main" val="21339937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CAPTION: The Indian Health Service (IHS) maintains a database of American Indian and Alaska Native (AI/AN) homes requiring sanitation facility improvements within IHS service areas. The figure shows sanitation deficiency levels in AI/AN homes across the country ranging from level 2 (capital improvements are necessary to meet domestic sanitation needs) to level 5 (lacks a safe water supply and a sewage disposal system). The IHS does not collect data for Hawai‘i, the US-Affiliated Pacific Islands, or the US Caribbean, but elevated rates of plumbing deficiencies are documented in those regions.(Mueller and </a:t>
            </a:r>
            <a:r>
              <a:rPr lang="en-US" sz="1800" dirty="0" err="1">
                <a:solidFill>
                  <a:srgbClr val="000000"/>
                </a:solidFill>
                <a:effectLst/>
                <a:latin typeface="Calibri" panose="020F0502020204030204" pitchFamily="34" charset="0"/>
                <a:ea typeface="Arial" panose="020B0604020202020204" pitchFamily="34" charset="0"/>
                <a:cs typeface="Arial" panose="020B0604020202020204" pitchFamily="34" charset="0"/>
              </a:rPr>
              <a:t>Gasteyer</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 2021) Figure credit: Indian Health Service. </a:t>
            </a:r>
          </a:p>
          <a:p>
            <a:endParaRPr lang="en-US" dirty="0"/>
          </a:p>
        </p:txBody>
      </p:sp>
      <p:sp>
        <p:nvSpPr>
          <p:cNvPr id="4" name="Slide Number Placeholder 3"/>
          <p:cNvSpPr>
            <a:spLocks noGrp="1"/>
          </p:cNvSpPr>
          <p:nvPr>
            <p:ph type="sldNum" sz="quarter" idx="5"/>
          </p:nvPr>
        </p:nvSpPr>
        <p:spPr/>
        <p:txBody>
          <a:bodyPr/>
          <a:lstStyle/>
          <a:p>
            <a:fld id="{E8CE6CB7-542C-0A40-A1D9-CA6EADA0C63B}" type="slidenum">
              <a:rPr lang="en-US" smtClean="0"/>
              <a:t>21</a:t>
            </a:fld>
            <a:endParaRPr lang="en-US"/>
          </a:p>
        </p:txBody>
      </p:sp>
    </p:spTree>
    <p:extLst>
      <p:ext uri="{BB962C8B-B14F-4D97-AF65-F5344CB8AC3E}">
        <p14:creationId xmlns:p14="http://schemas.microsoft.com/office/powerpoint/2010/main" val="21740912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CAPTION: The map shows the geographic setting for an international plan between the US and Canada to cooperatively manage Lake Ontario. The plan balances interests upstream of the Moses-Saunders Dam with downstream interests. The collaborative framework used to develop the plan serves as a model of a successful approach to resolving water conflicts. Adapted from </a:t>
            </a:r>
            <a:r>
              <a:rPr lang="en-US" sz="1800" dirty="0">
                <a:solidFill>
                  <a:srgbClr val="000000"/>
                </a:solidFill>
                <a:effectLst/>
                <a:latin typeface="Calibri" panose="020F0502020204030204" pitchFamily="34" charset="0"/>
                <a:ea typeface="Arial" panose="020B0604020202020204" pitchFamily="34" charset="0"/>
                <a:cs typeface="Calibri" panose="020F0502020204030204" pitchFamily="34" charset="0"/>
              </a:rPr>
              <a:t>International Joint Commission 2014</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.(International Joint Commission 2014)</a:t>
            </a:r>
          </a:p>
          <a:p>
            <a:endParaRPr lang="en-US" dirty="0"/>
          </a:p>
        </p:txBody>
      </p:sp>
      <p:sp>
        <p:nvSpPr>
          <p:cNvPr id="4" name="Slide Number Placeholder 3"/>
          <p:cNvSpPr>
            <a:spLocks noGrp="1"/>
          </p:cNvSpPr>
          <p:nvPr>
            <p:ph type="sldNum" sz="quarter" idx="5"/>
          </p:nvPr>
        </p:nvSpPr>
        <p:spPr/>
        <p:txBody>
          <a:bodyPr/>
          <a:lstStyle/>
          <a:p>
            <a:fld id="{E8CE6CB7-542C-0A40-A1D9-CA6EADA0C63B}" type="slidenum">
              <a:rPr lang="en-US" smtClean="0"/>
              <a:t>22</a:t>
            </a:fld>
            <a:endParaRPr lang="en-US"/>
          </a:p>
        </p:txBody>
      </p:sp>
    </p:spTree>
    <p:extLst>
      <p:ext uri="{BB962C8B-B14F-4D97-AF65-F5344CB8AC3E}">
        <p14:creationId xmlns:p14="http://schemas.microsoft.com/office/powerpoint/2010/main" val="37024595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CAPTION: The figure shows hydrologic variability in both space and time: (</a:t>
            </a:r>
            <a:r>
              <a:rPr lang="en-US" sz="1800" b="1" dirty="0">
                <a:solidFill>
                  <a:srgbClr val="000000"/>
                </a:solidFill>
                <a:effectLst/>
                <a:latin typeface="Calibri" panose="020F0502020204030204" pitchFamily="34" charset="0"/>
                <a:ea typeface="Arial" panose="020B0604020202020204" pitchFamily="34" charset="0"/>
                <a:cs typeface="Arial" panose="020B0604020202020204" pitchFamily="34" charset="0"/>
              </a:rPr>
              <a:t>a</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 </a:t>
            </a:r>
            <a:r>
              <a:rPr lang="en-US" sz="1800" b="1" dirty="0">
                <a:solidFill>
                  <a:srgbClr val="000000"/>
                </a:solidFill>
                <a:effectLst/>
                <a:latin typeface="Calibri" panose="020F0502020204030204" pitchFamily="34" charset="0"/>
                <a:ea typeface="Arial" panose="020B0604020202020204" pitchFamily="34" charset="0"/>
                <a:cs typeface="Arial" panose="020B0604020202020204" pitchFamily="34" charset="0"/>
              </a:rPr>
              <a:t>b</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 runoff variability (a surrogate for streamflow variability) across the country between two decades, with the boundary of Upper Colorado River Basin shown; and streamflow variability across time with (</a:t>
            </a:r>
            <a:r>
              <a:rPr lang="en-US" sz="1800" b="1" dirty="0">
                <a:solidFill>
                  <a:srgbClr val="000000"/>
                </a:solidFill>
                <a:effectLst/>
                <a:latin typeface="Calibri" panose="020F0502020204030204" pitchFamily="34" charset="0"/>
                <a:ea typeface="Arial" panose="020B0604020202020204" pitchFamily="34" charset="0"/>
                <a:cs typeface="Arial" panose="020B0604020202020204" pitchFamily="34" charset="0"/>
              </a:rPr>
              <a:t>c</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 estimates of Colorado River flows from historical observations and (</a:t>
            </a:r>
            <a:r>
              <a:rPr lang="en-US" sz="1800" b="1" dirty="0">
                <a:solidFill>
                  <a:srgbClr val="000000"/>
                </a:solidFill>
                <a:effectLst/>
                <a:latin typeface="Calibri" panose="020F0502020204030204" pitchFamily="34" charset="0"/>
                <a:ea typeface="Arial" panose="020B0604020202020204" pitchFamily="34" charset="0"/>
                <a:cs typeface="Arial" panose="020B0604020202020204" pitchFamily="34" charset="0"/>
              </a:rPr>
              <a:t>d</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 reconstructed flows from ancient tree rings (blue line), with data from (c) shown in orange. Wedges point to two negotiated policy events. Figure credit: </a:t>
            </a:r>
            <a:r>
              <a:rPr lang="en-US" sz="1800" dirty="0" err="1">
                <a:solidFill>
                  <a:srgbClr val="000000"/>
                </a:solidFill>
                <a:effectLst/>
                <a:latin typeface="Calibri" panose="020F0502020204030204" pitchFamily="34" charset="0"/>
                <a:ea typeface="Arial" panose="020B0604020202020204" pitchFamily="34" charset="0"/>
                <a:cs typeface="Arial" panose="020B0604020202020204" pitchFamily="34" charset="0"/>
              </a:rPr>
              <a:t>Lynker</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 and University of Colorado Boulder.</a:t>
            </a:r>
          </a:p>
          <a:p>
            <a:endParaRPr lang="en-US" dirty="0"/>
          </a:p>
        </p:txBody>
      </p:sp>
      <p:sp>
        <p:nvSpPr>
          <p:cNvPr id="4" name="Slide Number Placeholder 3"/>
          <p:cNvSpPr>
            <a:spLocks noGrp="1"/>
          </p:cNvSpPr>
          <p:nvPr>
            <p:ph type="sldNum" sz="quarter" idx="5"/>
          </p:nvPr>
        </p:nvSpPr>
        <p:spPr/>
        <p:txBody>
          <a:bodyPr/>
          <a:lstStyle/>
          <a:p>
            <a:fld id="{E8CE6CB7-542C-0A40-A1D9-CA6EADA0C63B}" type="slidenum">
              <a:rPr lang="en-US" smtClean="0"/>
              <a:t>23</a:t>
            </a:fld>
            <a:endParaRPr lang="en-US"/>
          </a:p>
        </p:txBody>
      </p:sp>
    </p:spTree>
    <p:extLst>
      <p:ext uri="{BB962C8B-B14F-4D97-AF65-F5344CB8AC3E}">
        <p14:creationId xmlns:p14="http://schemas.microsoft.com/office/powerpoint/2010/main" val="2016358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CAPTION: Across the US, the number of water-related disasters with damages exceeding $1 billion (adjusted for inflation) during 1980–2022 rose</a:t>
            </a:r>
            <a:r>
              <a:rPr lang="en-US" sz="1800" dirty="0">
                <a:solidFill>
                  <a:srgbClr val="000000"/>
                </a:solidFill>
                <a:effectLst/>
                <a:latin typeface="Calibri" panose="020F0502020204030204" pitchFamily="34" charset="0"/>
                <a:ea typeface="Arial" panose="020B0604020202020204" pitchFamily="34" charset="0"/>
                <a:cs typeface="Calibri" panose="020F0502020204030204" pitchFamily="34" charset="0"/>
              </a:rPr>
              <a:t> due to increases in exposure, or assets at risk; vulnerability, or how much damage a hazard of a given intensity causes; and climate change-driven increases in the frequency of extremes. Adapted from NCEI 2023.(NCEI 2023)</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 </a:t>
            </a:r>
          </a:p>
          <a:p>
            <a:endParaRPr lang="en-US" dirty="0"/>
          </a:p>
        </p:txBody>
      </p:sp>
      <p:sp>
        <p:nvSpPr>
          <p:cNvPr id="4" name="Slide Number Placeholder 3"/>
          <p:cNvSpPr>
            <a:spLocks noGrp="1"/>
          </p:cNvSpPr>
          <p:nvPr>
            <p:ph type="sldNum" sz="quarter" idx="5"/>
          </p:nvPr>
        </p:nvSpPr>
        <p:spPr/>
        <p:txBody>
          <a:bodyPr/>
          <a:lstStyle/>
          <a:p>
            <a:fld id="{E8CE6CB7-542C-0A40-A1D9-CA6EADA0C63B}" type="slidenum">
              <a:rPr lang="en-US" smtClean="0"/>
              <a:t>6</a:t>
            </a:fld>
            <a:endParaRPr lang="en-US"/>
          </a:p>
        </p:txBody>
      </p:sp>
    </p:spTree>
    <p:extLst>
      <p:ext uri="{BB962C8B-B14F-4D97-AF65-F5344CB8AC3E}">
        <p14:creationId xmlns:p14="http://schemas.microsoft.com/office/powerpoint/2010/main" val="8574972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8CE6CB7-542C-0A40-A1D9-CA6EADA0C63B}" type="slidenum">
              <a:rPr lang="en-US" smtClean="0"/>
              <a:t>25</a:t>
            </a:fld>
            <a:endParaRPr lang="en-US"/>
          </a:p>
        </p:txBody>
      </p:sp>
    </p:spTree>
    <p:extLst>
      <p:ext uri="{BB962C8B-B14F-4D97-AF65-F5344CB8AC3E}">
        <p14:creationId xmlns:p14="http://schemas.microsoft.com/office/powerpoint/2010/main" val="3914879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CAPTION: Changes in ambient temperature, sea level, and rainfall (</a:t>
            </a:r>
            <a:r>
              <a:rPr lang="en-US" sz="1800" b="1" dirty="0">
                <a:solidFill>
                  <a:srgbClr val="000000"/>
                </a:solidFill>
                <a:effectLst/>
                <a:latin typeface="Calibri" panose="020F0502020204030204" pitchFamily="34" charset="0"/>
                <a:ea typeface="Arial" panose="020B0604020202020204" pitchFamily="34" charset="0"/>
                <a:cs typeface="Arial" panose="020B0604020202020204" pitchFamily="34" charset="0"/>
              </a:rPr>
              <a:t>top</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 can create climate-related hazards, such as changes in water temperature and saltwater intrusion (</a:t>
            </a:r>
            <a:r>
              <a:rPr lang="en-US" sz="1800" b="1" dirty="0">
                <a:solidFill>
                  <a:srgbClr val="000000"/>
                </a:solidFill>
                <a:effectLst/>
                <a:latin typeface="Calibri" panose="020F0502020204030204" pitchFamily="34" charset="0"/>
                <a:ea typeface="Arial" panose="020B0604020202020204" pitchFamily="34" charset="0"/>
                <a:cs typeface="Arial" panose="020B0604020202020204" pitchFamily="34" charset="0"/>
              </a:rPr>
              <a:t>middle</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 that can have negative impacts on water quality (</a:t>
            </a:r>
            <a:r>
              <a:rPr lang="en-US" sz="1800" b="1" dirty="0">
                <a:solidFill>
                  <a:srgbClr val="000000"/>
                </a:solidFill>
                <a:effectLst/>
                <a:latin typeface="Calibri" panose="020F0502020204030204" pitchFamily="34" charset="0"/>
                <a:ea typeface="Arial" panose="020B0604020202020204" pitchFamily="34" charset="0"/>
                <a:cs typeface="Arial" panose="020B0604020202020204" pitchFamily="34" charset="0"/>
              </a:rPr>
              <a:t>bottom</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 Saltwater intrusion is an imminent threat to coastal and island communities dependent on groundwater for drinking water (KMs 30.1, 9.2); agricultural areas face risks to water supplies when fertilizers and pesticides are mobilized by flooding;(Shukla et al. 2023) higher temperatures are putting many areas at risk of exposure to harmful algal blooms (e.g., KM 22.2) and increases in fecal coliform bacteria;(</a:t>
            </a:r>
            <a:r>
              <a:rPr lang="en-US" sz="1800" dirty="0" err="1">
                <a:solidFill>
                  <a:srgbClr val="000000"/>
                </a:solidFill>
                <a:effectLst/>
                <a:latin typeface="Calibri" panose="020F0502020204030204" pitchFamily="34" charset="0"/>
                <a:ea typeface="Arial" panose="020B0604020202020204" pitchFamily="34" charset="0"/>
                <a:cs typeface="Arial" panose="020B0604020202020204" pitchFamily="34" charset="0"/>
              </a:rPr>
              <a:t>Nijhawan</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 and Howard 2022) and treatment plants are challenged by sediments and debris from wildfires in their source waters </a:t>
            </a:r>
            <a:r>
              <a:rPr lang="en-US" sz="1800" dirty="0">
                <a:solidFill>
                  <a:srgbClr val="000000"/>
                </a:solidFill>
                <a:effectLst/>
                <a:latin typeface="Calibri" panose="020F0502020204030204" pitchFamily="34" charset="0"/>
                <a:ea typeface="Arial" panose="020B0604020202020204" pitchFamily="34" charset="0"/>
                <a:cs typeface="Calibri" panose="020F0502020204030204" pitchFamily="34" charset="0"/>
              </a:rPr>
              <a:t>(KM 6.1</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).(Chow et al. 2019; </a:t>
            </a:r>
            <a:r>
              <a:rPr lang="en-US" sz="1800" dirty="0" err="1">
                <a:solidFill>
                  <a:srgbClr val="000000"/>
                </a:solidFill>
                <a:effectLst/>
                <a:latin typeface="Calibri" panose="020F0502020204030204" pitchFamily="34" charset="0"/>
                <a:ea typeface="Arial" panose="020B0604020202020204" pitchFamily="34" charset="0"/>
                <a:cs typeface="Arial" panose="020B0604020202020204" pitchFamily="34" charset="0"/>
              </a:rPr>
              <a:t>Robinne</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 et al. 2021) Adapted from </a:t>
            </a:r>
            <a:r>
              <a:rPr lang="en-US" sz="1800" dirty="0" err="1">
                <a:solidFill>
                  <a:srgbClr val="000000"/>
                </a:solidFill>
                <a:effectLst/>
                <a:latin typeface="Calibri" panose="020F0502020204030204" pitchFamily="34" charset="0"/>
                <a:ea typeface="Arial" panose="020B0604020202020204" pitchFamily="34" charset="0"/>
                <a:cs typeface="Calibri" panose="020F0502020204030204" pitchFamily="34" charset="0"/>
              </a:rPr>
              <a:t>Nijhawan</a:t>
            </a:r>
            <a:r>
              <a:rPr lang="en-US" sz="1800" dirty="0">
                <a:solidFill>
                  <a:srgbClr val="000000"/>
                </a:solidFill>
                <a:effectLst/>
                <a:latin typeface="Calibri" panose="020F0502020204030204" pitchFamily="34" charset="0"/>
                <a:ea typeface="Arial" panose="020B0604020202020204" pitchFamily="34" charset="0"/>
                <a:cs typeface="Calibri" panose="020F0502020204030204" pitchFamily="34" charset="0"/>
              </a:rPr>
              <a:t> and Howard 2022(</a:t>
            </a:r>
            <a:r>
              <a:rPr lang="en-US" sz="1800" dirty="0" err="1">
                <a:solidFill>
                  <a:srgbClr val="000000"/>
                </a:solidFill>
                <a:effectLst/>
                <a:latin typeface="Calibri" panose="020F0502020204030204" pitchFamily="34" charset="0"/>
                <a:ea typeface="Arial" panose="020B0604020202020204" pitchFamily="34" charset="0"/>
                <a:cs typeface="Calibri" panose="020F0502020204030204" pitchFamily="34" charset="0"/>
              </a:rPr>
              <a:t>Nijhawan</a:t>
            </a:r>
            <a:r>
              <a:rPr lang="en-US" sz="1800" dirty="0">
                <a:solidFill>
                  <a:srgbClr val="000000"/>
                </a:solidFill>
                <a:effectLst/>
                <a:latin typeface="Calibri" panose="020F0502020204030204" pitchFamily="34" charset="0"/>
                <a:ea typeface="Arial" panose="020B0604020202020204" pitchFamily="34" charset="0"/>
                <a:cs typeface="Calibri" panose="020F0502020204030204" pitchFamily="34" charset="0"/>
              </a:rPr>
              <a:t> and Howard 2022)</a:t>
            </a:r>
            <a:r>
              <a:rPr lang="en-US" sz="1800" dirty="0">
                <a:solidFill>
                  <a:srgbClr val="2B579A"/>
                </a:solidFill>
                <a:effectLst/>
                <a:latin typeface="Calibri" panose="020F0502020204030204" pitchFamily="34" charset="0"/>
                <a:ea typeface="Arial" panose="020B0604020202020204" pitchFamily="34" charset="0"/>
                <a:cs typeface="Arial" panose="020B0604020202020204" pitchFamily="34" charset="0"/>
              </a:rPr>
              <a:t> [</a:t>
            </a:r>
            <a:r>
              <a:rPr lang="en-US" sz="1800" u="sng" dirty="0">
                <a:solidFill>
                  <a:srgbClr val="000000"/>
                </a:solidFill>
                <a:effectLst/>
                <a:latin typeface="Calibri" panose="020F0502020204030204" pitchFamily="34" charset="0"/>
                <a:ea typeface="Arial" panose="020B0604020202020204" pitchFamily="34" charset="0"/>
                <a:cs typeface="Arial" panose="020B0604020202020204" pitchFamily="34" charset="0"/>
                <a:hlinkClick r:id="rId3"/>
              </a:rPr>
              <a:t>CC BY 4.0</a:t>
            </a:r>
            <a:r>
              <a:rPr lang="en-US" sz="1800" dirty="0">
                <a:solidFill>
                  <a:srgbClr val="2B579A"/>
                </a:solidFill>
                <a:effectLst/>
                <a:latin typeface="Calibri" panose="020F0502020204030204" pitchFamily="34" charset="0"/>
                <a:ea typeface="Arial" panose="020B0604020202020204" pitchFamily="34" charset="0"/>
                <a:cs typeface="Arial" panose="020B0604020202020204" pitchFamily="34" charset="0"/>
              </a:rPr>
              <a:t>]</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a:t>
            </a:r>
          </a:p>
          <a:p>
            <a:endParaRPr lang="en-US" dirty="0"/>
          </a:p>
        </p:txBody>
      </p:sp>
      <p:sp>
        <p:nvSpPr>
          <p:cNvPr id="4" name="Slide Number Placeholder 3"/>
          <p:cNvSpPr>
            <a:spLocks noGrp="1"/>
          </p:cNvSpPr>
          <p:nvPr>
            <p:ph type="sldNum" sz="quarter" idx="5"/>
          </p:nvPr>
        </p:nvSpPr>
        <p:spPr/>
        <p:txBody>
          <a:bodyPr/>
          <a:lstStyle/>
          <a:p>
            <a:fld id="{E8CE6CB7-542C-0A40-A1D9-CA6EADA0C63B}" type="slidenum">
              <a:rPr lang="en-US" smtClean="0"/>
              <a:t>7</a:t>
            </a:fld>
            <a:endParaRPr lang="en-US"/>
          </a:p>
        </p:txBody>
      </p:sp>
    </p:spTree>
    <p:extLst>
      <p:ext uri="{BB962C8B-B14F-4D97-AF65-F5344CB8AC3E}">
        <p14:creationId xmlns:p14="http://schemas.microsoft.com/office/powerpoint/2010/main" val="8441305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CAPTION: Under an intermediate (RCP4.5) scenario, annual precipitation is projected to increase for much of the US (</a:t>
            </a:r>
            <a:r>
              <a:rPr lang="en-US" sz="1800" b="1" dirty="0">
                <a:solidFill>
                  <a:srgbClr val="000000"/>
                </a:solidFill>
                <a:effectLst/>
                <a:latin typeface="Calibri" panose="020F0502020204030204" pitchFamily="34" charset="0"/>
                <a:ea typeface="Arial" panose="020B0604020202020204" pitchFamily="34" charset="0"/>
                <a:cs typeface="Arial" panose="020B0604020202020204" pitchFamily="34" charset="0"/>
              </a:rPr>
              <a:t>a</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 except for the Southwest, Hawai‘i, and the US Caribbean (not shown; see Figure 23.2, which shows rainfall reductions of about 10% by midcentury, and increases in dry days during the wet season, for Puerto Rico). The wettest and driest 20% of projections (</a:t>
            </a:r>
            <a:r>
              <a:rPr lang="en-US" sz="1800" b="1" dirty="0">
                <a:solidFill>
                  <a:srgbClr val="000000"/>
                </a:solidFill>
                <a:effectLst/>
                <a:latin typeface="Calibri" panose="020F0502020204030204" pitchFamily="34" charset="0"/>
                <a:ea typeface="Arial" panose="020B0604020202020204" pitchFamily="34" charset="0"/>
                <a:cs typeface="Arial" panose="020B0604020202020204" pitchFamily="34" charset="0"/>
              </a:rPr>
              <a:t>b</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 </a:t>
            </a:r>
            <a:r>
              <a:rPr lang="en-US" sz="1800" b="1" dirty="0">
                <a:solidFill>
                  <a:srgbClr val="000000"/>
                </a:solidFill>
                <a:effectLst/>
                <a:latin typeface="Calibri" panose="020F0502020204030204" pitchFamily="34" charset="0"/>
                <a:ea typeface="Arial" panose="020B0604020202020204" pitchFamily="34" charset="0"/>
                <a:cs typeface="Arial" panose="020B0604020202020204" pitchFamily="34" charset="0"/>
              </a:rPr>
              <a:t>c</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 illustrate the range of uncertainty in annual precipitation projections. This figure shows projected changes in inches. In the Southwest, a half-inch change in annual precipitation has more influence on the region’s hydrology than does a half-inch change in the Northeast (see Figure 2.10 for percent changes under different warming levels). Projections are not available for the US-Affiliated Pacific Islands. Figure credit: University of Colorado Boulder, NOAA NCEI, and CISESS NC.</a:t>
            </a:r>
          </a:p>
          <a:p>
            <a:endParaRPr lang="en-US" dirty="0"/>
          </a:p>
        </p:txBody>
      </p:sp>
      <p:sp>
        <p:nvSpPr>
          <p:cNvPr id="4" name="Slide Number Placeholder 3"/>
          <p:cNvSpPr>
            <a:spLocks noGrp="1"/>
          </p:cNvSpPr>
          <p:nvPr>
            <p:ph type="sldNum" sz="quarter" idx="5"/>
          </p:nvPr>
        </p:nvSpPr>
        <p:spPr/>
        <p:txBody>
          <a:bodyPr/>
          <a:lstStyle/>
          <a:p>
            <a:fld id="{E8CE6CB7-542C-0A40-A1D9-CA6EADA0C63B}" type="slidenum">
              <a:rPr lang="en-US" smtClean="0"/>
              <a:t>8</a:t>
            </a:fld>
            <a:endParaRPr lang="en-US"/>
          </a:p>
        </p:txBody>
      </p:sp>
    </p:spTree>
    <p:extLst>
      <p:ext uri="{BB962C8B-B14F-4D97-AF65-F5344CB8AC3E}">
        <p14:creationId xmlns:p14="http://schemas.microsoft.com/office/powerpoint/2010/main" val="23428090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CAPTION: Actual evapotranspiration is the water that evaporates from soil and surface water or transpires from plants. Higher rates of evapotranspiration can reduce overall water availability even if precipitation does not change; conversely, low water availability can limit actual evapotranspiration. Under an intermediate scenario (RCP 4.5), actual evapotranspiration is expected to decrease in regions with decreasing or unchanging precipitation (</a:t>
            </a:r>
            <a:r>
              <a:rPr lang="en-US" sz="1800" b="1" dirty="0">
                <a:solidFill>
                  <a:srgbClr val="000000"/>
                </a:solidFill>
                <a:effectLst/>
                <a:latin typeface="Calibri" panose="020F0502020204030204" pitchFamily="34" charset="0"/>
                <a:ea typeface="Arial" panose="020B0604020202020204" pitchFamily="34" charset="0"/>
                <a:cs typeface="Arial" panose="020B0604020202020204" pitchFamily="34" charset="0"/>
              </a:rPr>
              <a:t>a</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 such as the US Southwest, the Southern Great Plains, and the Caribbean (not shown; Box 23.2). Wetter regions, including the Northwest, Alaska, Hawai‘i, and the eastern half of the US, will see higher actual evapotranspiration. The wettest and driest projections (</a:t>
            </a:r>
            <a:r>
              <a:rPr lang="en-US" sz="1800" b="1" dirty="0">
                <a:solidFill>
                  <a:srgbClr val="000000"/>
                </a:solidFill>
                <a:effectLst/>
                <a:latin typeface="Calibri" panose="020F0502020204030204" pitchFamily="34" charset="0"/>
                <a:ea typeface="Arial" panose="020B0604020202020204" pitchFamily="34" charset="0"/>
                <a:cs typeface="Arial" panose="020B0604020202020204" pitchFamily="34" charset="0"/>
              </a:rPr>
              <a:t>b, c</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 illustrate the range of uncertainty. Projections are not available for the US-Affiliated Pacific Islands. Figure credit: University of Colorado Boulder, NOAA NCEI, and CISESS NC</a:t>
            </a:r>
            <a:r>
              <a:rPr lang="en-US" sz="1800" kern="1400" spc="-50" dirty="0">
                <a:solidFill>
                  <a:srgbClr val="000000"/>
                </a:solidFill>
                <a:effectLst/>
                <a:latin typeface="Lora" pitchFamily="2" charset="77"/>
                <a:ea typeface="Arial" panose="020B0604020202020204" pitchFamily="34" charset="0"/>
                <a:cs typeface="Times New Roman" panose="02020603050405020304" pitchFamily="18" charset="0"/>
              </a:rPr>
              <a:t>.</a:t>
            </a:r>
            <a:endPar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E8CE6CB7-542C-0A40-A1D9-CA6EADA0C63B}" type="slidenum">
              <a:rPr lang="en-US" smtClean="0"/>
              <a:t>9</a:t>
            </a:fld>
            <a:endParaRPr lang="en-US"/>
          </a:p>
        </p:txBody>
      </p:sp>
    </p:spTree>
    <p:extLst>
      <p:ext uri="{BB962C8B-B14F-4D97-AF65-F5344CB8AC3E}">
        <p14:creationId xmlns:p14="http://schemas.microsoft.com/office/powerpoint/2010/main" val="22699926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CAPTION: Snow water equivalent (SWE), the quantity of water stored in the snowpack, is key to regional water supplies. Under an intermediate scenario (RCP 4.5), peak SWE is projected to decline across much of the country except for some high-elevation interior locations in the contiguous United States and parts of Alaska (</a:t>
            </a:r>
            <a:r>
              <a:rPr lang="en-US" sz="1800" b="1" dirty="0">
                <a:solidFill>
                  <a:srgbClr val="000000"/>
                </a:solidFill>
                <a:effectLst/>
                <a:latin typeface="Calibri" panose="020F0502020204030204" pitchFamily="34" charset="0"/>
                <a:ea typeface="Arial" panose="020B0604020202020204" pitchFamily="34" charset="0"/>
                <a:cs typeface="Arial" panose="020B0604020202020204" pitchFamily="34" charset="0"/>
              </a:rPr>
              <a:t>a</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 The largest snowpack declines are expected in warmer snow climates like coastal southern Alaska and the mountain ranges of California and the Northwest. The wettest (</a:t>
            </a:r>
            <a:r>
              <a:rPr lang="en-US" sz="1800" b="1" dirty="0">
                <a:solidFill>
                  <a:srgbClr val="000000"/>
                </a:solidFill>
                <a:effectLst/>
                <a:latin typeface="Calibri" panose="020F0502020204030204" pitchFamily="34" charset="0"/>
                <a:ea typeface="Arial" panose="020B0604020202020204" pitchFamily="34" charset="0"/>
                <a:cs typeface="Arial" panose="020B0604020202020204" pitchFamily="34" charset="0"/>
              </a:rPr>
              <a:t>b</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 and driest (</a:t>
            </a:r>
            <a:r>
              <a:rPr lang="en-US" sz="1800" b="1" dirty="0">
                <a:solidFill>
                  <a:srgbClr val="000000"/>
                </a:solidFill>
                <a:effectLst/>
                <a:latin typeface="Calibri" panose="020F0502020204030204" pitchFamily="34" charset="0"/>
                <a:ea typeface="Arial" panose="020B0604020202020204" pitchFamily="34" charset="0"/>
                <a:cs typeface="Arial" panose="020B0604020202020204" pitchFamily="34" charset="0"/>
              </a:rPr>
              <a:t>c</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 projections both show decreases in SWE, reflecting the influence of warming on future snowpack. Snow on the highest Hawaiian mountain peaks has important cultural and ecological significance, but projections at this resolution are not available. Figure credit: University of Colorado Boulder, NOAA NCEI, and CISESS NC.</a:t>
            </a:r>
          </a:p>
          <a:p>
            <a:endParaRPr lang="en-US" dirty="0"/>
          </a:p>
        </p:txBody>
      </p:sp>
      <p:sp>
        <p:nvSpPr>
          <p:cNvPr id="4" name="Slide Number Placeholder 3"/>
          <p:cNvSpPr>
            <a:spLocks noGrp="1"/>
          </p:cNvSpPr>
          <p:nvPr>
            <p:ph type="sldNum" sz="quarter" idx="5"/>
          </p:nvPr>
        </p:nvSpPr>
        <p:spPr/>
        <p:txBody>
          <a:bodyPr/>
          <a:lstStyle/>
          <a:p>
            <a:fld id="{E8CE6CB7-542C-0A40-A1D9-CA6EADA0C63B}" type="slidenum">
              <a:rPr lang="en-US" smtClean="0"/>
              <a:t>10</a:t>
            </a:fld>
            <a:endParaRPr lang="en-US"/>
          </a:p>
        </p:txBody>
      </p:sp>
    </p:spTree>
    <p:extLst>
      <p:ext uri="{BB962C8B-B14F-4D97-AF65-F5344CB8AC3E}">
        <p14:creationId xmlns:p14="http://schemas.microsoft.com/office/powerpoint/2010/main" val="13951067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CAPTION: Summer soil moisture supports dryland agriculture and ecosystem functions and reduces irrigation demand and wildfire risk.</a:t>
            </a:r>
            <a:r>
              <a:rPr lang="en-US" sz="1800" kern="1400" spc="-50" dirty="0">
                <a:solidFill>
                  <a:srgbClr val="000000"/>
                </a:solidFill>
                <a:effectLst/>
                <a:latin typeface="Lora" pitchFamily="2" charset="77"/>
                <a:ea typeface="Yu Mincho" panose="02020400000000000000" pitchFamily="18" charset="-128"/>
                <a:cs typeface="Times New Roman" panose="02020603050405020304" pitchFamily="18" charset="0"/>
              </a:rPr>
              <a:t> </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Under an intermediate scenario (RCP 4.5), soil moisture is projected to decrease during the summer months (June, July, and August) for most of the country (</a:t>
            </a:r>
            <a:r>
              <a:rPr lang="en-US" sz="1800" b="1" dirty="0">
                <a:solidFill>
                  <a:srgbClr val="000000"/>
                </a:solidFill>
                <a:effectLst/>
                <a:latin typeface="Calibri" panose="020F0502020204030204" pitchFamily="34" charset="0"/>
                <a:ea typeface="Arial" panose="020B0604020202020204" pitchFamily="34" charset="0"/>
                <a:cs typeface="Arial" panose="020B0604020202020204" pitchFamily="34" charset="0"/>
              </a:rPr>
              <a:t>a</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 with the West seeing decreases even under the wettest projections. </a:t>
            </a:r>
            <a:r>
              <a:rPr lang="en-US" sz="2800" b="0" i="0" dirty="0">
                <a:solidFill>
                  <a:srgbClr val="1D1C1D"/>
                </a:solidFill>
                <a:effectLst/>
                <a:latin typeface="Slack-Lato"/>
              </a:rPr>
              <a:t>Exceptions include portions of the Upper Midwest and Alaska. The range between the wettest (</a:t>
            </a:r>
            <a:r>
              <a:rPr lang="en-US" sz="2800" b="1" i="0" dirty="0">
                <a:solidFill>
                  <a:srgbClr val="1D1C1D"/>
                </a:solidFill>
                <a:effectLst/>
                <a:latin typeface="Slack-Lato"/>
              </a:rPr>
              <a:t>b</a:t>
            </a:r>
            <a:r>
              <a:rPr lang="en-US" sz="2800" b="0" i="0" dirty="0">
                <a:solidFill>
                  <a:srgbClr val="1D1C1D"/>
                </a:solidFill>
                <a:effectLst/>
                <a:latin typeface="Slack-Lato"/>
              </a:rPr>
              <a:t>) and driest </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a:t>
            </a:r>
            <a:r>
              <a:rPr lang="en-US" sz="1800" b="1" dirty="0">
                <a:solidFill>
                  <a:srgbClr val="000000"/>
                </a:solidFill>
                <a:effectLst/>
                <a:latin typeface="Calibri" panose="020F0502020204030204" pitchFamily="34" charset="0"/>
                <a:ea typeface="Arial" panose="020B0604020202020204" pitchFamily="34" charset="0"/>
                <a:cs typeface="Arial" panose="020B0604020202020204" pitchFamily="34" charset="0"/>
              </a:rPr>
              <a:t>c</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 projections illustrate the uncertainty in summer soil projections. Projections are not available for the US Caribbean or US-Affiliated Pacific Islands. Figure credit: University of Colorado Boulder, NOAA NCEI, and CISESS NC.</a:t>
            </a:r>
          </a:p>
          <a:p>
            <a:endParaRPr lang="en-US" dirty="0"/>
          </a:p>
        </p:txBody>
      </p:sp>
      <p:sp>
        <p:nvSpPr>
          <p:cNvPr id="4" name="Slide Number Placeholder 3"/>
          <p:cNvSpPr>
            <a:spLocks noGrp="1"/>
          </p:cNvSpPr>
          <p:nvPr>
            <p:ph type="sldNum" sz="quarter" idx="5"/>
          </p:nvPr>
        </p:nvSpPr>
        <p:spPr/>
        <p:txBody>
          <a:bodyPr/>
          <a:lstStyle/>
          <a:p>
            <a:fld id="{E8CE6CB7-542C-0A40-A1D9-CA6EADA0C63B}" type="slidenum">
              <a:rPr lang="en-US" smtClean="0"/>
              <a:t>11</a:t>
            </a:fld>
            <a:endParaRPr lang="en-US"/>
          </a:p>
        </p:txBody>
      </p:sp>
    </p:spTree>
    <p:extLst>
      <p:ext uri="{BB962C8B-B14F-4D97-AF65-F5344CB8AC3E}">
        <p14:creationId xmlns:p14="http://schemas.microsoft.com/office/powerpoint/2010/main" val="14467995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CAPTION: Rivers and streams aggregate runoff across watersheds, and runoff integrates climate change impacts to the water cycle (Figures 4.3, 4.4, 4.5, 4.6); as a result, impacts to runoff over a watershed are commonly used as surrogates for impacts to streamflow. Under an intermediate scenario (RCP4.5), projections of annual runoff vary geographically depending on relative changes to precipitation, evapotranspiration, snow and ice, groundwater, and soil moisture. Decreases are projected in Hawai‘i and parts of the Nation supplied by snow (</a:t>
            </a:r>
            <a:r>
              <a:rPr lang="en-US" sz="1800" b="1" dirty="0">
                <a:solidFill>
                  <a:srgbClr val="000000"/>
                </a:solidFill>
                <a:effectLst/>
                <a:latin typeface="Calibri" panose="020F0502020204030204" pitchFamily="34" charset="0"/>
                <a:ea typeface="Arial" panose="020B0604020202020204" pitchFamily="34" charset="0"/>
                <a:cs typeface="Arial" panose="020B0604020202020204" pitchFamily="34" charset="0"/>
              </a:rPr>
              <a:t>a</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 Projections are not available for US-Affiliated Pacific Islands or the US Caribbean; however, given projected decreases in precipitation and increases in temperature in the Caribbean, annual runoff is expected to decrease. The range between the wettest (</a:t>
            </a:r>
            <a:r>
              <a:rPr lang="en-US" sz="1800" b="1" dirty="0">
                <a:solidFill>
                  <a:srgbClr val="000000"/>
                </a:solidFill>
                <a:effectLst/>
                <a:latin typeface="Calibri" panose="020F0502020204030204" pitchFamily="34" charset="0"/>
                <a:ea typeface="Arial" panose="020B0604020202020204" pitchFamily="34" charset="0"/>
                <a:cs typeface="Arial" panose="020B0604020202020204" pitchFamily="34" charset="0"/>
              </a:rPr>
              <a:t>b</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 and driest (</a:t>
            </a:r>
            <a:r>
              <a:rPr lang="en-US" sz="1800" b="1" dirty="0">
                <a:solidFill>
                  <a:srgbClr val="000000"/>
                </a:solidFill>
                <a:effectLst/>
                <a:latin typeface="Calibri" panose="020F0502020204030204" pitchFamily="34" charset="0"/>
                <a:ea typeface="Arial" panose="020B0604020202020204" pitchFamily="34" charset="0"/>
                <a:cs typeface="Arial" panose="020B0604020202020204" pitchFamily="34" charset="0"/>
              </a:rPr>
              <a:t>c</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 projections illustrate the uncertainty in runoff projections. Figure credit: University of Colorado Boulder, NOAA NCEI, and CISESS NC.</a:t>
            </a:r>
          </a:p>
          <a:p>
            <a:endParaRPr lang="en-US" dirty="0"/>
          </a:p>
        </p:txBody>
      </p:sp>
      <p:sp>
        <p:nvSpPr>
          <p:cNvPr id="4" name="Slide Number Placeholder 3"/>
          <p:cNvSpPr>
            <a:spLocks noGrp="1"/>
          </p:cNvSpPr>
          <p:nvPr>
            <p:ph type="sldNum" sz="quarter" idx="5"/>
          </p:nvPr>
        </p:nvSpPr>
        <p:spPr/>
        <p:txBody>
          <a:bodyPr/>
          <a:lstStyle/>
          <a:p>
            <a:fld id="{E8CE6CB7-542C-0A40-A1D9-CA6EADA0C63B}" type="slidenum">
              <a:rPr lang="en-US" smtClean="0"/>
              <a:t>12</a:t>
            </a:fld>
            <a:endParaRPr lang="en-US"/>
          </a:p>
        </p:txBody>
      </p:sp>
    </p:spTree>
    <p:extLst>
      <p:ext uri="{BB962C8B-B14F-4D97-AF65-F5344CB8AC3E}">
        <p14:creationId xmlns:p14="http://schemas.microsoft.com/office/powerpoint/2010/main" val="18822826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CAPTION: Inland floods result from combinations of factors, primarily extreme rainfall, soil moisture, and snowpack and snowmelt conditions. Each of these are subject to substantial variability and change across a wide range of timescales, from daily to decadal, in a warming climate. Scientific confidence in how the climate drivers of flooding will change is higher than in how those drivers will combine to affect floods in particular locations and seasons. Adapted from Yu et al. 2020(Yu et al. 2020) [</a:t>
            </a:r>
            <a:r>
              <a:rPr lang="en-US" sz="1800" u="sng" dirty="0">
                <a:solidFill>
                  <a:srgbClr val="000000"/>
                </a:solidFill>
                <a:effectLst/>
                <a:latin typeface="Calibri" panose="020F0502020204030204" pitchFamily="34" charset="0"/>
                <a:ea typeface="Arial" panose="020B0604020202020204" pitchFamily="34" charset="0"/>
                <a:cs typeface="Arial" panose="020B0604020202020204" pitchFamily="34" charset="0"/>
                <a:hlinkClick r:id="rId3"/>
              </a:rPr>
              <a:t>CC BY-NC 4.0</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 </a:t>
            </a:r>
          </a:p>
          <a:p>
            <a:endParaRPr lang="en-US" dirty="0"/>
          </a:p>
        </p:txBody>
      </p:sp>
      <p:sp>
        <p:nvSpPr>
          <p:cNvPr id="4" name="Slide Number Placeholder 3"/>
          <p:cNvSpPr>
            <a:spLocks noGrp="1"/>
          </p:cNvSpPr>
          <p:nvPr>
            <p:ph type="sldNum" sz="quarter" idx="5"/>
          </p:nvPr>
        </p:nvSpPr>
        <p:spPr/>
        <p:txBody>
          <a:bodyPr/>
          <a:lstStyle/>
          <a:p>
            <a:fld id="{E8CE6CB7-542C-0A40-A1D9-CA6EADA0C63B}" type="slidenum">
              <a:rPr lang="en-US" smtClean="0"/>
              <a:t>13</a:t>
            </a:fld>
            <a:endParaRPr lang="en-US"/>
          </a:p>
        </p:txBody>
      </p:sp>
    </p:spTree>
    <p:extLst>
      <p:ext uri="{BB962C8B-B14F-4D97-AF65-F5344CB8AC3E}">
        <p14:creationId xmlns:p14="http://schemas.microsoft.com/office/powerpoint/2010/main" val="31025737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Information for presenters">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C2EB190F-57ED-4139-B97C-588783A5575D}"/>
              </a:ext>
            </a:extLst>
          </p:cNvPr>
          <p:cNvSpPr/>
          <p:nvPr userDrawn="1"/>
        </p:nvSpPr>
        <p:spPr>
          <a:xfrm>
            <a:off x="0" y="6444308"/>
            <a:ext cx="9144000" cy="413691"/>
          </a:xfrm>
          <a:prstGeom prst="rect">
            <a:avLst/>
          </a:prstGeom>
          <a:solidFill>
            <a:srgbClr val="209D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2"/>
          <p:cNvSpPr>
            <a:spLocks noGrp="1"/>
          </p:cNvSpPr>
          <p:nvPr>
            <p:ph idx="13" hasCustomPrompt="1"/>
          </p:nvPr>
        </p:nvSpPr>
        <p:spPr>
          <a:xfrm>
            <a:off x="628650" y="1698171"/>
            <a:ext cx="5035880" cy="4478792"/>
          </a:xfrm>
        </p:spPr>
        <p:txBody>
          <a:bodyPr>
            <a:normAutofit/>
          </a:bodyPr>
          <a:lstStyle>
            <a:lvl1pPr marL="0" indent="0">
              <a:lnSpc>
                <a:spcPct val="100000"/>
              </a:lnSpc>
              <a:spcBef>
                <a:spcPts val="0"/>
              </a:spcBef>
              <a:spcAft>
                <a:spcPts val="1200"/>
              </a:spcAft>
              <a:buNone/>
              <a:defRPr sz="2000"/>
            </a:lvl1pPr>
            <a:lvl2pPr marL="457200" indent="0">
              <a:buNone/>
              <a:defRPr sz="2000"/>
            </a:lvl2pPr>
            <a:lvl3pPr>
              <a:defRPr sz="1800"/>
            </a:lvl3pPr>
            <a:lvl4pPr>
              <a:defRPr sz="1600"/>
            </a:lvl4pPr>
            <a:lvl5pPr>
              <a:defRPr sz="1600"/>
            </a:lvl5pPr>
          </a:lstStyle>
          <a:p>
            <a:pPr lvl="0"/>
            <a:r>
              <a:rPr lang="en-US" dirty="0"/>
              <a:t>Click to edit Key Message text</a:t>
            </a:r>
          </a:p>
        </p:txBody>
      </p:sp>
      <p:sp>
        <p:nvSpPr>
          <p:cNvPr id="16" name="Rectangle 15">
            <a:extLst>
              <a:ext uri="{FF2B5EF4-FFF2-40B4-BE49-F238E27FC236}">
                <a16:creationId xmlns:a16="http://schemas.microsoft.com/office/drawing/2014/main" id="{837600C7-BD6D-B067-258C-FC0CEF80EB05}"/>
              </a:ext>
            </a:extLst>
          </p:cNvPr>
          <p:cNvSpPr/>
          <p:nvPr userDrawn="1"/>
        </p:nvSpPr>
        <p:spPr>
          <a:xfrm>
            <a:off x="1858781" y="6483320"/>
            <a:ext cx="5426439" cy="276999"/>
          </a:xfrm>
          <a:prstGeom prst="rect">
            <a:avLst/>
          </a:prstGeom>
        </p:spPr>
        <p:txBody>
          <a:bodyPr wrap="square">
            <a:spAutoFit/>
          </a:bodyPr>
          <a:lstStyle/>
          <a:p>
            <a:pPr algn="ctr"/>
            <a:r>
              <a:rPr lang="en-US" sz="1200" dirty="0">
                <a:solidFill>
                  <a:schemeClr val="bg1"/>
                </a:solidFill>
              </a:rPr>
              <a:t>Chapter 4  |  Fifth National Climate Assessment  |  nca2023.globalchange.gov</a:t>
            </a:r>
          </a:p>
        </p:txBody>
      </p:sp>
      <p:sp>
        <p:nvSpPr>
          <p:cNvPr id="2" name="Content Placeholder 8">
            <a:extLst>
              <a:ext uri="{FF2B5EF4-FFF2-40B4-BE49-F238E27FC236}">
                <a16:creationId xmlns:a16="http://schemas.microsoft.com/office/drawing/2014/main" id="{1108CC7F-A86D-ACFF-3B1C-4E838AF9E3A5}"/>
              </a:ext>
            </a:extLst>
          </p:cNvPr>
          <p:cNvSpPr>
            <a:spLocks noGrp="1"/>
          </p:cNvSpPr>
          <p:nvPr>
            <p:ph sz="quarter" idx="14"/>
          </p:nvPr>
        </p:nvSpPr>
        <p:spPr>
          <a:xfrm>
            <a:off x="6400508" y="2303812"/>
            <a:ext cx="2054430" cy="2057400"/>
          </a:xfrm>
        </p:spPr>
        <p:txBody>
          <a:bodyPr anchor="t"/>
          <a:lstStyle>
            <a:lvl1pPr marL="0" indent="0" algn="l">
              <a:buNone/>
              <a:defRPr>
                <a:solidFill>
                  <a:schemeClr val="bg1"/>
                </a:solidFill>
              </a:defRPr>
            </a:lvl1pPr>
          </a:lstStyle>
          <a:p>
            <a:pPr lvl="0"/>
            <a:r>
              <a:rPr lang="en-US"/>
              <a:t>Edit Master text styles</a:t>
            </a:r>
          </a:p>
        </p:txBody>
      </p:sp>
      <p:sp>
        <p:nvSpPr>
          <p:cNvPr id="5" name="TextBox 4">
            <a:extLst>
              <a:ext uri="{FF2B5EF4-FFF2-40B4-BE49-F238E27FC236}">
                <a16:creationId xmlns:a16="http://schemas.microsoft.com/office/drawing/2014/main" id="{0D721B23-BE1C-8E16-92B9-B10299C624A5}"/>
              </a:ext>
            </a:extLst>
          </p:cNvPr>
          <p:cNvSpPr txBox="1"/>
          <p:nvPr userDrawn="1"/>
        </p:nvSpPr>
        <p:spPr>
          <a:xfrm>
            <a:off x="6718714" y="4400224"/>
            <a:ext cx="1418017" cy="307777"/>
          </a:xfrm>
          <a:prstGeom prst="rect">
            <a:avLst/>
          </a:prstGeom>
          <a:noFill/>
        </p:spPr>
        <p:txBody>
          <a:bodyPr wrap="none" rtlCol="0">
            <a:spAutoFit/>
          </a:bodyPr>
          <a:lstStyle/>
          <a:p>
            <a:r>
              <a:rPr lang="en-US" sz="1400" dirty="0"/>
              <a:t>Chapter QR code</a:t>
            </a:r>
          </a:p>
        </p:txBody>
      </p:sp>
      <p:sp>
        <p:nvSpPr>
          <p:cNvPr id="10" name="TextBox 9">
            <a:extLst>
              <a:ext uri="{FF2B5EF4-FFF2-40B4-BE49-F238E27FC236}">
                <a16:creationId xmlns:a16="http://schemas.microsoft.com/office/drawing/2014/main" id="{413BF341-D554-7A24-F119-7DB633F019A4}"/>
              </a:ext>
            </a:extLst>
          </p:cNvPr>
          <p:cNvSpPr txBox="1"/>
          <p:nvPr userDrawn="1"/>
        </p:nvSpPr>
        <p:spPr>
          <a:xfrm>
            <a:off x="628650" y="603583"/>
            <a:ext cx="7886700" cy="707886"/>
          </a:xfrm>
          <a:prstGeom prst="rect">
            <a:avLst/>
          </a:prstGeom>
          <a:noFill/>
        </p:spPr>
        <p:txBody>
          <a:bodyPr wrap="square" rtlCol="0">
            <a:spAutoFit/>
          </a:bodyPr>
          <a:lstStyle/>
          <a:p>
            <a:r>
              <a:rPr lang="en-US" sz="4000" b="0" dirty="0">
                <a:solidFill>
                  <a:srgbClr val="026393"/>
                </a:solidFill>
                <a:latin typeface="+mj-lt"/>
              </a:rPr>
              <a:t>Information for presenters</a:t>
            </a:r>
          </a:p>
        </p:txBody>
      </p:sp>
    </p:spTree>
    <p:extLst>
      <p:ext uri="{BB962C8B-B14F-4D97-AF65-F5344CB8AC3E}">
        <p14:creationId xmlns:p14="http://schemas.microsoft.com/office/powerpoint/2010/main" val="11393385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5F274237-B5FC-5F13-7B91-F9CBCED7BC7D}"/>
              </a:ext>
            </a:extLst>
          </p:cNvPr>
          <p:cNvSpPr/>
          <p:nvPr userDrawn="1"/>
        </p:nvSpPr>
        <p:spPr>
          <a:xfrm>
            <a:off x="0" y="6444308"/>
            <a:ext cx="9144000" cy="413691"/>
          </a:xfrm>
          <a:prstGeom prst="rect">
            <a:avLst/>
          </a:prstGeom>
          <a:solidFill>
            <a:srgbClr val="209D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B7073D-A249-6AE6-E43D-6C0E9F92A1E6}"/>
              </a:ext>
            </a:extLst>
          </p:cNvPr>
          <p:cNvSpPr/>
          <p:nvPr userDrawn="1"/>
        </p:nvSpPr>
        <p:spPr>
          <a:xfrm>
            <a:off x="1858781" y="6483320"/>
            <a:ext cx="5426439" cy="276999"/>
          </a:xfrm>
          <a:prstGeom prst="rect">
            <a:avLst/>
          </a:prstGeom>
        </p:spPr>
        <p:txBody>
          <a:bodyPr wrap="square">
            <a:spAutoFit/>
          </a:bodyPr>
          <a:lstStyle/>
          <a:p>
            <a:pPr algn="ctr"/>
            <a:r>
              <a:rPr lang="en-US" sz="1200" dirty="0">
                <a:solidFill>
                  <a:schemeClr val="bg1"/>
                </a:solidFill>
              </a:rPr>
              <a:t>Chapter 4  |  Fifth National Climate Assessment  |  nca2023.globalchange.gov</a:t>
            </a:r>
          </a:p>
        </p:txBody>
      </p:sp>
    </p:spTree>
    <p:extLst>
      <p:ext uri="{BB962C8B-B14F-4D97-AF65-F5344CB8AC3E}">
        <p14:creationId xmlns:p14="http://schemas.microsoft.com/office/powerpoint/2010/main" val="24639666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2A530860-5D58-5042-BB93-C7592BB8BF8A}"/>
              </a:ext>
            </a:extLst>
          </p:cNvPr>
          <p:cNvSpPr/>
          <p:nvPr userDrawn="1"/>
        </p:nvSpPr>
        <p:spPr>
          <a:xfrm>
            <a:off x="0" y="0"/>
            <a:ext cx="9144000" cy="6858000"/>
          </a:xfrm>
          <a:prstGeom prst="rect">
            <a:avLst/>
          </a:prstGeom>
          <a:solidFill>
            <a:srgbClr val="02639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sp>
        <p:nvSpPr>
          <p:cNvPr id="15" name="Rectangle 14">
            <a:extLst>
              <a:ext uri="{FF2B5EF4-FFF2-40B4-BE49-F238E27FC236}">
                <a16:creationId xmlns:a16="http://schemas.microsoft.com/office/drawing/2014/main" id="{2A530860-5D58-5042-BB93-C7592BB8BF8A}"/>
              </a:ext>
            </a:extLst>
          </p:cNvPr>
          <p:cNvSpPr/>
          <p:nvPr userDrawn="1"/>
        </p:nvSpPr>
        <p:spPr>
          <a:xfrm>
            <a:off x="0" y="1137988"/>
            <a:ext cx="5630780" cy="400110"/>
          </a:xfrm>
          <a:prstGeom prst="rect">
            <a:avLst/>
          </a:prstGeom>
          <a:solidFill>
            <a:srgbClr val="209DB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3" name="Subtitle 2"/>
          <p:cNvSpPr>
            <a:spLocks noGrp="1"/>
          </p:cNvSpPr>
          <p:nvPr>
            <p:ph type="subTitle" idx="1" hasCustomPrompt="1"/>
          </p:nvPr>
        </p:nvSpPr>
        <p:spPr>
          <a:xfrm>
            <a:off x="308113" y="1667464"/>
            <a:ext cx="5372053" cy="1638252"/>
          </a:xfrm>
        </p:spPr>
        <p:txBody>
          <a:bodyPr>
            <a:normAutofit/>
          </a:bodyPr>
          <a:lstStyle>
            <a:lvl1pPr marL="0" indent="0" algn="l">
              <a:lnSpc>
                <a:spcPct val="100000"/>
              </a:lnSpc>
              <a:spcBef>
                <a:spcPts val="0"/>
              </a:spcBef>
              <a:spcAft>
                <a:spcPts val="0"/>
              </a:spcAft>
              <a:buNone/>
              <a:defRPr sz="1400" baseline="0">
                <a:solidFill>
                  <a:schemeClr val="bg1"/>
                </a:solidFill>
                <a:latin typeface="+mn-lt"/>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chapter citation</a:t>
            </a:r>
          </a:p>
        </p:txBody>
      </p:sp>
      <p:sp>
        <p:nvSpPr>
          <p:cNvPr id="9" name="Rectangle 8">
            <a:extLst>
              <a:ext uri="{FF2B5EF4-FFF2-40B4-BE49-F238E27FC236}">
                <a16:creationId xmlns:a16="http://schemas.microsoft.com/office/drawing/2014/main" id="{ADF11DD2-1B42-084E-8B88-DBD82F4A97D4}"/>
              </a:ext>
            </a:extLst>
          </p:cNvPr>
          <p:cNvSpPr/>
          <p:nvPr userDrawn="1"/>
        </p:nvSpPr>
        <p:spPr>
          <a:xfrm>
            <a:off x="308114" y="1137988"/>
            <a:ext cx="6397487" cy="400110"/>
          </a:xfrm>
          <a:prstGeom prst="rect">
            <a:avLst/>
          </a:prstGeom>
        </p:spPr>
        <p:txBody>
          <a:bodyPr wrap="square">
            <a:spAutoFit/>
          </a:bodyPr>
          <a:lstStyle/>
          <a:p>
            <a:r>
              <a:rPr lang="en-US" sz="2000" b="1" i="0" dirty="0">
                <a:solidFill>
                  <a:schemeClr val="bg1"/>
                </a:solidFill>
                <a:effectLst/>
                <a:latin typeface="Calibri" panose="020F0502020204030204" pitchFamily="34" charset="0"/>
                <a:cs typeface="Calibri" panose="020F0502020204030204" pitchFamily="34" charset="0"/>
              </a:rPr>
              <a:t>Recommended</a:t>
            </a:r>
            <a:r>
              <a:rPr lang="en-US" sz="2000" b="1" i="0" baseline="0" dirty="0">
                <a:solidFill>
                  <a:schemeClr val="bg1"/>
                </a:solidFill>
                <a:effectLst/>
                <a:latin typeface="Calibri" panose="020F0502020204030204" pitchFamily="34" charset="0"/>
                <a:cs typeface="Calibri" panose="020F0502020204030204" pitchFamily="34" charset="0"/>
              </a:rPr>
              <a:t> chapter citation</a:t>
            </a:r>
            <a:endParaRPr lang="en-US" sz="2000" b="1" i="0" dirty="0">
              <a:solidFill>
                <a:schemeClr val="bg1"/>
              </a:solidFill>
              <a:latin typeface="Calibri" panose="020F0502020204030204" pitchFamily="34" charset="0"/>
              <a:cs typeface="Calibri" panose="020F0502020204030204" pitchFamily="34" charset="0"/>
            </a:endParaRPr>
          </a:p>
        </p:txBody>
      </p:sp>
      <p:sp>
        <p:nvSpPr>
          <p:cNvPr id="10" name="Subtitle 2"/>
          <p:cNvSpPr txBox="1">
            <a:spLocks/>
          </p:cNvSpPr>
          <p:nvPr userDrawn="1"/>
        </p:nvSpPr>
        <p:spPr>
          <a:xfrm>
            <a:off x="308112" y="4173746"/>
            <a:ext cx="6858000" cy="98542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bg1"/>
                </a:solidFill>
                <a:latin typeface="Calibri" panose="020F0502020204030204" pitchFamily="34" charset="0"/>
                <a:ea typeface="+mn-ea"/>
                <a:cs typeface="Calibri" panose="020F050202020403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sz="1800" dirty="0"/>
          </a:p>
        </p:txBody>
      </p:sp>
      <p:sp>
        <p:nvSpPr>
          <p:cNvPr id="17" name="Rectangle 16">
            <a:extLst>
              <a:ext uri="{FF2B5EF4-FFF2-40B4-BE49-F238E27FC236}">
                <a16:creationId xmlns:a16="http://schemas.microsoft.com/office/drawing/2014/main" id="{2A530860-5D58-5042-BB93-C7592BB8BF8A}"/>
              </a:ext>
            </a:extLst>
          </p:cNvPr>
          <p:cNvSpPr/>
          <p:nvPr userDrawn="1"/>
        </p:nvSpPr>
        <p:spPr>
          <a:xfrm>
            <a:off x="2" y="3617421"/>
            <a:ext cx="5630780" cy="400110"/>
          </a:xfrm>
          <a:prstGeom prst="rect">
            <a:avLst/>
          </a:prstGeom>
          <a:solidFill>
            <a:srgbClr val="209DB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14" name="Rectangle 13">
            <a:extLst>
              <a:ext uri="{FF2B5EF4-FFF2-40B4-BE49-F238E27FC236}">
                <a16:creationId xmlns:a16="http://schemas.microsoft.com/office/drawing/2014/main" id="{ADF11DD2-1B42-084E-8B88-DBD82F4A97D4}"/>
              </a:ext>
            </a:extLst>
          </p:cNvPr>
          <p:cNvSpPr/>
          <p:nvPr userDrawn="1"/>
        </p:nvSpPr>
        <p:spPr>
          <a:xfrm>
            <a:off x="308113" y="3644270"/>
            <a:ext cx="6397487" cy="400110"/>
          </a:xfrm>
          <a:prstGeom prst="rect">
            <a:avLst/>
          </a:prstGeom>
        </p:spPr>
        <p:txBody>
          <a:bodyPr wrap="square">
            <a:spAutoFit/>
          </a:bodyPr>
          <a:lstStyle/>
          <a:p>
            <a:r>
              <a:rPr lang="en-US" sz="2000" b="1" i="0" dirty="0">
                <a:solidFill>
                  <a:schemeClr val="bg1"/>
                </a:solidFill>
                <a:effectLst/>
                <a:latin typeface="Calibri" panose="020F0502020204030204" pitchFamily="34" charset="0"/>
                <a:cs typeface="Calibri" panose="020F0502020204030204" pitchFamily="34" charset="0"/>
              </a:rPr>
              <a:t>Read the full chapter</a:t>
            </a:r>
            <a:endParaRPr lang="en-US" sz="2000" b="1" i="0" dirty="0">
              <a:solidFill>
                <a:schemeClr val="bg1"/>
              </a:solidFill>
              <a:latin typeface="Calibri" panose="020F0502020204030204" pitchFamily="34" charset="0"/>
              <a:cs typeface="Calibri" panose="020F0502020204030204" pitchFamily="34" charset="0"/>
            </a:endParaRPr>
          </a:p>
        </p:txBody>
      </p:sp>
      <p:sp>
        <p:nvSpPr>
          <p:cNvPr id="2" name="TextBox 1"/>
          <p:cNvSpPr txBox="1"/>
          <p:nvPr userDrawn="1"/>
        </p:nvSpPr>
        <p:spPr>
          <a:xfrm>
            <a:off x="1447060" y="5319312"/>
            <a:ext cx="6249879" cy="707886"/>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0" dirty="0">
                <a:solidFill>
                  <a:schemeClr val="bg1"/>
                </a:solidFill>
              </a:rPr>
              <a:t>nca2023.globalchange.gov</a:t>
            </a:r>
          </a:p>
        </p:txBody>
      </p:sp>
      <p:sp>
        <p:nvSpPr>
          <p:cNvPr id="6" name="Text Placeholder 5"/>
          <p:cNvSpPr>
            <a:spLocks noGrp="1"/>
          </p:cNvSpPr>
          <p:nvPr>
            <p:ph type="body" sz="quarter" idx="10" hasCustomPrompt="1"/>
          </p:nvPr>
        </p:nvSpPr>
        <p:spPr>
          <a:xfrm>
            <a:off x="308113" y="4199572"/>
            <a:ext cx="5372053" cy="914400"/>
          </a:xfrm>
        </p:spPr>
        <p:txBody>
          <a:bodyPr>
            <a:normAutofit/>
          </a:bodyPr>
          <a:lstStyle>
            <a:lvl1pPr marL="0" indent="0">
              <a:buNone/>
              <a:defRPr sz="1800" baseline="0">
                <a:solidFill>
                  <a:schemeClr val="bg1"/>
                </a:solidFill>
              </a:defRPr>
            </a:lvl1pPr>
          </a:lstStyle>
          <a:p>
            <a:r>
              <a:rPr lang="en-US" dirty="0"/>
              <a:t>Click to edit chapter </a:t>
            </a:r>
            <a:r>
              <a:rPr lang="en-US" dirty="0" err="1"/>
              <a:t>url</a:t>
            </a:r>
            <a:endParaRPr lang="en-US" dirty="0"/>
          </a:p>
        </p:txBody>
      </p:sp>
      <p:pic>
        <p:nvPicPr>
          <p:cNvPr id="5" name="Picture 4" descr="A black background with white text&#10;&#10;Description automatically generated">
            <a:extLst>
              <a:ext uri="{FF2B5EF4-FFF2-40B4-BE49-F238E27FC236}">
                <a16:creationId xmlns:a16="http://schemas.microsoft.com/office/drawing/2014/main" id="{6B082893-68D0-E2CB-7732-7498A7FC2E47}"/>
              </a:ext>
            </a:extLst>
          </p:cNvPr>
          <p:cNvPicPr>
            <a:picLocks noChangeAspect="1"/>
          </p:cNvPicPr>
          <p:nvPr userDrawn="1"/>
        </p:nvPicPr>
        <p:blipFill>
          <a:blip r:embed="rId2"/>
          <a:stretch>
            <a:fillRect/>
          </a:stretch>
        </p:blipFill>
        <p:spPr>
          <a:xfrm>
            <a:off x="308112" y="412478"/>
            <a:ext cx="2010081" cy="363525"/>
          </a:xfrm>
          <a:prstGeom prst="rect">
            <a:avLst/>
          </a:prstGeom>
        </p:spPr>
      </p:pic>
      <p:grpSp>
        <p:nvGrpSpPr>
          <p:cNvPr id="4" name="Group 3">
            <a:extLst>
              <a:ext uri="{FF2B5EF4-FFF2-40B4-BE49-F238E27FC236}">
                <a16:creationId xmlns:a16="http://schemas.microsoft.com/office/drawing/2014/main" id="{C536F897-1049-B212-9121-15C0183F3DF1}"/>
              </a:ext>
            </a:extLst>
          </p:cNvPr>
          <p:cNvGrpSpPr/>
          <p:nvPr userDrawn="1"/>
        </p:nvGrpSpPr>
        <p:grpSpPr>
          <a:xfrm>
            <a:off x="5974698" y="1769257"/>
            <a:ext cx="2861189" cy="2072968"/>
            <a:chOff x="6282811" y="1524772"/>
            <a:chExt cx="2861189" cy="2072968"/>
          </a:xfrm>
        </p:grpSpPr>
        <p:grpSp>
          <p:nvGrpSpPr>
            <p:cNvPr id="7" name="Group 6">
              <a:extLst>
                <a:ext uri="{FF2B5EF4-FFF2-40B4-BE49-F238E27FC236}">
                  <a16:creationId xmlns:a16="http://schemas.microsoft.com/office/drawing/2014/main" id="{CB1F401A-9369-8706-FDA4-507C36643563}"/>
                </a:ext>
              </a:extLst>
            </p:cNvPr>
            <p:cNvGrpSpPr/>
            <p:nvPr userDrawn="1"/>
          </p:nvGrpSpPr>
          <p:grpSpPr>
            <a:xfrm>
              <a:off x="6639658" y="2127886"/>
              <a:ext cx="2504342" cy="1469854"/>
              <a:chOff x="6639658" y="2127886"/>
              <a:chExt cx="2504342" cy="1469854"/>
            </a:xfrm>
          </p:grpSpPr>
          <p:sp>
            <p:nvSpPr>
              <p:cNvPr id="11" name="Google Shape;35;p30">
                <a:extLst>
                  <a:ext uri="{FF2B5EF4-FFF2-40B4-BE49-F238E27FC236}">
                    <a16:creationId xmlns:a16="http://schemas.microsoft.com/office/drawing/2014/main" id="{081B8427-7BBA-1691-C4BD-9BA00242E1B8}"/>
                  </a:ext>
                </a:extLst>
              </p:cNvPr>
              <p:cNvSpPr txBox="1"/>
              <p:nvPr userDrawn="1"/>
            </p:nvSpPr>
            <p:spPr>
              <a:xfrm>
                <a:off x="7128387" y="2140912"/>
                <a:ext cx="2015613" cy="36195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lt1"/>
                  </a:buClr>
                  <a:buSzPts val="1200"/>
                  <a:buFont typeface="Arial"/>
                  <a:buNone/>
                </a:pPr>
                <a:r>
                  <a:rPr lang="en-US" sz="1600" b="0" i="0" u="none" strike="noStrike" cap="none" dirty="0">
                    <a:solidFill>
                      <a:schemeClr val="lt1"/>
                    </a:solidFill>
                    <a:latin typeface="Calibri"/>
                    <a:ea typeface="Calibri"/>
                    <a:cs typeface="Calibri"/>
                    <a:sym typeface="Calibri"/>
                  </a:rPr>
                  <a:t>@</a:t>
                </a:r>
                <a:r>
                  <a:rPr lang="en-US" sz="1600" b="0" i="0" u="none" strike="noStrike" cap="none" dirty="0" err="1">
                    <a:solidFill>
                      <a:schemeClr val="lt1"/>
                    </a:solidFill>
                    <a:latin typeface="Calibri"/>
                    <a:ea typeface="Calibri"/>
                    <a:cs typeface="Calibri"/>
                    <a:sym typeface="Calibri"/>
                  </a:rPr>
                  <a:t>usgcrp</a:t>
                </a:r>
                <a:endParaRPr sz="1600" b="0" i="0" u="none" strike="noStrike" cap="none" dirty="0">
                  <a:solidFill>
                    <a:schemeClr val="lt1"/>
                  </a:solidFill>
                  <a:latin typeface="Calibri"/>
                  <a:ea typeface="Calibri"/>
                  <a:cs typeface="Calibri"/>
                  <a:sym typeface="Calibri"/>
                </a:endParaRPr>
              </a:p>
            </p:txBody>
          </p:sp>
          <p:pic>
            <p:nvPicPr>
              <p:cNvPr id="12" name="Google Shape;38;p30">
                <a:extLst>
                  <a:ext uri="{FF2B5EF4-FFF2-40B4-BE49-F238E27FC236}">
                    <a16:creationId xmlns:a16="http://schemas.microsoft.com/office/drawing/2014/main" id="{2285A719-A539-AEA9-AFF3-CE6F06CDCE34}"/>
                  </a:ext>
                </a:extLst>
              </p:cNvPr>
              <p:cNvPicPr preferRelativeResize="0"/>
              <p:nvPr userDrawn="1"/>
            </p:nvPicPr>
            <p:blipFill rotWithShape="1">
              <a:blip r:embed="rId3">
                <a:alphaModFix/>
              </a:blip>
              <a:srcRect/>
              <a:stretch/>
            </p:blipFill>
            <p:spPr>
              <a:xfrm>
                <a:off x="6639658" y="2127886"/>
                <a:ext cx="361950" cy="361950"/>
              </a:xfrm>
              <a:prstGeom prst="rect">
                <a:avLst/>
              </a:prstGeom>
              <a:noFill/>
              <a:ln w="19050" cap="flat" cmpd="sng">
                <a:solidFill>
                  <a:schemeClr val="lt1"/>
                </a:solidFill>
                <a:prstDash val="solid"/>
                <a:round/>
                <a:headEnd type="none" w="sm" len="sm"/>
                <a:tailEnd type="none" w="sm" len="sm"/>
              </a:ln>
            </p:spPr>
          </p:pic>
          <p:grpSp>
            <p:nvGrpSpPr>
              <p:cNvPr id="16" name="Group 15">
                <a:extLst>
                  <a:ext uri="{FF2B5EF4-FFF2-40B4-BE49-F238E27FC236}">
                    <a16:creationId xmlns:a16="http://schemas.microsoft.com/office/drawing/2014/main" id="{A95B7D30-D23E-ECDC-32D8-238896B9B61E}"/>
                  </a:ext>
                </a:extLst>
              </p:cNvPr>
              <p:cNvGrpSpPr/>
              <p:nvPr userDrawn="1"/>
            </p:nvGrpSpPr>
            <p:grpSpPr>
              <a:xfrm>
                <a:off x="6639658" y="2681838"/>
                <a:ext cx="2504342" cy="915902"/>
                <a:chOff x="6639658" y="2681838"/>
                <a:chExt cx="2504342" cy="915902"/>
              </a:xfrm>
            </p:grpSpPr>
            <p:pic>
              <p:nvPicPr>
                <p:cNvPr id="18" name="Google Shape;36;p30">
                  <a:extLst>
                    <a:ext uri="{FF2B5EF4-FFF2-40B4-BE49-F238E27FC236}">
                      <a16:creationId xmlns:a16="http://schemas.microsoft.com/office/drawing/2014/main" id="{48C0B97E-B801-CBCF-D431-72AC1F4E66C8}"/>
                    </a:ext>
                  </a:extLst>
                </p:cNvPr>
                <p:cNvPicPr preferRelativeResize="0"/>
                <p:nvPr userDrawn="1"/>
              </p:nvPicPr>
              <p:blipFill rotWithShape="1">
                <a:blip r:embed="rId4">
                  <a:alphaModFix/>
                </a:blip>
                <a:srcRect/>
                <a:stretch/>
              </p:blipFill>
              <p:spPr>
                <a:xfrm>
                  <a:off x="6639658" y="2681838"/>
                  <a:ext cx="361950" cy="361950"/>
                </a:xfrm>
                <a:prstGeom prst="rect">
                  <a:avLst/>
                </a:prstGeom>
                <a:noFill/>
                <a:ln w="19050" cap="flat" cmpd="sng">
                  <a:solidFill>
                    <a:schemeClr val="lt1"/>
                  </a:solidFill>
                  <a:prstDash val="solid"/>
                  <a:round/>
                  <a:headEnd type="none" w="sm" len="sm"/>
                  <a:tailEnd type="none" w="sm" len="sm"/>
                </a:ln>
              </p:spPr>
            </p:pic>
            <p:pic>
              <p:nvPicPr>
                <p:cNvPr id="19" name="Google Shape;37;p30">
                  <a:extLst>
                    <a:ext uri="{FF2B5EF4-FFF2-40B4-BE49-F238E27FC236}">
                      <a16:creationId xmlns:a16="http://schemas.microsoft.com/office/drawing/2014/main" id="{BE6626BA-B849-4598-68FF-D8E234D742FD}"/>
                    </a:ext>
                  </a:extLst>
                </p:cNvPr>
                <p:cNvPicPr preferRelativeResize="0"/>
                <p:nvPr userDrawn="1"/>
              </p:nvPicPr>
              <p:blipFill rotWithShape="1">
                <a:blip r:embed="rId5">
                  <a:alphaModFix/>
                </a:blip>
                <a:srcRect/>
                <a:stretch/>
              </p:blipFill>
              <p:spPr>
                <a:xfrm>
                  <a:off x="6639658" y="3235790"/>
                  <a:ext cx="361950" cy="361950"/>
                </a:xfrm>
                <a:prstGeom prst="rect">
                  <a:avLst/>
                </a:prstGeom>
                <a:noFill/>
                <a:ln w="19050" cap="flat" cmpd="sng">
                  <a:solidFill>
                    <a:schemeClr val="lt1"/>
                  </a:solidFill>
                  <a:prstDash val="solid"/>
                  <a:round/>
                  <a:headEnd type="none" w="sm" len="sm"/>
                  <a:tailEnd type="none" w="sm" len="sm"/>
                </a:ln>
              </p:spPr>
            </p:pic>
            <p:sp>
              <p:nvSpPr>
                <p:cNvPr id="20" name="Google Shape;39;p30">
                  <a:extLst>
                    <a:ext uri="{FF2B5EF4-FFF2-40B4-BE49-F238E27FC236}">
                      <a16:creationId xmlns:a16="http://schemas.microsoft.com/office/drawing/2014/main" id="{6121FF27-7C37-AF4B-AF17-B21F2A65ADF6}"/>
                    </a:ext>
                  </a:extLst>
                </p:cNvPr>
                <p:cNvSpPr txBox="1"/>
                <p:nvPr userDrawn="1"/>
              </p:nvSpPr>
              <p:spPr>
                <a:xfrm>
                  <a:off x="7128387" y="2688351"/>
                  <a:ext cx="2015613" cy="36195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lt1"/>
                    </a:buClr>
                    <a:buSzPts val="1200"/>
                    <a:buFont typeface="Arial"/>
                    <a:buNone/>
                  </a:pPr>
                  <a:r>
                    <a:rPr lang="en-US" sz="1600" b="0" i="0" u="none" strike="noStrike" cap="none" dirty="0" err="1">
                      <a:solidFill>
                        <a:schemeClr val="lt1"/>
                      </a:solidFill>
                      <a:latin typeface="Calibri"/>
                      <a:ea typeface="Calibri"/>
                      <a:cs typeface="Calibri"/>
                      <a:sym typeface="Calibri"/>
                    </a:rPr>
                    <a:t>usgcrp</a:t>
                  </a:r>
                  <a:endParaRPr sz="1200" b="0" i="0" u="none" strike="noStrike" cap="none" dirty="0">
                    <a:solidFill>
                      <a:schemeClr val="lt1"/>
                    </a:solidFill>
                    <a:latin typeface="Calibri"/>
                    <a:ea typeface="Calibri"/>
                    <a:cs typeface="Calibri"/>
                    <a:sym typeface="Calibri"/>
                  </a:endParaRPr>
                </a:p>
              </p:txBody>
            </p:sp>
            <p:sp>
              <p:nvSpPr>
                <p:cNvPr id="21" name="Google Shape;40;p30">
                  <a:extLst>
                    <a:ext uri="{FF2B5EF4-FFF2-40B4-BE49-F238E27FC236}">
                      <a16:creationId xmlns:a16="http://schemas.microsoft.com/office/drawing/2014/main" id="{07E26245-E765-4DAB-9FBE-B088797AB1E9}"/>
                    </a:ext>
                  </a:extLst>
                </p:cNvPr>
                <p:cNvSpPr txBox="1"/>
                <p:nvPr userDrawn="1"/>
              </p:nvSpPr>
              <p:spPr>
                <a:xfrm>
                  <a:off x="7128387" y="3235790"/>
                  <a:ext cx="2015613" cy="36195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lt1"/>
                    </a:buClr>
                    <a:buSzPts val="1200"/>
                    <a:buFont typeface="Arial"/>
                    <a:buNone/>
                  </a:pPr>
                  <a:r>
                    <a:rPr lang="en-US" sz="1600" b="0" i="0" u="none" strike="noStrike" cap="none" dirty="0" err="1">
                      <a:solidFill>
                        <a:schemeClr val="lt1"/>
                      </a:solidFill>
                      <a:latin typeface="Calibri"/>
                      <a:ea typeface="Calibri"/>
                      <a:cs typeface="Calibri"/>
                      <a:sym typeface="Calibri"/>
                    </a:rPr>
                    <a:t>GlobalChange.gov</a:t>
                  </a:r>
                  <a:endParaRPr sz="1800" b="0" i="0" u="none" strike="noStrike" cap="none" dirty="0">
                    <a:solidFill>
                      <a:srgbClr val="000000"/>
                    </a:solidFill>
                    <a:latin typeface="Arial"/>
                    <a:ea typeface="Arial"/>
                    <a:cs typeface="Arial"/>
                    <a:sym typeface="Arial"/>
                  </a:endParaRPr>
                </a:p>
              </p:txBody>
            </p:sp>
          </p:grpSp>
        </p:grpSp>
        <p:sp>
          <p:nvSpPr>
            <p:cNvPr id="8" name="Google Shape;41;p30">
              <a:extLst>
                <a:ext uri="{FF2B5EF4-FFF2-40B4-BE49-F238E27FC236}">
                  <a16:creationId xmlns:a16="http://schemas.microsoft.com/office/drawing/2014/main" id="{25BE891C-2FDA-A1E6-D557-BFCA4DB28923}"/>
                </a:ext>
              </a:extLst>
            </p:cNvPr>
            <p:cNvSpPr txBox="1"/>
            <p:nvPr userDrawn="1"/>
          </p:nvSpPr>
          <p:spPr>
            <a:xfrm>
              <a:off x="6282811" y="1524772"/>
              <a:ext cx="2861189" cy="416555"/>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lt1"/>
                </a:buClr>
                <a:buSzPts val="1200"/>
                <a:buFont typeface="Arial"/>
                <a:buNone/>
              </a:pPr>
              <a:r>
                <a:rPr lang="en-US" sz="1600" b="0" i="0" u="none" strike="noStrike" cap="none" dirty="0">
                  <a:solidFill>
                    <a:schemeClr val="lt1"/>
                  </a:solidFill>
                  <a:latin typeface="Calibri"/>
                  <a:ea typeface="Calibri"/>
                  <a:cs typeface="Calibri"/>
                  <a:sym typeface="Calibri"/>
                </a:rPr>
                <a:t>Connect with USGCRP:</a:t>
              </a:r>
              <a:endParaRPr sz="1800" b="0" i="0" u="none" strike="noStrike" cap="none" dirty="0">
                <a:solidFill>
                  <a:srgbClr val="000000"/>
                </a:solidFill>
                <a:latin typeface="Arial"/>
                <a:ea typeface="Arial"/>
                <a:cs typeface="Arial"/>
                <a:sym typeface="Arial"/>
              </a:endParaRPr>
            </a:p>
          </p:txBody>
        </p:sp>
      </p:grpSp>
    </p:spTree>
    <p:extLst>
      <p:ext uri="{BB962C8B-B14F-4D97-AF65-F5344CB8AC3E}">
        <p14:creationId xmlns:p14="http://schemas.microsoft.com/office/powerpoint/2010/main" val="34093944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A530860-5D58-5042-BB93-C7592BB8BF8A}"/>
              </a:ext>
            </a:extLst>
          </p:cNvPr>
          <p:cNvSpPr/>
          <p:nvPr userDrawn="1"/>
        </p:nvSpPr>
        <p:spPr>
          <a:xfrm>
            <a:off x="-1" y="296289"/>
            <a:ext cx="9144001" cy="1982454"/>
          </a:xfrm>
          <a:prstGeom prst="rect">
            <a:avLst/>
          </a:prstGeom>
          <a:solidFill>
            <a:srgbClr val="02639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solidFill>
                <a:prstClr val="white"/>
              </a:solidFill>
            </a:endParaRPr>
          </a:p>
        </p:txBody>
      </p:sp>
      <p:sp>
        <p:nvSpPr>
          <p:cNvPr id="9" name="Rectangle 8">
            <a:extLst>
              <a:ext uri="{FF2B5EF4-FFF2-40B4-BE49-F238E27FC236}">
                <a16:creationId xmlns:a16="http://schemas.microsoft.com/office/drawing/2014/main" id="{ADF11DD2-1B42-084E-8B88-DBD82F4A97D4}"/>
              </a:ext>
            </a:extLst>
          </p:cNvPr>
          <p:cNvSpPr/>
          <p:nvPr userDrawn="1"/>
        </p:nvSpPr>
        <p:spPr>
          <a:xfrm>
            <a:off x="308114" y="404555"/>
            <a:ext cx="6397487" cy="461665"/>
          </a:xfrm>
          <a:prstGeom prst="rect">
            <a:avLst/>
          </a:prstGeom>
        </p:spPr>
        <p:txBody>
          <a:bodyPr wrap="square">
            <a:spAutoFit/>
          </a:bodyPr>
          <a:lstStyle/>
          <a:p>
            <a:r>
              <a:rPr lang="en-US" sz="2400" b="1" dirty="0">
                <a:solidFill>
                  <a:prstClr val="white"/>
                </a:solidFill>
                <a:cs typeface="Calibri" panose="020F0502020204030204" pitchFamily="34" charset="0"/>
              </a:rPr>
              <a:t>FIFTH NATIONAL CLIMATE ASSESSMENT</a:t>
            </a:r>
          </a:p>
        </p:txBody>
      </p:sp>
      <p:sp>
        <p:nvSpPr>
          <p:cNvPr id="11" name="Text Placeholder 10"/>
          <p:cNvSpPr>
            <a:spLocks noGrp="1"/>
          </p:cNvSpPr>
          <p:nvPr>
            <p:ph type="body" sz="quarter" idx="15" hasCustomPrompt="1"/>
          </p:nvPr>
        </p:nvSpPr>
        <p:spPr>
          <a:xfrm>
            <a:off x="307975" y="938205"/>
            <a:ext cx="6070600" cy="384175"/>
          </a:xfrm>
        </p:spPr>
        <p:txBody>
          <a:bodyPr anchor="ctr">
            <a:normAutofit/>
          </a:bodyPr>
          <a:lstStyle>
            <a:lvl1pPr marL="0" indent="0">
              <a:buNone/>
              <a:defRPr sz="1800" b="1" i="1" baseline="0">
                <a:solidFill>
                  <a:schemeClr val="bg1"/>
                </a:solidFill>
              </a:defRPr>
            </a:lvl1pPr>
          </a:lstStyle>
          <a:p>
            <a:pPr lvl="0"/>
            <a:r>
              <a:rPr lang="en-US" dirty="0"/>
              <a:t>Click to enter Chapter # | Chapter Title</a:t>
            </a:r>
          </a:p>
        </p:txBody>
      </p:sp>
      <p:sp>
        <p:nvSpPr>
          <p:cNvPr id="3" name="Subtitle 2"/>
          <p:cNvSpPr>
            <a:spLocks noGrp="1"/>
          </p:cNvSpPr>
          <p:nvPr>
            <p:ph type="subTitle" idx="1" hasCustomPrompt="1"/>
          </p:nvPr>
        </p:nvSpPr>
        <p:spPr>
          <a:xfrm>
            <a:off x="307975" y="1497134"/>
            <a:ext cx="6070600" cy="497082"/>
          </a:xfrm>
        </p:spPr>
        <p:txBody>
          <a:bodyPr>
            <a:normAutofit/>
          </a:bodyPr>
          <a:lstStyle>
            <a:lvl1pPr marL="0" indent="0" algn="l">
              <a:buNone/>
              <a:defRPr sz="1600">
                <a:solidFill>
                  <a:schemeClr val="bg1"/>
                </a:solidFill>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enter Presenter’s Name |  Affiliation |  Date</a:t>
            </a:r>
          </a:p>
        </p:txBody>
      </p:sp>
      <p:pic>
        <p:nvPicPr>
          <p:cNvPr id="4" name="Picture 3" descr="A person carrying a solar panel&#10;&#10;Description automatically generated">
            <a:extLst>
              <a:ext uri="{FF2B5EF4-FFF2-40B4-BE49-F238E27FC236}">
                <a16:creationId xmlns:a16="http://schemas.microsoft.com/office/drawing/2014/main" id="{3187A6B5-3669-BC92-7F1C-77899804C888}"/>
              </a:ext>
            </a:extLst>
          </p:cNvPr>
          <p:cNvPicPr>
            <a:picLocks noChangeAspect="1"/>
          </p:cNvPicPr>
          <p:nvPr userDrawn="1"/>
        </p:nvPicPr>
        <p:blipFill rotWithShape="1">
          <a:blip r:embed="rId2"/>
          <a:srcRect t="16464" b="6598"/>
          <a:stretch/>
        </p:blipFill>
        <p:spPr>
          <a:xfrm>
            <a:off x="2" y="2168972"/>
            <a:ext cx="9143999" cy="4689025"/>
          </a:xfrm>
          <a:prstGeom prst="rect">
            <a:avLst/>
          </a:prstGeom>
        </p:spPr>
      </p:pic>
      <p:pic>
        <p:nvPicPr>
          <p:cNvPr id="6" name="Picture 5">
            <a:extLst>
              <a:ext uri="{FF2B5EF4-FFF2-40B4-BE49-F238E27FC236}">
                <a16:creationId xmlns:a16="http://schemas.microsoft.com/office/drawing/2014/main" id="{1255BB0F-115A-A44B-010A-C9F2EAB9F186}"/>
              </a:ext>
            </a:extLst>
          </p:cNvPr>
          <p:cNvPicPr>
            <a:picLocks noChangeAspect="1"/>
          </p:cNvPicPr>
          <p:nvPr userDrawn="1"/>
        </p:nvPicPr>
        <p:blipFill rotWithShape="1">
          <a:blip r:embed="rId3"/>
          <a:srcRect t="12065"/>
          <a:stretch/>
        </p:blipFill>
        <p:spPr>
          <a:xfrm>
            <a:off x="-3" y="1"/>
            <a:ext cx="9143999" cy="317176"/>
          </a:xfrm>
          <a:prstGeom prst="rect">
            <a:avLst/>
          </a:prstGeom>
        </p:spPr>
      </p:pic>
    </p:spTree>
    <p:extLst>
      <p:ext uri="{BB962C8B-B14F-4D97-AF65-F5344CB8AC3E}">
        <p14:creationId xmlns:p14="http://schemas.microsoft.com/office/powerpoint/2010/main" val="22902408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Key Message">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C2EB190F-57ED-4139-B97C-588783A5575D}"/>
              </a:ext>
            </a:extLst>
          </p:cNvPr>
          <p:cNvSpPr/>
          <p:nvPr userDrawn="1"/>
        </p:nvSpPr>
        <p:spPr>
          <a:xfrm>
            <a:off x="0" y="6444308"/>
            <a:ext cx="9144000" cy="413691"/>
          </a:xfrm>
          <a:prstGeom prst="rect">
            <a:avLst/>
          </a:prstGeom>
          <a:solidFill>
            <a:srgbClr val="209D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9"/>
          <p:cNvSpPr>
            <a:spLocks noGrp="1"/>
          </p:cNvSpPr>
          <p:nvPr>
            <p:ph type="body" sz="quarter" idx="10" hasCustomPrompt="1"/>
          </p:nvPr>
        </p:nvSpPr>
        <p:spPr>
          <a:xfrm>
            <a:off x="2938272" y="582895"/>
            <a:ext cx="5577078" cy="1302101"/>
          </a:xfrm>
        </p:spPr>
        <p:txBody>
          <a:bodyPr anchor="ctr">
            <a:normAutofit/>
          </a:bodyPr>
          <a:lstStyle>
            <a:lvl1pPr marL="0" indent="0">
              <a:buNone/>
              <a:defRPr sz="3600" baseline="0">
                <a:solidFill>
                  <a:srgbClr val="026393"/>
                </a:solidFill>
                <a:latin typeface="+mj-lt"/>
              </a:defRPr>
            </a:lvl1pPr>
          </a:lstStyle>
          <a:p>
            <a:pPr lvl="0"/>
            <a:r>
              <a:rPr lang="en-US" dirty="0"/>
              <a:t>Click to edit Key Message Title</a:t>
            </a:r>
          </a:p>
        </p:txBody>
      </p:sp>
      <p:sp>
        <p:nvSpPr>
          <p:cNvPr id="9" name="Content Placeholder 2"/>
          <p:cNvSpPr>
            <a:spLocks noGrp="1"/>
          </p:cNvSpPr>
          <p:nvPr>
            <p:ph idx="13" hasCustomPrompt="1"/>
          </p:nvPr>
        </p:nvSpPr>
        <p:spPr>
          <a:xfrm>
            <a:off x="628650" y="2441359"/>
            <a:ext cx="7886700" cy="3735603"/>
          </a:xfrm>
        </p:spPr>
        <p:txBody>
          <a:bodyPr>
            <a:normAutofit/>
          </a:bodyPr>
          <a:lstStyle>
            <a:lvl1pPr marL="0" indent="0">
              <a:lnSpc>
                <a:spcPct val="100000"/>
              </a:lnSpc>
              <a:spcBef>
                <a:spcPts val="0"/>
              </a:spcBef>
              <a:spcAft>
                <a:spcPts val="1200"/>
              </a:spcAft>
              <a:buNone/>
              <a:defRPr sz="2000"/>
            </a:lvl1pPr>
            <a:lvl2pPr marL="457200" indent="0">
              <a:buNone/>
              <a:defRPr sz="2000"/>
            </a:lvl2pPr>
            <a:lvl3pPr>
              <a:defRPr sz="1800"/>
            </a:lvl3pPr>
            <a:lvl4pPr>
              <a:defRPr sz="1600"/>
            </a:lvl4pPr>
            <a:lvl5pPr>
              <a:defRPr sz="1600"/>
            </a:lvl5pPr>
          </a:lstStyle>
          <a:p>
            <a:pPr lvl="0"/>
            <a:r>
              <a:rPr lang="en-US" dirty="0"/>
              <a:t>Click to edit Key Message text</a:t>
            </a:r>
          </a:p>
        </p:txBody>
      </p:sp>
      <p:grpSp>
        <p:nvGrpSpPr>
          <p:cNvPr id="12" name="Group 11">
            <a:extLst>
              <a:ext uri="{FF2B5EF4-FFF2-40B4-BE49-F238E27FC236}">
                <a16:creationId xmlns:a16="http://schemas.microsoft.com/office/drawing/2014/main" id="{CB411764-5EC6-0641-F9FB-DE1C4B9A54B6}"/>
              </a:ext>
            </a:extLst>
          </p:cNvPr>
          <p:cNvGrpSpPr/>
          <p:nvPr userDrawn="1"/>
        </p:nvGrpSpPr>
        <p:grpSpPr>
          <a:xfrm>
            <a:off x="365760" y="413691"/>
            <a:ext cx="2182368" cy="1221956"/>
            <a:chOff x="365760" y="413691"/>
            <a:chExt cx="2182368" cy="1221956"/>
          </a:xfrm>
        </p:grpSpPr>
        <p:sp>
          <p:nvSpPr>
            <p:cNvPr id="3" name="Rectangle 2">
              <a:extLst>
                <a:ext uri="{FF2B5EF4-FFF2-40B4-BE49-F238E27FC236}">
                  <a16:creationId xmlns:a16="http://schemas.microsoft.com/office/drawing/2014/main" id="{49D71220-2A86-9D8E-68EC-22A0032909C9}"/>
                </a:ext>
              </a:extLst>
            </p:cNvPr>
            <p:cNvSpPr/>
            <p:nvPr userDrawn="1"/>
          </p:nvSpPr>
          <p:spPr>
            <a:xfrm>
              <a:off x="426720" y="1370471"/>
              <a:ext cx="2121408" cy="265176"/>
            </a:xfrm>
            <a:prstGeom prst="rect">
              <a:avLst/>
            </a:prstGeom>
            <a:solidFill>
              <a:srgbClr val="0263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Rectangle 3">
              <a:extLst>
                <a:ext uri="{FF2B5EF4-FFF2-40B4-BE49-F238E27FC236}">
                  <a16:creationId xmlns:a16="http://schemas.microsoft.com/office/drawing/2014/main" id="{603999E0-E9D3-1B41-49E7-12A96378E65F}"/>
                </a:ext>
              </a:extLst>
            </p:cNvPr>
            <p:cNvSpPr/>
            <p:nvPr userDrawn="1"/>
          </p:nvSpPr>
          <p:spPr>
            <a:xfrm>
              <a:off x="426720" y="1092494"/>
              <a:ext cx="1414272" cy="265176"/>
            </a:xfrm>
            <a:prstGeom prst="rect">
              <a:avLst/>
            </a:prstGeom>
            <a:solidFill>
              <a:srgbClr val="209D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TextBox 5">
              <a:extLst>
                <a:ext uri="{FF2B5EF4-FFF2-40B4-BE49-F238E27FC236}">
                  <a16:creationId xmlns:a16="http://schemas.microsoft.com/office/drawing/2014/main" id="{D029613D-3C8A-8794-8D2A-5AF946E76795}"/>
                </a:ext>
              </a:extLst>
            </p:cNvPr>
            <p:cNvSpPr txBox="1"/>
            <p:nvPr userDrawn="1"/>
          </p:nvSpPr>
          <p:spPr>
            <a:xfrm>
              <a:off x="365760" y="413691"/>
              <a:ext cx="1487424" cy="707886"/>
            </a:xfrm>
            <a:prstGeom prst="rect">
              <a:avLst/>
            </a:prstGeom>
            <a:noFill/>
          </p:spPr>
          <p:txBody>
            <a:bodyPr wrap="square" rtlCol="0">
              <a:spAutoFit/>
            </a:bodyPr>
            <a:lstStyle/>
            <a:p>
              <a:pPr algn="l"/>
              <a:r>
                <a:rPr lang="en-US" sz="2000" b="0" dirty="0">
                  <a:solidFill>
                    <a:srgbClr val="026393"/>
                  </a:solidFill>
                </a:rPr>
                <a:t>KEY </a:t>
              </a:r>
            </a:p>
            <a:p>
              <a:pPr algn="l"/>
              <a:r>
                <a:rPr lang="en-US" sz="2000" b="0" dirty="0">
                  <a:solidFill>
                    <a:srgbClr val="026393"/>
                  </a:solidFill>
                </a:rPr>
                <a:t>MESSAGE</a:t>
              </a:r>
            </a:p>
          </p:txBody>
        </p:sp>
      </p:grpSp>
      <p:sp>
        <p:nvSpPr>
          <p:cNvPr id="14" name="Content Placeholder 13">
            <a:extLst>
              <a:ext uri="{FF2B5EF4-FFF2-40B4-BE49-F238E27FC236}">
                <a16:creationId xmlns:a16="http://schemas.microsoft.com/office/drawing/2014/main" id="{0EADC9E4-3C3D-8C39-9C39-DF210A13A2B5}"/>
              </a:ext>
            </a:extLst>
          </p:cNvPr>
          <p:cNvSpPr>
            <a:spLocks noGrp="1"/>
          </p:cNvSpPr>
          <p:nvPr>
            <p:ph sz="quarter" idx="14" hasCustomPrompt="1"/>
          </p:nvPr>
        </p:nvSpPr>
        <p:spPr>
          <a:xfrm>
            <a:off x="1920144" y="501478"/>
            <a:ext cx="573088" cy="774700"/>
          </a:xfrm>
        </p:spPr>
        <p:txBody>
          <a:bodyPr>
            <a:noAutofit/>
          </a:bodyPr>
          <a:lstStyle>
            <a:lvl1pPr marL="0" indent="0" algn="ctr">
              <a:buNone/>
              <a:defRPr sz="7200">
                <a:solidFill>
                  <a:srgbClr val="02639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a:t>
            </a:r>
          </a:p>
        </p:txBody>
      </p:sp>
      <p:sp>
        <p:nvSpPr>
          <p:cNvPr id="16" name="Rectangle 15">
            <a:extLst>
              <a:ext uri="{FF2B5EF4-FFF2-40B4-BE49-F238E27FC236}">
                <a16:creationId xmlns:a16="http://schemas.microsoft.com/office/drawing/2014/main" id="{837600C7-BD6D-B067-258C-FC0CEF80EB05}"/>
              </a:ext>
            </a:extLst>
          </p:cNvPr>
          <p:cNvSpPr/>
          <p:nvPr userDrawn="1"/>
        </p:nvSpPr>
        <p:spPr>
          <a:xfrm>
            <a:off x="1858781" y="6483320"/>
            <a:ext cx="5426439" cy="276999"/>
          </a:xfrm>
          <a:prstGeom prst="rect">
            <a:avLst/>
          </a:prstGeom>
        </p:spPr>
        <p:txBody>
          <a:bodyPr wrap="square">
            <a:spAutoFit/>
          </a:bodyPr>
          <a:lstStyle/>
          <a:p>
            <a:pPr algn="ctr"/>
            <a:r>
              <a:rPr lang="en-US" sz="1200" dirty="0">
                <a:solidFill>
                  <a:schemeClr val="bg1"/>
                </a:solidFill>
              </a:rPr>
              <a:t>Chapter 4  |  Fifth National Climate Assessment  |  nca2023.globalchange.gov</a:t>
            </a:r>
          </a:p>
        </p:txBody>
      </p:sp>
    </p:spTree>
    <p:extLst>
      <p:ext uri="{BB962C8B-B14F-4D97-AF65-F5344CB8AC3E}">
        <p14:creationId xmlns:p14="http://schemas.microsoft.com/office/powerpoint/2010/main" val="10511062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orizontal Picture">
    <p:spTree>
      <p:nvGrpSpPr>
        <p:cNvPr id="1" name=""/>
        <p:cNvGrpSpPr/>
        <p:nvPr/>
      </p:nvGrpSpPr>
      <p:grpSpPr>
        <a:xfrm>
          <a:off x="0" y="0"/>
          <a:ext cx="0" cy="0"/>
          <a:chOff x="0" y="0"/>
          <a:chExt cx="0" cy="0"/>
        </a:xfrm>
      </p:grpSpPr>
      <p:sp>
        <p:nvSpPr>
          <p:cNvPr id="9" name="Content Placeholder 8"/>
          <p:cNvSpPr>
            <a:spLocks noGrp="1"/>
          </p:cNvSpPr>
          <p:nvPr>
            <p:ph sz="quarter" idx="10"/>
          </p:nvPr>
        </p:nvSpPr>
        <p:spPr>
          <a:xfrm>
            <a:off x="628650" y="432122"/>
            <a:ext cx="7886700" cy="4636918"/>
          </a:xfrm>
        </p:spPr>
        <p:txBody>
          <a:bodyPr anchor="t"/>
          <a:lstStyle>
            <a:lvl1pPr marL="0" indent="0" algn="l">
              <a:buNone/>
              <a:defRPr>
                <a:solidFill>
                  <a:schemeClr val="bg1"/>
                </a:solidFill>
              </a:defRPr>
            </a:lvl1pPr>
          </a:lstStyle>
          <a:p>
            <a:pPr lvl="0"/>
            <a:r>
              <a:rPr lang="en-US" dirty="0"/>
              <a:t>Edit Master text styles</a:t>
            </a:r>
          </a:p>
        </p:txBody>
      </p:sp>
      <p:sp>
        <p:nvSpPr>
          <p:cNvPr id="2" name="Title 1"/>
          <p:cNvSpPr>
            <a:spLocks noGrp="1"/>
          </p:cNvSpPr>
          <p:nvPr>
            <p:ph type="title" hasCustomPrompt="1"/>
          </p:nvPr>
        </p:nvSpPr>
        <p:spPr>
          <a:xfrm>
            <a:off x="628650" y="5221422"/>
            <a:ext cx="7886700" cy="918121"/>
          </a:xfrm>
          <a:noFill/>
          <a:ln w="19050">
            <a:noFill/>
          </a:ln>
        </p:spPr>
        <p:txBody>
          <a:bodyPr anchor="b">
            <a:normAutofit/>
          </a:bodyPr>
          <a:lstStyle>
            <a:lvl1pPr algn="ctr">
              <a:defRPr sz="2400" b="1" baseline="0">
                <a:solidFill>
                  <a:schemeClr val="tx1"/>
                </a:solidFill>
                <a:latin typeface="+mn-lt"/>
              </a:defRPr>
            </a:lvl1pPr>
          </a:lstStyle>
          <a:p>
            <a:r>
              <a:rPr lang="en-US" dirty="0"/>
              <a:t>Click to edit figure intent</a:t>
            </a:r>
          </a:p>
        </p:txBody>
      </p:sp>
      <p:sp>
        <p:nvSpPr>
          <p:cNvPr id="8" name="Rectangle 7">
            <a:extLst>
              <a:ext uri="{FF2B5EF4-FFF2-40B4-BE49-F238E27FC236}">
                <a16:creationId xmlns:a16="http://schemas.microsoft.com/office/drawing/2014/main" id="{8E431342-E439-F90A-192E-1C8A823E5A4C}"/>
              </a:ext>
            </a:extLst>
          </p:cNvPr>
          <p:cNvSpPr/>
          <p:nvPr userDrawn="1"/>
        </p:nvSpPr>
        <p:spPr>
          <a:xfrm>
            <a:off x="0" y="6444308"/>
            <a:ext cx="9144000" cy="413691"/>
          </a:xfrm>
          <a:prstGeom prst="rect">
            <a:avLst/>
          </a:prstGeom>
          <a:solidFill>
            <a:srgbClr val="209D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09B0279-6CDB-1330-A56E-B3CDAB4AE4F9}"/>
              </a:ext>
            </a:extLst>
          </p:cNvPr>
          <p:cNvSpPr/>
          <p:nvPr userDrawn="1"/>
        </p:nvSpPr>
        <p:spPr>
          <a:xfrm>
            <a:off x="1858781" y="6483320"/>
            <a:ext cx="5426439" cy="276999"/>
          </a:xfrm>
          <a:prstGeom prst="rect">
            <a:avLst/>
          </a:prstGeom>
        </p:spPr>
        <p:txBody>
          <a:bodyPr wrap="square">
            <a:spAutoFit/>
          </a:bodyPr>
          <a:lstStyle/>
          <a:p>
            <a:pPr algn="ctr"/>
            <a:r>
              <a:rPr lang="en-US" sz="1200" dirty="0">
                <a:solidFill>
                  <a:schemeClr val="bg1"/>
                </a:solidFill>
              </a:rPr>
              <a:t>Chapter 4  |  Fifth National Climate Assessment  |  nca2023.globalchange.gov</a:t>
            </a:r>
          </a:p>
        </p:txBody>
      </p:sp>
    </p:spTree>
    <p:extLst>
      <p:ext uri="{BB962C8B-B14F-4D97-AF65-F5344CB8AC3E}">
        <p14:creationId xmlns:p14="http://schemas.microsoft.com/office/powerpoint/2010/main" val="41209283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Vertical Picture">
    <p:spTree>
      <p:nvGrpSpPr>
        <p:cNvPr id="1" name=""/>
        <p:cNvGrpSpPr/>
        <p:nvPr/>
      </p:nvGrpSpPr>
      <p:grpSpPr>
        <a:xfrm>
          <a:off x="0" y="0"/>
          <a:ext cx="0" cy="0"/>
          <a:chOff x="0" y="0"/>
          <a:chExt cx="0" cy="0"/>
        </a:xfrm>
      </p:grpSpPr>
      <p:sp>
        <p:nvSpPr>
          <p:cNvPr id="9" name="Content Placeholder 8"/>
          <p:cNvSpPr>
            <a:spLocks noGrp="1"/>
          </p:cNvSpPr>
          <p:nvPr>
            <p:ph sz="quarter" idx="10"/>
          </p:nvPr>
        </p:nvSpPr>
        <p:spPr>
          <a:xfrm>
            <a:off x="3633848" y="457200"/>
            <a:ext cx="5225143" cy="5741719"/>
          </a:xfrm>
        </p:spPr>
        <p:txBody>
          <a:bodyPr anchor="t"/>
          <a:lstStyle>
            <a:lvl1pPr marL="0" indent="0" algn="l">
              <a:buNone/>
              <a:defRPr>
                <a:solidFill>
                  <a:schemeClr val="bg1"/>
                </a:solidFill>
              </a:defRPr>
            </a:lvl1pPr>
          </a:lstStyle>
          <a:p>
            <a:pPr lvl="0"/>
            <a:r>
              <a:rPr lang="en-US"/>
              <a:t>Edit Master text styles</a:t>
            </a:r>
          </a:p>
        </p:txBody>
      </p:sp>
      <p:sp>
        <p:nvSpPr>
          <p:cNvPr id="2" name="Title 1"/>
          <p:cNvSpPr>
            <a:spLocks noGrp="1"/>
          </p:cNvSpPr>
          <p:nvPr>
            <p:ph type="title" hasCustomPrompt="1"/>
          </p:nvPr>
        </p:nvSpPr>
        <p:spPr>
          <a:xfrm>
            <a:off x="446961" y="457200"/>
            <a:ext cx="2949178" cy="1600200"/>
          </a:xfrm>
          <a:noFill/>
          <a:ln w="19050">
            <a:noFill/>
          </a:ln>
        </p:spPr>
        <p:txBody>
          <a:bodyPr anchor="b">
            <a:normAutofit/>
          </a:bodyPr>
          <a:lstStyle>
            <a:lvl1pPr>
              <a:defRPr sz="2400" b="1" baseline="0">
                <a:solidFill>
                  <a:schemeClr val="tx1"/>
                </a:solidFill>
                <a:latin typeface="+mn-lt"/>
              </a:defRPr>
            </a:lvl1pPr>
          </a:lstStyle>
          <a:p>
            <a:r>
              <a:rPr lang="en-US" dirty="0"/>
              <a:t>Click to edit figure intent</a:t>
            </a:r>
          </a:p>
        </p:txBody>
      </p:sp>
      <p:sp>
        <p:nvSpPr>
          <p:cNvPr id="7" name="Rectangle 6">
            <a:extLst>
              <a:ext uri="{FF2B5EF4-FFF2-40B4-BE49-F238E27FC236}">
                <a16:creationId xmlns:a16="http://schemas.microsoft.com/office/drawing/2014/main" id="{3285F582-D022-5B56-437E-4C8EB2A796D2}"/>
              </a:ext>
            </a:extLst>
          </p:cNvPr>
          <p:cNvSpPr/>
          <p:nvPr userDrawn="1"/>
        </p:nvSpPr>
        <p:spPr>
          <a:xfrm>
            <a:off x="0" y="6444308"/>
            <a:ext cx="9144000" cy="413691"/>
          </a:xfrm>
          <a:prstGeom prst="rect">
            <a:avLst/>
          </a:prstGeom>
          <a:solidFill>
            <a:srgbClr val="209D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2AFEDEC-877C-393A-6DD7-DA9E10454877}"/>
              </a:ext>
            </a:extLst>
          </p:cNvPr>
          <p:cNvSpPr/>
          <p:nvPr userDrawn="1"/>
        </p:nvSpPr>
        <p:spPr>
          <a:xfrm>
            <a:off x="1858781" y="6483320"/>
            <a:ext cx="5426439" cy="276999"/>
          </a:xfrm>
          <a:prstGeom prst="rect">
            <a:avLst/>
          </a:prstGeom>
        </p:spPr>
        <p:txBody>
          <a:bodyPr wrap="square">
            <a:spAutoFit/>
          </a:bodyPr>
          <a:lstStyle/>
          <a:p>
            <a:pPr algn="ctr"/>
            <a:r>
              <a:rPr lang="en-US" sz="1200" dirty="0">
                <a:solidFill>
                  <a:schemeClr val="bg1"/>
                </a:solidFill>
              </a:rPr>
              <a:t>Chapter 4  |  Fifth National Climate Assessment  |  nca2023.globalchange.gov</a:t>
            </a:r>
          </a:p>
        </p:txBody>
      </p:sp>
    </p:spTree>
    <p:extLst>
      <p:ext uri="{BB962C8B-B14F-4D97-AF65-F5344CB8AC3E}">
        <p14:creationId xmlns:p14="http://schemas.microsoft.com/office/powerpoint/2010/main" val="25223715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hapter Team">
    <p:spTree>
      <p:nvGrpSpPr>
        <p:cNvPr id="1" name=""/>
        <p:cNvGrpSpPr/>
        <p:nvPr/>
      </p:nvGrpSpPr>
      <p:grpSpPr>
        <a:xfrm>
          <a:off x="0" y="0"/>
          <a:ext cx="0" cy="0"/>
          <a:chOff x="0" y="0"/>
          <a:chExt cx="0" cy="0"/>
        </a:xfrm>
      </p:grpSpPr>
      <p:sp>
        <p:nvSpPr>
          <p:cNvPr id="9" name="Content Placeholder 2"/>
          <p:cNvSpPr>
            <a:spLocks noGrp="1"/>
          </p:cNvSpPr>
          <p:nvPr>
            <p:ph idx="13" hasCustomPrompt="1"/>
          </p:nvPr>
        </p:nvSpPr>
        <p:spPr>
          <a:xfrm>
            <a:off x="628650" y="1353313"/>
            <a:ext cx="7886700" cy="4762690"/>
          </a:xfrm>
        </p:spPr>
        <p:txBody>
          <a:bodyPr numCol="2" spcCol="182880">
            <a:normAutofit/>
          </a:bodyPr>
          <a:lstStyle>
            <a:lvl1pPr marL="0" indent="0">
              <a:lnSpc>
                <a:spcPct val="100000"/>
              </a:lnSpc>
              <a:spcBef>
                <a:spcPts val="0"/>
              </a:spcBef>
              <a:spcAft>
                <a:spcPts val="1200"/>
              </a:spcAft>
              <a:buNone/>
              <a:defRPr sz="2000"/>
            </a:lvl1pPr>
            <a:lvl2pPr marL="457200" indent="0">
              <a:buNone/>
              <a:defRPr sz="2000"/>
            </a:lvl2pPr>
            <a:lvl3pPr>
              <a:defRPr sz="1800"/>
            </a:lvl3pPr>
            <a:lvl4pPr>
              <a:defRPr sz="1600"/>
            </a:lvl4pPr>
            <a:lvl5pPr>
              <a:defRPr sz="1600"/>
            </a:lvl5pPr>
          </a:lstStyle>
          <a:p>
            <a:pPr lvl="0"/>
            <a:r>
              <a:rPr lang="en-US" dirty="0"/>
              <a:t>Click to edit text</a:t>
            </a:r>
          </a:p>
        </p:txBody>
      </p:sp>
      <p:sp>
        <p:nvSpPr>
          <p:cNvPr id="13" name="Rectangle 12">
            <a:extLst>
              <a:ext uri="{FF2B5EF4-FFF2-40B4-BE49-F238E27FC236}">
                <a16:creationId xmlns:a16="http://schemas.microsoft.com/office/drawing/2014/main" id="{5F274237-B5FC-5F13-7B91-F9CBCED7BC7D}"/>
              </a:ext>
            </a:extLst>
          </p:cNvPr>
          <p:cNvSpPr/>
          <p:nvPr userDrawn="1"/>
        </p:nvSpPr>
        <p:spPr>
          <a:xfrm>
            <a:off x="0" y="6444308"/>
            <a:ext cx="9144000" cy="413691"/>
          </a:xfrm>
          <a:prstGeom prst="rect">
            <a:avLst/>
          </a:prstGeom>
          <a:solidFill>
            <a:srgbClr val="209D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B7073D-A249-6AE6-E43D-6C0E9F92A1E6}"/>
              </a:ext>
            </a:extLst>
          </p:cNvPr>
          <p:cNvSpPr/>
          <p:nvPr userDrawn="1"/>
        </p:nvSpPr>
        <p:spPr>
          <a:xfrm>
            <a:off x="1858781" y="6483320"/>
            <a:ext cx="5426439" cy="276999"/>
          </a:xfrm>
          <a:prstGeom prst="rect">
            <a:avLst/>
          </a:prstGeom>
        </p:spPr>
        <p:txBody>
          <a:bodyPr wrap="square">
            <a:spAutoFit/>
          </a:bodyPr>
          <a:lstStyle/>
          <a:p>
            <a:pPr algn="ctr"/>
            <a:r>
              <a:rPr lang="en-US" sz="1200" dirty="0">
                <a:solidFill>
                  <a:schemeClr val="bg1"/>
                </a:solidFill>
              </a:rPr>
              <a:t>Chapter 4  |  Fifth National Climate Assessment  |  nca2023.globalchange.gov</a:t>
            </a:r>
          </a:p>
        </p:txBody>
      </p:sp>
      <p:sp>
        <p:nvSpPr>
          <p:cNvPr id="15" name="TextBox 14">
            <a:extLst>
              <a:ext uri="{FF2B5EF4-FFF2-40B4-BE49-F238E27FC236}">
                <a16:creationId xmlns:a16="http://schemas.microsoft.com/office/drawing/2014/main" id="{616A732D-BBB5-511D-0133-CD4B8C1AB67C}"/>
              </a:ext>
            </a:extLst>
          </p:cNvPr>
          <p:cNvSpPr txBox="1"/>
          <p:nvPr userDrawn="1"/>
        </p:nvSpPr>
        <p:spPr>
          <a:xfrm>
            <a:off x="628650" y="377952"/>
            <a:ext cx="7886700" cy="707886"/>
          </a:xfrm>
          <a:prstGeom prst="rect">
            <a:avLst/>
          </a:prstGeom>
          <a:noFill/>
        </p:spPr>
        <p:txBody>
          <a:bodyPr wrap="square" rtlCol="0">
            <a:spAutoFit/>
          </a:bodyPr>
          <a:lstStyle/>
          <a:p>
            <a:r>
              <a:rPr lang="en-US" sz="4000" b="0" dirty="0">
                <a:solidFill>
                  <a:srgbClr val="026393"/>
                </a:solidFill>
                <a:latin typeface="+mj-lt"/>
              </a:rPr>
              <a:t>Chapter Team</a:t>
            </a:r>
          </a:p>
        </p:txBody>
      </p:sp>
    </p:spTree>
    <p:extLst>
      <p:ext uri="{BB962C8B-B14F-4D97-AF65-F5344CB8AC3E}">
        <p14:creationId xmlns:p14="http://schemas.microsoft.com/office/powerpoint/2010/main" val="24747217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5F274237-B5FC-5F13-7B91-F9CBCED7BC7D}"/>
              </a:ext>
            </a:extLst>
          </p:cNvPr>
          <p:cNvSpPr/>
          <p:nvPr userDrawn="1"/>
        </p:nvSpPr>
        <p:spPr>
          <a:xfrm>
            <a:off x="0" y="6444308"/>
            <a:ext cx="9144000" cy="413691"/>
          </a:xfrm>
          <a:prstGeom prst="rect">
            <a:avLst/>
          </a:prstGeom>
          <a:solidFill>
            <a:srgbClr val="209D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B7073D-A249-6AE6-E43D-6C0E9F92A1E6}"/>
              </a:ext>
            </a:extLst>
          </p:cNvPr>
          <p:cNvSpPr/>
          <p:nvPr userDrawn="1"/>
        </p:nvSpPr>
        <p:spPr>
          <a:xfrm>
            <a:off x="1858781" y="6483320"/>
            <a:ext cx="5426439" cy="276999"/>
          </a:xfrm>
          <a:prstGeom prst="rect">
            <a:avLst/>
          </a:prstGeom>
        </p:spPr>
        <p:txBody>
          <a:bodyPr wrap="square">
            <a:spAutoFit/>
          </a:bodyPr>
          <a:lstStyle/>
          <a:p>
            <a:pPr algn="ctr"/>
            <a:r>
              <a:rPr lang="en-US" sz="1200" dirty="0">
                <a:solidFill>
                  <a:schemeClr val="bg1"/>
                </a:solidFill>
              </a:rPr>
              <a:t>Chapter 4  |  Fifth National Climate Assessment  |  nca2023.globalchange.gov</a:t>
            </a:r>
          </a:p>
        </p:txBody>
      </p:sp>
      <p:sp>
        <p:nvSpPr>
          <p:cNvPr id="2" name="Text Placeholder 9">
            <a:extLst>
              <a:ext uri="{FF2B5EF4-FFF2-40B4-BE49-F238E27FC236}">
                <a16:creationId xmlns:a16="http://schemas.microsoft.com/office/drawing/2014/main" id="{BC10BA22-F939-CDBA-450C-BE7FBC46CC01}"/>
              </a:ext>
            </a:extLst>
          </p:cNvPr>
          <p:cNvSpPr>
            <a:spLocks noGrp="1"/>
          </p:cNvSpPr>
          <p:nvPr>
            <p:ph type="body" sz="quarter" idx="10" hasCustomPrompt="1"/>
          </p:nvPr>
        </p:nvSpPr>
        <p:spPr>
          <a:xfrm>
            <a:off x="409074" y="3843453"/>
            <a:ext cx="7793455" cy="1302101"/>
          </a:xfrm>
        </p:spPr>
        <p:txBody>
          <a:bodyPr anchor="ctr">
            <a:normAutofit/>
          </a:bodyPr>
          <a:lstStyle>
            <a:lvl1pPr marL="0" indent="0">
              <a:buNone/>
              <a:defRPr sz="4400" baseline="0">
                <a:solidFill>
                  <a:srgbClr val="026393"/>
                </a:solidFill>
                <a:latin typeface="+mj-lt"/>
              </a:defRPr>
            </a:lvl1pPr>
          </a:lstStyle>
          <a:p>
            <a:pPr lvl="0"/>
            <a:r>
              <a:rPr lang="en-US" dirty="0"/>
              <a:t>Click to edit Section Header</a:t>
            </a:r>
          </a:p>
        </p:txBody>
      </p:sp>
    </p:spTree>
    <p:extLst>
      <p:ext uri="{BB962C8B-B14F-4D97-AF65-F5344CB8AC3E}">
        <p14:creationId xmlns:p14="http://schemas.microsoft.com/office/powerpoint/2010/main" val="29648402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C2EB190F-57ED-4139-B97C-588783A5575D}"/>
              </a:ext>
            </a:extLst>
          </p:cNvPr>
          <p:cNvSpPr/>
          <p:nvPr userDrawn="1"/>
        </p:nvSpPr>
        <p:spPr>
          <a:xfrm>
            <a:off x="0" y="6444308"/>
            <a:ext cx="9144000" cy="413691"/>
          </a:xfrm>
          <a:prstGeom prst="rect">
            <a:avLst/>
          </a:prstGeom>
          <a:solidFill>
            <a:srgbClr val="209D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9"/>
          <p:cNvSpPr>
            <a:spLocks noGrp="1"/>
          </p:cNvSpPr>
          <p:nvPr>
            <p:ph type="body" sz="quarter" idx="10" hasCustomPrompt="1"/>
          </p:nvPr>
        </p:nvSpPr>
        <p:spPr>
          <a:xfrm>
            <a:off x="628650" y="582895"/>
            <a:ext cx="7886700" cy="1302101"/>
          </a:xfrm>
        </p:spPr>
        <p:txBody>
          <a:bodyPr anchor="ctr">
            <a:normAutofit/>
          </a:bodyPr>
          <a:lstStyle>
            <a:lvl1pPr marL="0" indent="0">
              <a:buNone/>
              <a:defRPr sz="3600" baseline="0">
                <a:solidFill>
                  <a:srgbClr val="026393"/>
                </a:solidFill>
                <a:latin typeface="+mj-lt"/>
              </a:defRPr>
            </a:lvl1pPr>
          </a:lstStyle>
          <a:p>
            <a:pPr lvl="0"/>
            <a:r>
              <a:rPr lang="en-US" dirty="0"/>
              <a:t>Click to edit title</a:t>
            </a:r>
          </a:p>
        </p:txBody>
      </p:sp>
      <p:sp>
        <p:nvSpPr>
          <p:cNvPr id="9" name="Content Placeholder 2"/>
          <p:cNvSpPr>
            <a:spLocks noGrp="1"/>
          </p:cNvSpPr>
          <p:nvPr>
            <p:ph idx="13" hasCustomPrompt="1"/>
          </p:nvPr>
        </p:nvSpPr>
        <p:spPr>
          <a:xfrm>
            <a:off x="628650" y="2105527"/>
            <a:ext cx="7886700" cy="4071436"/>
          </a:xfrm>
        </p:spPr>
        <p:txBody>
          <a:bodyPr>
            <a:normAutofit/>
          </a:bodyPr>
          <a:lstStyle>
            <a:lvl1pPr marL="0" indent="0">
              <a:lnSpc>
                <a:spcPct val="100000"/>
              </a:lnSpc>
              <a:spcBef>
                <a:spcPts val="0"/>
              </a:spcBef>
              <a:spcAft>
                <a:spcPts val="1200"/>
              </a:spcAft>
              <a:buNone/>
              <a:defRPr sz="2000"/>
            </a:lvl1pPr>
            <a:lvl2pPr marL="457200" indent="0">
              <a:buNone/>
              <a:defRPr sz="2000"/>
            </a:lvl2pPr>
            <a:lvl3pPr>
              <a:defRPr sz="1800"/>
            </a:lvl3pPr>
            <a:lvl4pPr>
              <a:defRPr sz="1600"/>
            </a:lvl4pPr>
            <a:lvl5pPr>
              <a:defRPr sz="1600"/>
            </a:lvl5pPr>
          </a:lstStyle>
          <a:p>
            <a:pPr lvl="0"/>
            <a:r>
              <a:rPr lang="en-US" dirty="0"/>
              <a:t>Click to edit text</a:t>
            </a:r>
          </a:p>
        </p:txBody>
      </p:sp>
      <p:sp>
        <p:nvSpPr>
          <p:cNvPr id="16" name="Rectangle 15">
            <a:extLst>
              <a:ext uri="{FF2B5EF4-FFF2-40B4-BE49-F238E27FC236}">
                <a16:creationId xmlns:a16="http://schemas.microsoft.com/office/drawing/2014/main" id="{837600C7-BD6D-B067-258C-FC0CEF80EB05}"/>
              </a:ext>
            </a:extLst>
          </p:cNvPr>
          <p:cNvSpPr/>
          <p:nvPr userDrawn="1"/>
        </p:nvSpPr>
        <p:spPr>
          <a:xfrm>
            <a:off x="1858781" y="6483320"/>
            <a:ext cx="5426439" cy="276999"/>
          </a:xfrm>
          <a:prstGeom prst="rect">
            <a:avLst/>
          </a:prstGeom>
        </p:spPr>
        <p:txBody>
          <a:bodyPr wrap="square">
            <a:spAutoFit/>
          </a:bodyPr>
          <a:lstStyle/>
          <a:p>
            <a:pPr algn="ctr"/>
            <a:r>
              <a:rPr lang="en-US" sz="1200" dirty="0">
                <a:solidFill>
                  <a:schemeClr val="bg1"/>
                </a:solidFill>
              </a:rPr>
              <a:t>Chapter 4  |  Fifth National Climate Assessment  |  nca2023.globalchange.gov</a:t>
            </a:r>
          </a:p>
        </p:txBody>
      </p:sp>
    </p:spTree>
    <p:extLst>
      <p:ext uri="{BB962C8B-B14F-4D97-AF65-F5344CB8AC3E}">
        <p14:creationId xmlns:p14="http://schemas.microsoft.com/office/powerpoint/2010/main" val="13731201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lumn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26720" y="1825625"/>
            <a:ext cx="3886200" cy="4351338"/>
          </a:xfrm>
        </p:spPr>
        <p:txBody>
          <a:bodyPr>
            <a:normAutofit/>
          </a:bodyPr>
          <a:lstStyle>
            <a:lvl1pPr>
              <a:defRPr sz="2000"/>
            </a:lvl1pPr>
            <a:lvl2pPr>
              <a:defRPr sz="1800"/>
            </a:lvl2pPr>
            <a:lvl3pPr>
              <a:defRPr sz="1600"/>
            </a:lvl3pPr>
            <a:lvl4pPr>
              <a:defRPr sz="1400"/>
            </a:lvl4pPr>
            <a:lvl5pPr>
              <a:defRPr sz="14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9150" y="1825625"/>
            <a:ext cx="3886200" cy="4351338"/>
          </a:xfrm>
        </p:spPr>
        <p:txBody>
          <a:bodyPr>
            <a:normAutofit/>
          </a:bodyPr>
          <a:lstStyle>
            <a:lvl1pPr>
              <a:defRPr sz="2000"/>
            </a:lvl1pPr>
            <a:lvl2pPr>
              <a:defRPr sz="1800"/>
            </a:lvl2pPr>
            <a:lvl3pPr>
              <a:defRPr sz="1600"/>
            </a:lvl3pPr>
            <a:lvl4pPr>
              <a:defRPr sz="1400"/>
            </a:lvl4pPr>
            <a:lvl5pPr>
              <a:defRPr sz="14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9"/>
          <p:cNvSpPr>
            <a:spLocks noGrp="1"/>
          </p:cNvSpPr>
          <p:nvPr>
            <p:ph type="body" sz="quarter" idx="10" hasCustomPrompt="1"/>
          </p:nvPr>
        </p:nvSpPr>
        <p:spPr>
          <a:xfrm>
            <a:off x="426720" y="413691"/>
            <a:ext cx="8088630" cy="1221956"/>
          </a:xfrm>
        </p:spPr>
        <p:txBody>
          <a:bodyPr anchor="ctr">
            <a:normAutofit/>
          </a:bodyPr>
          <a:lstStyle>
            <a:lvl1pPr marL="0" indent="0">
              <a:buNone/>
              <a:defRPr sz="3600">
                <a:solidFill>
                  <a:srgbClr val="026393"/>
                </a:solidFill>
                <a:latin typeface="+mj-lt"/>
              </a:defRPr>
            </a:lvl1pPr>
          </a:lstStyle>
          <a:p>
            <a:pPr lvl="0"/>
            <a:r>
              <a:rPr lang="en-US" dirty="0"/>
              <a:t>Click to edit title</a:t>
            </a:r>
          </a:p>
        </p:txBody>
      </p:sp>
      <p:sp>
        <p:nvSpPr>
          <p:cNvPr id="15" name="Rectangle 14">
            <a:extLst>
              <a:ext uri="{FF2B5EF4-FFF2-40B4-BE49-F238E27FC236}">
                <a16:creationId xmlns:a16="http://schemas.microsoft.com/office/drawing/2014/main" id="{79D0DD83-D4ED-FB6B-AC6B-701A8FA57511}"/>
              </a:ext>
            </a:extLst>
          </p:cNvPr>
          <p:cNvSpPr/>
          <p:nvPr userDrawn="1"/>
        </p:nvSpPr>
        <p:spPr>
          <a:xfrm>
            <a:off x="0" y="6444308"/>
            <a:ext cx="9144000" cy="413691"/>
          </a:xfrm>
          <a:prstGeom prst="rect">
            <a:avLst/>
          </a:prstGeom>
          <a:solidFill>
            <a:srgbClr val="209D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C28A5234-F013-5CF0-FBAD-852AC47C504A}"/>
              </a:ext>
            </a:extLst>
          </p:cNvPr>
          <p:cNvSpPr/>
          <p:nvPr userDrawn="1"/>
        </p:nvSpPr>
        <p:spPr>
          <a:xfrm>
            <a:off x="1858781" y="6483320"/>
            <a:ext cx="5426439" cy="276999"/>
          </a:xfrm>
          <a:prstGeom prst="rect">
            <a:avLst/>
          </a:prstGeom>
        </p:spPr>
        <p:txBody>
          <a:bodyPr wrap="square">
            <a:spAutoFit/>
          </a:bodyPr>
          <a:lstStyle/>
          <a:p>
            <a:pPr algn="ctr"/>
            <a:r>
              <a:rPr lang="en-US" sz="1200" dirty="0">
                <a:solidFill>
                  <a:schemeClr val="bg1"/>
                </a:solidFill>
              </a:rPr>
              <a:t>Chapter 4  |  Fifth National Climate Assessment  |  nca2023.globalchange.gov</a:t>
            </a:r>
          </a:p>
        </p:txBody>
      </p:sp>
    </p:spTree>
    <p:extLst>
      <p:ext uri="{BB962C8B-B14F-4D97-AF65-F5344CB8AC3E}">
        <p14:creationId xmlns:p14="http://schemas.microsoft.com/office/powerpoint/2010/main" val="3016667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hape 14">
            <a:extLst>
              <a:ext uri="{FF2B5EF4-FFF2-40B4-BE49-F238E27FC236}">
                <a16:creationId xmlns:a16="http://schemas.microsoft.com/office/drawing/2014/main" id="{6DB39B50-A37F-8D49-8561-48BB1F8AA68E}"/>
              </a:ext>
            </a:extLst>
          </p:cNvPr>
          <p:cNvSpPr txBox="1"/>
          <p:nvPr userDrawn="1"/>
        </p:nvSpPr>
        <p:spPr>
          <a:xfrm>
            <a:off x="7337686" y="6543675"/>
            <a:ext cx="1745990" cy="244474"/>
          </a:xfrm>
          <a:prstGeom prst="rect">
            <a:avLst/>
          </a:prstGeom>
          <a:noFill/>
          <a:ln>
            <a:noFill/>
          </a:ln>
        </p:spPr>
        <p:txBody>
          <a:bodyPr lIns="91425" tIns="45700" rIns="91425" bIns="45700" anchor="t"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baseline="0">
                <a:solidFill>
                  <a:schemeClr val="bg1"/>
                </a:solidFill>
                <a:latin typeface="Calibri"/>
                <a:ea typeface="Calibri"/>
                <a:cs typeface="Calibri"/>
                <a:sym typeface="Calibri"/>
              </a:rPr>
              <a:pPr marL="0" marR="0" lvl="0" indent="0" algn="r" rtl="0">
                <a:spcBef>
                  <a:spcPts val="0"/>
                </a:spcBef>
                <a:spcAft>
                  <a:spcPts val="0"/>
                </a:spcAft>
                <a:buSzPct val="25000"/>
                <a:buNone/>
              </a:pPr>
              <a:t>‹#›</a:t>
            </a:fld>
            <a:endParaRPr lang="en-US" sz="1200" b="0" i="0" u="none" strike="noStrike" cap="none" baseline="0" dirty="0">
              <a:solidFill>
                <a:schemeClr val="bg1"/>
              </a:solidFill>
              <a:latin typeface="Calibri"/>
              <a:ea typeface="Calibri"/>
              <a:cs typeface="Calibri"/>
              <a:sym typeface="Calibri"/>
            </a:endParaRPr>
          </a:p>
        </p:txBody>
      </p:sp>
    </p:spTree>
    <p:extLst>
      <p:ext uri="{BB962C8B-B14F-4D97-AF65-F5344CB8AC3E}">
        <p14:creationId xmlns:p14="http://schemas.microsoft.com/office/powerpoint/2010/main" val="3187566361"/>
      </p:ext>
    </p:extLst>
  </p:cSld>
  <p:clrMap bg1="lt1" tx1="dk1" bg2="lt2" tx2="dk2" accent1="accent1" accent2="accent2" accent3="accent3" accent4="accent4" accent5="accent5" accent6="accent6" hlink="hlink" folHlink="folHlink"/>
  <p:sldLayoutIdLst>
    <p:sldLayoutId id="2147483683" r:id="rId1"/>
    <p:sldLayoutId id="2147483682" r:id="rId2"/>
    <p:sldLayoutId id="2147483677" r:id="rId3"/>
    <p:sldLayoutId id="2147483675" r:id="rId4"/>
    <p:sldLayoutId id="2147483669" r:id="rId5"/>
    <p:sldLayoutId id="2147483680" r:id="rId6"/>
    <p:sldLayoutId id="2147483684" r:id="rId7"/>
    <p:sldLayoutId id="2147483686" r:id="rId8"/>
    <p:sldLayoutId id="2147483664" r:id="rId9"/>
    <p:sldLayoutId id="2147483685" r:id="rId10"/>
    <p:sldLayoutId id="214748367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nca2023.globalchange.gov/chapter/15" TargetMode="External"/><Relationship Id="rId2" Type="http://schemas.openxmlformats.org/officeDocument/2006/relationships/hyperlink" Target="https://nca2023.globalchange.gov/" TargetMode="Externa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hyperlink" Target="https://atlas.globalchange.gov/"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hyperlink" Target="https://doi.org/10.7930/NCA5.2023.CH4" TargetMode="External"/><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4EAC55B-356A-F75D-DF88-CB5D886650FE}"/>
              </a:ext>
            </a:extLst>
          </p:cNvPr>
          <p:cNvSpPr>
            <a:spLocks noGrp="1"/>
          </p:cNvSpPr>
          <p:nvPr>
            <p:ph idx="13"/>
          </p:nvPr>
        </p:nvSpPr>
        <p:spPr>
          <a:xfrm>
            <a:off x="628649" y="1698171"/>
            <a:ext cx="5298621" cy="4478792"/>
          </a:xfrm>
        </p:spPr>
        <p:txBody>
          <a:bodyPr/>
          <a:lstStyle/>
          <a:p>
            <a:pPr marL="285750" indent="-285750">
              <a:buFont typeface="Arial" panose="020B0604020202020204" pitchFamily="34" charset="0"/>
              <a:buChar char="•"/>
            </a:pPr>
            <a:r>
              <a:rPr lang="en-US" sz="2000" dirty="0"/>
              <a:t>NCA5 Website: </a:t>
            </a:r>
            <a:r>
              <a:rPr lang="en-US" sz="2000" dirty="0">
                <a:hlinkClick r:id="rId2"/>
              </a:rPr>
              <a:t>https://nca2023.globalchange.gov</a:t>
            </a:r>
            <a:endParaRPr lang="en-US" sz="2000" dirty="0"/>
          </a:p>
          <a:p>
            <a:pPr marL="285750" indent="-285750">
              <a:buFont typeface="Arial" panose="020B0604020202020204" pitchFamily="34" charset="0"/>
              <a:buChar char="•"/>
            </a:pPr>
            <a:r>
              <a:rPr lang="en-US" sz="2000" dirty="0"/>
              <a:t>Chapter Website: </a:t>
            </a:r>
            <a:r>
              <a:rPr lang="en-US" sz="2000" dirty="0">
                <a:hlinkClick r:id="rId3"/>
              </a:rPr>
              <a:t>https://nca2023.globalchange.gov/</a:t>
            </a:r>
            <a:r>
              <a:rPr lang="en-US" sz="2000">
                <a:hlinkClick r:id="rId3"/>
              </a:rPr>
              <a:t>chapter/4</a:t>
            </a:r>
            <a:endParaRPr lang="en-US" sz="2000" dirty="0"/>
          </a:p>
          <a:p>
            <a:pPr marL="285750" indent="-285750">
              <a:buFont typeface="Arial" panose="020B0604020202020204" pitchFamily="34" charset="0"/>
              <a:buChar char="•"/>
            </a:pPr>
            <a:r>
              <a:rPr lang="en-US" sz="2000" dirty="0"/>
              <a:t>NCA5 Atlas: </a:t>
            </a:r>
            <a:r>
              <a:rPr lang="en-US" sz="2000" dirty="0">
                <a:hlinkClick r:id="rId4"/>
              </a:rPr>
              <a:t>https://atlas.globalchange.gov</a:t>
            </a:r>
            <a:endParaRPr lang="en-US" sz="2000" dirty="0"/>
          </a:p>
          <a:p>
            <a:pPr marL="285750" indent="-285750">
              <a:buFont typeface="Arial" panose="020B0604020202020204" pitchFamily="34" charset="0"/>
              <a:buChar char="•"/>
            </a:pPr>
            <a:r>
              <a:rPr lang="en-US" sz="2000" dirty="0"/>
              <a:t>Figure captions can be found in the slide notes of this deck</a:t>
            </a:r>
          </a:p>
          <a:p>
            <a:pPr marL="285750" indent="-285750">
              <a:buFont typeface="Arial" panose="020B0604020202020204" pitchFamily="34" charset="0"/>
              <a:buChar char="•"/>
            </a:pPr>
            <a:r>
              <a:rPr lang="en-US" sz="2000" dirty="0"/>
              <a:t>Social media: @</a:t>
            </a:r>
            <a:r>
              <a:rPr lang="en-US" sz="2000" dirty="0" err="1"/>
              <a:t>usgcrp</a:t>
            </a:r>
            <a:r>
              <a:rPr lang="en-US" sz="2000" dirty="0"/>
              <a:t>, #NCA5</a:t>
            </a:r>
          </a:p>
        </p:txBody>
      </p:sp>
      <p:pic>
        <p:nvPicPr>
          <p:cNvPr id="12290" name="Picture 2">
            <a:extLst>
              <a:ext uri="{FF2B5EF4-FFF2-40B4-BE49-F238E27FC236}">
                <a16:creationId xmlns:a16="http://schemas.microsoft.com/office/drawing/2014/main" id="{54874EF1-6F5E-D5DD-416C-53AF63745281}"/>
              </a:ext>
            </a:extLst>
          </p:cNvPr>
          <p:cNvPicPr>
            <a:picLocks noGrp="1" noChangeAspect="1" noChangeArrowheads="1"/>
          </p:cNvPicPr>
          <p:nvPr>
            <p:ph sz="quarter" idx="14"/>
          </p:nvPr>
        </p:nvPicPr>
        <p:blipFill>
          <a:blip r:embed="rId5">
            <a:extLst>
              <a:ext uri="{28A0092B-C50C-407E-A947-70E740481C1C}">
                <a14:useLocalDpi xmlns:a14="http://schemas.microsoft.com/office/drawing/2010/main" val="0"/>
              </a:ext>
            </a:extLst>
          </a:blip>
          <a:srcRect/>
          <a:stretch>
            <a:fillRect/>
          </a:stretch>
        </p:blipFill>
        <p:spPr bwMode="auto">
          <a:xfrm>
            <a:off x="6400800" y="2305050"/>
            <a:ext cx="2054225" cy="2054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63419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849B3A1-F750-9B60-D3E7-A2FF3BE7EDD1}"/>
              </a:ext>
            </a:extLst>
          </p:cNvPr>
          <p:cNvSpPr>
            <a:spLocks noGrp="1"/>
          </p:cNvSpPr>
          <p:nvPr>
            <p:ph type="title"/>
          </p:nvPr>
        </p:nvSpPr>
        <p:spPr/>
        <p:txBody>
          <a:bodyPr/>
          <a:lstStyle/>
          <a:p>
            <a:r>
              <a:rPr lang="en-US" dirty="0"/>
              <a:t>Figure 4.5. Continued decreases in snowpack water content are projected across much of the US. </a:t>
            </a:r>
          </a:p>
        </p:txBody>
      </p:sp>
      <p:pic>
        <p:nvPicPr>
          <p:cNvPr id="4" name="Content Placeholder 3">
            <a:extLst>
              <a:ext uri="{FF2B5EF4-FFF2-40B4-BE49-F238E27FC236}">
                <a16:creationId xmlns:a16="http://schemas.microsoft.com/office/drawing/2014/main" id="{62299DD4-5742-F9D4-3A90-57926D613846}"/>
              </a:ext>
            </a:extLst>
          </p:cNvPr>
          <p:cNvPicPr>
            <a:picLocks noGrp="1" noChangeAspect="1"/>
          </p:cNvPicPr>
          <p:nvPr>
            <p:ph sz="quarter" idx="10"/>
          </p:nvPr>
        </p:nvPicPr>
        <p:blipFill>
          <a:blip r:embed="rId3" cstate="print">
            <a:extLst>
              <a:ext uri="{28A0092B-C50C-407E-A947-70E740481C1C}">
                <a14:useLocalDpi xmlns:a14="http://schemas.microsoft.com/office/drawing/2010/main" val="0"/>
              </a:ext>
            </a:extLst>
          </a:blip>
          <a:stretch>
            <a:fillRect/>
          </a:stretch>
        </p:blipFill>
        <p:spPr>
          <a:xfrm>
            <a:off x="966560" y="386023"/>
            <a:ext cx="7210879" cy="4570493"/>
          </a:xfrm>
          <a:prstGeom prst="rect">
            <a:avLst/>
          </a:prstGeom>
        </p:spPr>
      </p:pic>
    </p:spTree>
    <p:extLst>
      <p:ext uri="{BB962C8B-B14F-4D97-AF65-F5344CB8AC3E}">
        <p14:creationId xmlns:p14="http://schemas.microsoft.com/office/powerpoint/2010/main" val="21916258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D05E526-61C2-7889-EE3E-4B1433BB7F2B}"/>
              </a:ext>
            </a:extLst>
          </p:cNvPr>
          <p:cNvSpPr>
            <a:spLocks noGrp="1"/>
          </p:cNvSpPr>
          <p:nvPr>
            <p:ph type="title"/>
          </p:nvPr>
        </p:nvSpPr>
        <p:spPr/>
        <p:txBody>
          <a:bodyPr/>
          <a:lstStyle/>
          <a:p>
            <a:r>
              <a:rPr lang="en-US" dirty="0"/>
              <a:t>Figure 4.6. Projected decreases in summer soil moisture will have important implications for agriculture and ecosystems. </a:t>
            </a:r>
          </a:p>
        </p:txBody>
      </p:sp>
      <p:pic>
        <p:nvPicPr>
          <p:cNvPr id="1026" name="Picture 2">
            <a:extLst>
              <a:ext uri="{FF2B5EF4-FFF2-40B4-BE49-F238E27FC236}">
                <a16:creationId xmlns:a16="http://schemas.microsoft.com/office/drawing/2014/main" id="{FA888FD7-89EA-F10E-FC43-E1844A995013}"/>
              </a:ext>
            </a:extLst>
          </p:cNvPr>
          <p:cNvPicPr>
            <a:picLocks noGrp="1" noChangeAspect="1" noChangeArrowheads="1"/>
          </p:cNvPicPr>
          <p:nvPr>
            <p:ph sz="quarter" idx="10"/>
          </p:nvPr>
        </p:nvPicPr>
        <p:blipFill>
          <a:blip r:embed="rId3">
            <a:extLst>
              <a:ext uri="{28A0092B-C50C-407E-A947-70E740481C1C}">
                <a14:useLocalDpi xmlns:a14="http://schemas.microsoft.com/office/drawing/2010/main" val="0"/>
              </a:ext>
            </a:extLst>
          </a:blip>
          <a:srcRect/>
          <a:stretch>
            <a:fillRect/>
          </a:stretch>
        </p:blipFill>
        <p:spPr bwMode="auto">
          <a:xfrm>
            <a:off x="1143000" y="578644"/>
            <a:ext cx="6858000" cy="4343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37187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21FAC1B-CA72-7059-DDAC-9DCADAF95207}"/>
              </a:ext>
            </a:extLst>
          </p:cNvPr>
          <p:cNvSpPr>
            <a:spLocks noGrp="1"/>
          </p:cNvSpPr>
          <p:nvPr>
            <p:ph type="title"/>
          </p:nvPr>
        </p:nvSpPr>
        <p:spPr/>
        <p:txBody>
          <a:bodyPr>
            <a:normAutofit fontScale="90000"/>
          </a:bodyPr>
          <a:lstStyle/>
          <a:p>
            <a:r>
              <a:rPr lang="en-US" dirty="0"/>
              <a:t>Figure 4.7. Projected changes in runoff vary across the Nation due to projected changes in multiple aspects of the water cycle. </a:t>
            </a:r>
          </a:p>
        </p:txBody>
      </p:sp>
      <p:pic>
        <p:nvPicPr>
          <p:cNvPr id="2050" name="Picture 2">
            <a:extLst>
              <a:ext uri="{FF2B5EF4-FFF2-40B4-BE49-F238E27FC236}">
                <a16:creationId xmlns:a16="http://schemas.microsoft.com/office/drawing/2014/main" id="{8E92991E-FBF8-301C-1AF1-B3C069F0C8FC}"/>
              </a:ext>
            </a:extLst>
          </p:cNvPr>
          <p:cNvPicPr>
            <a:picLocks noGrp="1" noChangeAspect="1" noChangeArrowheads="1"/>
          </p:cNvPicPr>
          <p:nvPr>
            <p:ph sz="quarter" idx="10"/>
          </p:nvPr>
        </p:nvPicPr>
        <p:blipFill>
          <a:blip r:embed="rId3">
            <a:extLst>
              <a:ext uri="{28A0092B-C50C-407E-A947-70E740481C1C}">
                <a14:useLocalDpi xmlns:a14="http://schemas.microsoft.com/office/drawing/2010/main" val="0"/>
              </a:ext>
            </a:extLst>
          </a:blip>
          <a:srcRect/>
          <a:stretch>
            <a:fillRect/>
          </a:stretch>
        </p:blipFill>
        <p:spPr bwMode="auto">
          <a:xfrm>
            <a:off x="778782" y="470694"/>
            <a:ext cx="7586436" cy="45462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86741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0954F03-D5B2-C4D4-834F-643AD1F1F4A8}"/>
              </a:ext>
            </a:extLst>
          </p:cNvPr>
          <p:cNvSpPr>
            <a:spLocks noGrp="1"/>
          </p:cNvSpPr>
          <p:nvPr>
            <p:ph type="title"/>
          </p:nvPr>
        </p:nvSpPr>
        <p:spPr>
          <a:xfrm>
            <a:off x="628650" y="5455335"/>
            <a:ext cx="7886700" cy="918121"/>
          </a:xfrm>
        </p:spPr>
        <p:txBody>
          <a:bodyPr>
            <a:normAutofit fontScale="90000"/>
          </a:bodyPr>
          <a:lstStyle/>
          <a:p>
            <a:r>
              <a:rPr lang="en-US" dirty="0"/>
              <a:t>Figure 4.8. Climate change may cause both increases and decreases in inland flooding, depending on the location and time of year. </a:t>
            </a:r>
          </a:p>
        </p:txBody>
      </p:sp>
      <p:pic>
        <p:nvPicPr>
          <p:cNvPr id="4" name="Content Placeholder 3">
            <a:extLst>
              <a:ext uri="{FF2B5EF4-FFF2-40B4-BE49-F238E27FC236}">
                <a16:creationId xmlns:a16="http://schemas.microsoft.com/office/drawing/2014/main" id="{B5D66D84-85CA-5DCD-8592-973ADD8397F5}"/>
              </a:ext>
            </a:extLst>
          </p:cNvPr>
          <p:cNvPicPr>
            <a:picLocks noGrp="1" noChangeAspect="1"/>
          </p:cNvPicPr>
          <p:nvPr>
            <p:ph sz="quarter" idx="10"/>
          </p:nvPr>
        </p:nvPicPr>
        <p:blipFill>
          <a:blip r:embed="rId3" cstate="print">
            <a:extLst>
              <a:ext uri="{28A0092B-C50C-407E-A947-70E740481C1C}">
                <a14:useLocalDpi xmlns:a14="http://schemas.microsoft.com/office/drawing/2010/main" val="0"/>
              </a:ext>
            </a:extLst>
          </a:blip>
          <a:stretch>
            <a:fillRect/>
          </a:stretch>
        </p:blipFill>
        <p:spPr>
          <a:xfrm>
            <a:off x="961571" y="484544"/>
            <a:ext cx="7553779" cy="4736878"/>
          </a:xfrm>
          <a:prstGeom prst="rect">
            <a:avLst/>
          </a:prstGeom>
        </p:spPr>
      </p:pic>
    </p:spTree>
    <p:extLst>
      <p:ext uri="{BB962C8B-B14F-4D97-AF65-F5344CB8AC3E}">
        <p14:creationId xmlns:p14="http://schemas.microsoft.com/office/powerpoint/2010/main" val="40421490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E650878-FF93-2AD2-50C7-112B8D150A85}"/>
              </a:ext>
            </a:extLst>
          </p:cNvPr>
          <p:cNvSpPr>
            <a:spLocks noGrp="1"/>
          </p:cNvSpPr>
          <p:nvPr>
            <p:ph type="title"/>
          </p:nvPr>
        </p:nvSpPr>
        <p:spPr/>
        <p:txBody>
          <a:bodyPr/>
          <a:lstStyle/>
          <a:p>
            <a:r>
              <a:rPr lang="en-US" dirty="0"/>
              <a:t>Figure 4.9. Water shortages to vegetation will increase across most of the Nation.</a:t>
            </a:r>
          </a:p>
        </p:txBody>
      </p:sp>
      <p:pic>
        <p:nvPicPr>
          <p:cNvPr id="3074" name="Picture 2">
            <a:extLst>
              <a:ext uri="{FF2B5EF4-FFF2-40B4-BE49-F238E27FC236}">
                <a16:creationId xmlns:a16="http://schemas.microsoft.com/office/drawing/2014/main" id="{38D32798-4219-2950-5FB4-5289C0AB599B}"/>
              </a:ext>
            </a:extLst>
          </p:cNvPr>
          <p:cNvPicPr>
            <a:picLocks noGrp="1" noChangeAspect="1" noChangeArrowheads="1"/>
          </p:cNvPicPr>
          <p:nvPr>
            <p:ph sz="quarter" idx="10"/>
          </p:nvPr>
        </p:nvPicPr>
        <p:blipFill>
          <a:blip r:embed="rId3">
            <a:extLst>
              <a:ext uri="{28A0092B-C50C-407E-A947-70E740481C1C}">
                <a14:useLocalDpi xmlns:a14="http://schemas.microsoft.com/office/drawing/2010/main" val="0"/>
              </a:ext>
            </a:extLst>
          </a:blip>
          <a:srcRect/>
          <a:stretch>
            <a:fillRect/>
          </a:stretch>
        </p:blipFill>
        <p:spPr bwMode="auto">
          <a:xfrm>
            <a:off x="702128" y="360929"/>
            <a:ext cx="7739743" cy="47298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08422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7656359-CEEF-067E-1C73-C581520CF412}"/>
              </a:ext>
            </a:extLst>
          </p:cNvPr>
          <p:cNvSpPr>
            <a:spLocks noGrp="1"/>
          </p:cNvSpPr>
          <p:nvPr>
            <p:ph type="title"/>
          </p:nvPr>
        </p:nvSpPr>
        <p:spPr>
          <a:xfrm>
            <a:off x="628650" y="5319393"/>
            <a:ext cx="7886700" cy="918121"/>
          </a:xfrm>
        </p:spPr>
        <p:txBody>
          <a:bodyPr>
            <a:normAutofit fontScale="90000"/>
          </a:bodyPr>
          <a:lstStyle/>
          <a:p>
            <a:r>
              <a:rPr lang="en-US" dirty="0"/>
              <a:t>Figure 4.10. In 2015, parts of Oregon and Washington experienced a warm snow drought while the California Sierra Nevada experienced a dry snow drought.</a:t>
            </a:r>
          </a:p>
        </p:txBody>
      </p:sp>
      <p:pic>
        <p:nvPicPr>
          <p:cNvPr id="4" name="Content Placeholder 3">
            <a:extLst>
              <a:ext uri="{FF2B5EF4-FFF2-40B4-BE49-F238E27FC236}">
                <a16:creationId xmlns:a16="http://schemas.microsoft.com/office/drawing/2014/main" id="{383504BC-4770-3249-74EA-48BE54C562FB}"/>
              </a:ext>
            </a:extLst>
          </p:cNvPr>
          <p:cNvPicPr>
            <a:picLocks noGrp="1" noChangeAspect="1"/>
          </p:cNvPicPr>
          <p:nvPr>
            <p:ph sz="quarter" idx="10"/>
          </p:nvPr>
        </p:nvPicPr>
        <p:blipFill>
          <a:blip r:embed="rId3" cstate="print">
            <a:extLst>
              <a:ext uri="{28A0092B-C50C-407E-A947-70E740481C1C}">
                <a14:useLocalDpi xmlns:a14="http://schemas.microsoft.com/office/drawing/2010/main" val="0"/>
              </a:ext>
            </a:extLst>
          </a:blip>
          <a:stretch>
            <a:fillRect/>
          </a:stretch>
        </p:blipFill>
        <p:spPr>
          <a:xfrm>
            <a:off x="1347004" y="431800"/>
            <a:ext cx="6449992" cy="4637088"/>
          </a:xfrm>
          <a:prstGeom prst="rect">
            <a:avLst/>
          </a:prstGeom>
        </p:spPr>
      </p:pic>
    </p:spTree>
    <p:extLst>
      <p:ext uri="{BB962C8B-B14F-4D97-AF65-F5344CB8AC3E}">
        <p14:creationId xmlns:p14="http://schemas.microsoft.com/office/powerpoint/2010/main" val="26271520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15507EF-0793-DB2B-BF64-46AD99306D0A}"/>
              </a:ext>
            </a:extLst>
          </p:cNvPr>
          <p:cNvSpPr>
            <a:spLocks noGrp="1"/>
          </p:cNvSpPr>
          <p:nvPr>
            <p:ph type="title"/>
          </p:nvPr>
        </p:nvSpPr>
        <p:spPr/>
        <p:txBody>
          <a:bodyPr>
            <a:normAutofit fontScale="90000"/>
          </a:bodyPr>
          <a:lstStyle/>
          <a:p>
            <a:r>
              <a:rPr lang="en-US" dirty="0"/>
              <a:t>Figure 4.11. An apple orchard in the </a:t>
            </a:r>
            <a:r>
              <a:rPr lang="en-US" dirty="0" err="1"/>
              <a:t>Roza</a:t>
            </a:r>
            <a:r>
              <a:rPr lang="en-US" dirty="0"/>
              <a:t> Irrigation District in Washington shows extreme drought stress in September 2015. </a:t>
            </a:r>
          </a:p>
        </p:txBody>
      </p:sp>
      <p:pic>
        <p:nvPicPr>
          <p:cNvPr id="4098" name="Picture 2">
            <a:extLst>
              <a:ext uri="{FF2B5EF4-FFF2-40B4-BE49-F238E27FC236}">
                <a16:creationId xmlns:a16="http://schemas.microsoft.com/office/drawing/2014/main" id="{2E76936D-E2E3-3C9F-EAA7-B388A6197E9A}"/>
              </a:ext>
            </a:extLst>
          </p:cNvPr>
          <p:cNvPicPr>
            <a:picLocks noGrp="1" noChangeAspect="1" noChangeArrowheads="1"/>
          </p:cNvPicPr>
          <p:nvPr>
            <p:ph sz="quarter" idx="10"/>
          </p:nvPr>
        </p:nvPicPr>
        <p:blipFill>
          <a:blip r:embed="rId3">
            <a:extLst>
              <a:ext uri="{28A0092B-C50C-407E-A947-70E740481C1C}">
                <a14:useLocalDpi xmlns:a14="http://schemas.microsoft.com/office/drawing/2010/main" val="0"/>
              </a:ext>
            </a:extLst>
          </a:blip>
          <a:srcRect/>
          <a:stretch>
            <a:fillRect/>
          </a:stretch>
        </p:blipFill>
        <p:spPr bwMode="auto">
          <a:xfrm>
            <a:off x="1590675" y="155901"/>
            <a:ext cx="5962650" cy="48949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07541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F96F622-8DAB-F245-2E35-F79E216CDCC1}"/>
              </a:ext>
            </a:extLst>
          </p:cNvPr>
          <p:cNvSpPr>
            <a:spLocks noGrp="1"/>
          </p:cNvSpPr>
          <p:nvPr>
            <p:ph type="title"/>
          </p:nvPr>
        </p:nvSpPr>
        <p:spPr/>
        <p:txBody>
          <a:bodyPr/>
          <a:lstStyle/>
          <a:p>
            <a:r>
              <a:rPr lang="en-US" dirty="0"/>
              <a:t>Figure 4.12. A portion of observed increases in inland flood damages can be attributed to changes in precipitation.</a:t>
            </a:r>
          </a:p>
        </p:txBody>
      </p:sp>
      <p:pic>
        <p:nvPicPr>
          <p:cNvPr id="5124" name="Picture 4">
            <a:extLst>
              <a:ext uri="{FF2B5EF4-FFF2-40B4-BE49-F238E27FC236}">
                <a16:creationId xmlns:a16="http://schemas.microsoft.com/office/drawing/2014/main" id="{FFDFDD62-BB61-AE26-79E0-A8CF2F44338A}"/>
              </a:ext>
            </a:extLst>
          </p:cNvPr>
          <p:cNvPicPr>
            <a:picLocks noGrp="1" noChangeAspect="1" noChangeArrowheads="1"/>
          </p:cNvPicPr>
          <p:nvPr>
            <p:ph sz="quarter" idx="10"/>
          </p:nvPr>
        </p:nvPicPr>
        <p:blipFill>
          <a:blip r:embed="rId3">
            <a:extLst>
              <a:ext uri="{28A0092B-C50C-407E-A947-70E740481C1C}">
                <a14:useLocalDpi xmlns:a14="http://schemas.microsoft.com/office/drawing/2010/main" val="0"/>
              </a:ext>
            </a:extLst>
          </a:blip>
          <a:srcRect/>
          <a:stretch>
            <a:fillRect/>
          </a:stretch>
        </p:blipFill>
        <p:spPr bwMode="auto">
          <a:xfrm>
            <a:off x="580397" y="889794"/>
            <a:ext cx="7983205" cy="43316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0475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C748F03-1FD2-67A8-8916-ACAAB7425D5C}"/>
              </a:ext>
            </a:extLst>
          </p:cNvPr>
          <p:cNvSpPr>
            <a:spLocks noGrp="1"/>
          </p:cNvSpPr>
          <p:nvPr>
            <p:ph type="title"/>
          </p:nvPr>
        </p:nvSpPr>
        <p:spPr/>
        <p:txBody>
          <a:bodyPr>
            <a:normAutofit fontScale="90000"/>
          </a:bodyPr>
          <a:lstStyle/>
          <a:p>
            <a:r>
              <a:rPr lang="en-US" dirty="0"/>
              <a:t>Figure 4.13. The San Pedro River in Arizona has been depleted by groundwater pumping, drying up wetlands and wildlife habitat.</a:t>
            </a:r>
          </a:p>
        </p:txBody>
      </p:sp>
      <p:pic>
        <p:nvPicPr>
          <p:cNvPr id="6146" name="Picture 2">
            <a:extLst>
              <a:ext uri="{FF2B5EF4-FFF2-40B4-BE49-F238E27FC236}">
                <a16:creationId xmlns:a16="http://schemas.microsoft.com/office/drawing/2014/main" id="{F4090666-95AC-D7DD-A721-E2443A8E8EB6}"/>
              </a:ext>
            </a:extLst>
          </p:cNvPr>
          <p:cNvPicPr>
            <a:picLocks noGrp="1" noChangeAspect="1" noChangeArrowheads="1"/>
          </p:cNvPicPr>
          <p:nvPr>
            <p:ph sz="quarter" idx="10"/>
          </p:nvPr>
        </p:nvPicPr>
        <p:blipFill>
          <a:blip r:embed="rId3">
            <a:extLst>
              <a:ext uri="{28A0092B-C50C-407E-A947-70E740481C1C}">
                <a14:useLocalDpi xmlns:a14="http://schemas.microsoft.com/office/drawing/2010/main" val="0"/>
              </a:ext>
            </a:extLst>
          </a:blip>
          <a:srcRect/>
          <a:stretch>
            <a:fillRect/>
          </a:stretch>
        </p:blipFill>
        <p:spPr bwMode="auto">
          <a:xfrm>
            <a:off x="1660978" y="203581"/>
            <a:ext cx="5822043" cy="48463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88574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C2CDBE-A5ED-CB94-8E11-F43E0CD852C3}"/>
              </a:ext>
            </a:extLst>
          </p:cNvPr>
          <p:cNvSpPr>
            <a:spLocks noGrp="1"/>
          </p:cNvSpPr>
          <p:nvPr>
            <p:ph type="title"/>
          </p:nvPr>
        </p:nvSpPr>
        <p:spPr>
          <a:xfrm>
            <a:off x="628650" y="5400640"/>
            <a:ext cx="7886700" cy="918121"/>
          </a:xfrm>
        </p:spPr>
        <p:txBody>
          <a:bodyPr>
            <a:normAutofit fontScale="90000"/>
          </a:bodyPr>
          <a:lstStyle/>
          <a:p>
            <a:r>
              <a:rPr lang="en-US" dirty="0"/>
              <a:t>Figure 4.14. Losses due to floods are projected to increase disproportionately in US Census tracts with higher percentages of Black residents. </a:t>
            </a:r>
          </a:p>
        </p:txBody>
      </p:sp>
      <p:pic>
        <p:nvPicPr>
          <p:cNvPr id="7170" name="Picture 2">
            <a:extLst>
              <a:ext uri="{FF2B5EF4-FFF2-40B4-BE49-F238E27FC236}">
                <a16:creationId xmlns:a16="http://schemas.microsoft.com/office/drawing/2014/main" id="{01A9297A-274C-F2B4-68AF-3C3DF5DCE7F9}"/>
              </a:ext>
            </a:extLst>
          </p:cNvPr>
          <p:cNvPicPr>
            <a:picLocks noGrp="1" noChangeAspect="1" noChangeArrowheads="1"/>
          </p:cNvPicPr>
          <p:nvPr>
            <p:ph sz="quarter" idx="10"/>
          </p:nvPr>
        </p:nvPicPr>
        <p:blipFill>
          <a:blip r:embed="rId3">
            <a:extLst>
              <a:ext uri="{28A0092B-C50C-407E-A947-70E740481C1C}">
                <a14:useLocalDpi xmlns:a14="http://schemas.microsoft.com/office/drawing/2010/main" val="0"/>
              </a:ext>
            </a:extLst>
          </a:blip>
          <a:srcRect/>
          <a:stretch>
            <a:fillRect/>
          </a:stretch>
        </p:blipFill>
        <p:spPr bwMode="auto">
          <a:xfrm>
            <a:off x="765175" y="539239"/>
            <a:ext cx="7613650" cy="44351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43124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endParaRPr lang="en-US" dirty="0"/>
          </a:p>
        </p:txBody>
      </p:sp>
      <p:sp>
        <p:nvSpPr>
          <p:cNvPr id="3" name="Text Placeholder 2"/>
          <p:cNvSpPr>
            <a:spLocks noGrp="1"/>
          </p:cNvSpPr>
          <p:nvPr>
            <p:ph type="body" sz="quarter" idx="15"/>
          </p:nvPr>
        </p:nvSpPr>
        <p:spPr/>
        <p:txBody>
          <a:bodyPr/>
          <a:lstStyle/>
          <a:p>
            <a:r>
              <a:rPr lang="en-US" dirty="0"/>
              <a:t>Chapter 4 | Water</a:t>
            </a:r>
          </a:p>
        </p:txBody>
      </p:sp>
    </p:spTree>
    <p:extLst>
      <p:ext uri="{BB962C8B-B14F-4D97-AF65-F5344CB8AC3E}">
        <p14:creationId xmlns:p14="http://schemas.microsoft.com/office/powerpoint/2010/main" val="3252048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634C9F9-8399-70A4-0004-C241E9986B5E}"/>
              </a:ext>
            </a:extLst>
          </p:cNvPr>
          <p:cNvSpPr>
            <a:spLocks noGrp="1"/>
          </p:cNvSpPr>
          <p:nvPr>
            <p:ph type="title"/>
          </p:nvPr>
        </p:nvSpPr>
        <p:spPr/>
        <p:txBody>
          <a:bodyPr/>
          <a:lstStyle/>
          <a:p>
            <a:r>
              <a:rPr lang="en-US" dirty="0"/>
              <a:t>Figure 4.15. Flooding from Hurricane Harvey inundated residential neighborhoods in Port Arthur, Texas.</a:t>
            </a:r>
          </a:p>
        </p:txBody>
      </p:sp>
      <p:pic>
        <p:nvPicPr>
          <p:cNvPr id="8194" name="Picture 2">
            <a:extLst>
              <a:ext uri="{FF2B5EF4-FFF2-40B4-BE49-F238E27FC236}">
                <a16:creationId xmlns:a16="http://schemas.microsoft.com/office/drawing/2014/main" id="{F1E87BEE-B02B-AD40-25B8-C3C9DA19836F}"/>
              </a:ext>
            </a:extLst>
          </p:cNvPr>
          <p:cNvPicPr>
            <a:picLocks noGrp="1" noChangeAspect="1" noChangeArrowheads="1"/>
          </p:cNvPicPr>
          <p:nvPr>
            <p:ph sz="quarter" idx="10"/>
          </p:nvPr>
        </p:nvPicPr>
        <p:blipFill>
          <a:blip r:embed="rId3">
            <a:extLst>
              <a:ext uri="{28A0092B-C50C-407E-A947-70E740481C1C}">
                <a14:useLocalDpi xmlns:a14="http://schemas.microsoft.com/office/drawing/2010/main" val="0"/>
              </a:ext>
            </a:extLst>
          </a:blip>
          <a:srcRect/>
          <a:stretch>
            <a:fillRect/>
          </a:stretch>
        </p:blipFill>
        <p:spPr bwMode="auto">
          <a:xfrm>
            <a:off x="1292241" y="391886"/>
            <a:ext cx="6559518" cy="48295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72448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4FC0080-4932-36BE-AC09-A1E3216890FE}"/>
              </a:ext>
            </a:extLst>
          </p:cNvPr>
          <p:cNvSpPr>
            <a:spLocks noGrp="1"/>
          </p:cNvSpPr>
          <p:nvPr>
            <p:ph type="title"/>
          </p:nvPr>
        </p:nvSpPr>
        <p:spPr>
          <a:xfrm>
            <a:off x="628650" y="5458770"/>
            <a:ext cx="7886700" cy="918121"/>
          </a:xfrm>
        </p:spPr>
        <p:txBody>
          <a:bodyPr>
            <a:normAutofit fontScale="90000"/>
          </a:bodyPr>
          <a:lstStyle/>
          <a:p>
            <a:r>
              <a:rPr lang="en-US" dirty="0"/>
              <a:t>Figure 4.16. Water infrastructure supporting Tribal and Indigenous Peoples is particularly ill-equipped to handle increases in flooding and drought.</a:t>
            </a:r>
          </a:p>
        </p:txBody>
      </p:sp>
      <p:pic>
        <p:nvPicPr>
          <p:cNvPr id="9218" name="Picture 2">
            <a:extLst>
              <a:ext uri="{FF2B5EF4-FFF2-40B4-BE49-F238E27FC236}">
                <a16:creationId xmlns:a16="http://schemas.microsoft.com/office/drawing/2014/main" id="{C8D768C9-A6DB-1C7F-B455-BC326CCFB9DE}"/>
              </a:ext>
            </a:extLst>
          </p:cNvPr>
          <p:cNvPicPr>
            <a:picLocks noGrp="1" noChangeAspect="1" noChangeArrowheads="1"/>
          </p:cNvPicPr>
          <p:nvPr>
            <p:ph sz="quarter" idx="10"/>
          </p:nvPr>
        </p:nvPicPr>
        <p:blipFill>
          <a:blip r:embed="rId3">
            <a:extLst>
              <a:ext uri="{28A0092B-C50C-407E-A947-70E740481C1C}">
                <a14:useLocalDpi xmlns:a14="http://schemas.microsoft.com/office/drawing/2010/main" val="0"/>
              </a:ext>
            </a:extLst>
          </a:blip>
          <a:srcRect/>
          <a:stretch>
            <a:fillRect/>
          </a:stretch>
        </p:blipFill>
        <p:spPr bwMode="auto">
          <a:xfrm>
            <a:off x="909131" y="481109"/>
            <a:ext cx="7325737" cy="48014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07042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DEFB1E6-1AF7-E3DA-C1A9-DF09F8A037C0}"/>
              </a:ext>
            </a:extLst>
          </p:cNvPr>
          <p:cNvSpPr>
            <a:spLocks noGrp="1"/>
          </p:cNvSpPr>
          <p:nvPr>
            <p:ph type="title"/>
          </p:nvPr>
        </p:nvSpPr>
        <p:spPr>
          <a:xfrm>
            <a:off x="628650" y="5303065"/>
            <a:ext cx="7886700" cy="918121"/>
          </a:xfrm>
        </p:spPr>
        <p:txBody>
          <a:bodyPr>
            <a:normAutofit fontScale="90000"/>
          </a:bodyPr>
          <a:lstStyle/>
          <a:p>
            <a:r>
              <a:rPr lang="en-US" dirty="0"/>
              <a:t>Figure 4.17. Plan 2014 was developed to manage Lake Ontario–St Lawrence River water levels, restore ecosystems, and account for climate change.</a:t>
            </a:r>
          </a:p>
        </p:txBody>
      </p:sp>
      <p:pic>
        <p:nvPicPr>
          <p:cNvPr id="10242" name="Picture 2">
            <a:extLst>
              <a:ext uri="{FF2B5EF4-FFF2-40B4-BE49-F238E27FC236}">
                <a16:creationId xmlns:a16="http://schemas.microsoft.com/office/drawing/2014/main" id="{2642E342-A003-C8CC-26A1-8305D88BBF62}"/>
              </a:ext>
            </a:extLst>
          </p:cNvPr>
          <p:cNvPicPr>
            <a:picLocks noGrp="1" noChangeAspect="1" noChangeArrowheads="1"/>
          </p:cNvPicPr>
          <p:nvPr>
            <p:ph sz="quarter" idx="10"/>
          </p:nvPr>
        </p:nvPicPr>
        <p:blipFill>
          <a:blip r:embed="rId3">
            <a:extLst>
              <a:ext uri="{28A0092B-C50C-407E-A947-70E740481C1C}">
                <a14:useLocalDpi xmlns:a14="http://schemas.microsoft.com/office/drawing/2010/main" val="0"/>
              </a:ext>
            </a:extLst>
          </a:blip>
          <a:srcRect/>
          <a:stretch>
            <a:fillRect/>
          </a:stretch>
        </p:blipFill>
        <p:spPr bwMode="auto">
          <a:xfrm>
            <a:off x="1896381" y="431800"/>
            <a:ext cx="5351238" cy="46370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88695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7B3E805-0EB5-6919-B136-3D84AA0784E3}"/>
              </a:ext>
            </a:extLst>
          </p:cNvPr>
          <p:cNvSpPr>
            <a:spLocks noGrp="1"/>
          </p:cNvSpPr>
          <p:nvPr>
            <p:ph type="title"/>
          </p:nvPr>
        </p:nvSpPr>
        <p:spPr/>
        <p:txBody>
          <a:bodyPr>
            <a:normAutofit fontScale="90000"/>
          </a:bodyPr>
          <a:lstStyle/>
          <a:p>
            <a:r>
              <a:rPr lang="en-US" dirty="0"/>
              <a:t>Figure 4.18. Natural hydrologic variability can promote urgency or complacency in long-term planning.</a:t>
            </a:r>
          </a:p>
        </p:txBody>
      </p:sp>
      <p:pic>
        <p:nvPicPr>
          <p:cNvPr id="11266" name="Picture 2">
            <a:extLst>
              <a:ext uri="{FF2B5EF4-FFF2-40B4-BE49-F238E27FC236}">
                <a16:creationId xmlns:a16="http://schemas.microsoft.com/office/drawing/2014/main" id="{3D8CDB89-1D36-D05A-BA8B-19C96396C6C2}"/>
              </a:ext>
            </a:extLst>
          </p:cNvPr>
          <p:cNvPicPr>
            <a:picLocks noGrp="1" noChangeAspect="1" noChangeArrowheads="1"/>
          </p:cNvPicPr>
          <p:nvPr>
            <p:ph sz="quarter" idx="10"/>
          </p:nvPr>
        </p:nvPicPr>
        <p:blipFill>
          <a:blip r:embed="rId3">
            <a:extLst>
              <a:ext uri="{28A0092B-C50C-407E-A947-70E740481C1C}">
                <a14:useLocalDpi xmlns:a14="http://schemas.microsoft.com/office/drawing/2010/main" val="0"/>
              </a:ext>
            </a:extLst>
          </a:blip>
          <a:srcRect/>
          <a:stretch>
            <a:fillRect/>
          </a:stretch>
        </p:blipFill>
        <p:spPr bwMode="auto">
          <a:xfrm>
            <a:off x="3875473" y="457200"/>
            <a:ext cx="4741091" cy="57419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2128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E0EA15DF-A33A-FD45-8496-D61E09E08F05}"/>
              </a:ext>
            </a:extLst>
          </p:cNvPr>
          <p:cNvSpPr>
            <a:spLocks noGrp="1"/>
          </p:cNvSpPr>
          <p:nvPr>
            <p:ph idx="13"/>
          </p:nvPr>
        </p:nvSpPr>
        <p:spPr>
          <a:xfrm>
            <a:off x="628650" y="1297459"/>
            <a:ext cx="7886700" cy="4900200"/>
          </a:xfrm>
        </p:spPr>
        <p:txBody>
          <a:bodyPr spcCol="457200">
            <a:normAutofit fontScale="70000" lnSpcReduction="20000"/>
          </a:bodyPr>
          <a:lstStyle/>
          <a:p>
            <a:pPr marL="12700">
              <a:lnSpc>
                <a:spcPct val="110000"/>
              </a:lnSpc>
              <a:spcAft>
                <a:spcPts val="300"/>
              </a:spcAft>
            </a:pPr>
            <a:r>
              <a:rPr lang="en-US" b="1" dirty="0">
                <a:solidFill>
                  <a:srgbClr val="209DBC"/>
                </a:solidFill>
              </a:rPr>
              <a:t>Federal Coordinating Lead Author</a:t>
            </a:r>
          </a:p>
          <a:p>
            <a:pPr marL="12700">
              <a:lnSpc>
                <a:spcPct val="110000"/>
              </a:lnSpc>
              <a:spcAft>
                <a:spcPts val="300"/>
              </a:spcAft>
            </a:pPr>
            <a:r>
              <a:rPr lang="en-US" b="1" dirty="0"/>
              <a:t>Ariane O. Pinson</a:t>
            </a:r>
            <a:r>
              <a:rPr lang="en-US" dirty="0"/>
              <a:t>, US Army Corps of Engineers</a:t>
            </a:r>
          </a:p>
          <a:p>
            <a:pPr marL="12700">
              <a:lnSpc>
                <a:spcPct val="110000"/>
              </a:lnSpc>
              <a:spcAft>
                <a:spcPts val="300"/>
              </a:spcAft>
            </a:pPr>
            <a:endParaRPr lang="en-US" dirty="0"/>
          </a:p>
          <a:p>
            <a:pPr marL="12700">
              <a:lnSpc>
                <a:spcPct val="110000"/>
              </a:lnSpc>
              <a:spcAft>
                <a:spcPts val="300"/>
              </a:spcAft>
            </a:pPr>
            <a:r>
              <a:rPr lang="en-US" b="1" dirty="0">
                <a:solidFill>
                  <a:srgbClr val="209DBC"/>
                </a:solidFill>
              </a:rPr>
              <a:t>Chapter Lead	</a:t>
            </a:r>
          </a:p>
          <a:p>
            <a:pPr marL="12700">
              <a:lnSpc>
                <a:spcPct val="110000"/>
              </a:lnSpc>
              <a:spcAft>
                <a:spcPts val="300"/>
              </a:spcAft>
            </a:pPr>
            <a:r>
              <a:rPr lang="en-US" b="1" dirty="0"/>
              <a:t>Elizabeth A. Payton</a:t>
            </a:r>
            <a:r>
              <a:rPr lang="en-US" dirty="0"/>
              <a:t>, University of Colorado Boulder, Western Water Assessment </a:t>
            </a:r>
          </a:p>
          <a:p>
            <a:pPr marL="12700">
              <a:lnSpc>
                <a:spcPct val="110000"/>
              </a:lnSpc>
              <a:spcAft>
                <a:spcPts val="300"/>
              </a:spcAft>
            </a:pPr>
            <a:endParaRPr lang="en-US" dirty="0"/>
          </a:p>
          <a:p>
            <a:pPr marL="12700">
              <a:lnSpc>
                <a:spcPct val="110000"/>
              </a:lnSpc>
              <a:spcAft>
                <a:spcPts val="300"/>
              </a:spcAft>
            </a:pPr>
            <a:r>
              <a:rPr lang="en-US" b="1" dirty="0">
                <a:solidFill>
                  <a:srgbClr val="209DBC"/>
                </a:solidFill>
              </a:rPr>
              <a:t>Chapter Authors	</a:t>
            </a:r>
          </a:p>
          <a:p>
            <a:pPr marL="12700">
              <a:lnSpc>
                <a:spcPct val="110000"/>
              </a:lnSpc>
              <a:spcAft>
                <a:spcPts val="300"/>
              </a:spcAft>
            </a:pPr>
            <a:r>
              <a:rPr lang="en-US" b="1" dirty="0" err="1"/>
              <a:t>Tirusew</a:t>
            </a:r>
            <a:r>
              <a:rPr lang="en-US" b="1" dirty="0"/>
              <a:t> </a:t>
            </a:r>
            <a:r>
              <a:rPr lang="en-US" b="1" dirty="0" err="1"/>
              <a:t>Asefa</a:t>
            </a:r>
            <a:r>
              <a:rPr lang="en-US" dirty="0"/>
              <a:t>, Tampa Bay Water</a:t>
            </a:r>
          </a:p>
          <a:p>
            <a:pPr marL="12700">
              <a:lnSpc>
                <a:spcPct val="110000"/>
              </a:lnSpc>
              <a:spcAft>
                <a:spcPts val="300"/>
              </a:spcAft>
            </a:pPr>
            <a:r>
              <a:rPr lang="en-US" b="1" dirty="0"/>
              <a:t>Laura E. Condon</a:t>
            </a:r>
            <a:r>
              <a:rPr lang="en-US" dirty="0"/>
              <a:t>, University of Arizona</a:t>
            </a:r>
          </a:p>
          <a:p>
            <a:pPr marL="12700">
              <a:lnSpc>
                <a:spcPct val="110000"/>
              </a:lnSpc>
              <a:spcAft>
                <a:spcPts val="300"/>
              </a:spcAft>
            </a:pPr>
            <a:r>
              <a:rPr lang="en-US" b="1" dirty="0"/>
              <a:t>Lesley-Ann L. </a:t>
            </a:r>
            <a:r>
              <a:rPr lang="en-US" b="1" dirty="0" err="1"/>
              <a:t>Dupigny</a:t>
            </a:r>
            <a:r>
              <a:rPr lang="en-US" b="1" dirty="0"/>
              <a:t>-Giroux</a:t>
            </a:r>
            <a:r>
              <a:rPr lang="en-US" dirty="0"/>
              <a:t>, University of Vermont</a:t>
            </a:r>
          </a:p>
          <a:p>
            <a:pPr marL="12700">
              <a:lnSpc>
                <a:spcPct val="110000"/>
              </a:lnSpc>
              <a:spcAft>
                <a:spcPts val="300"/>
              </a:spcAft>
            </a:pPr>
            <a:r>
              <a:rPr lang="en-US" dirty="0"/>
              <a:t>Benjamin L. Harding, </a:t>
            </a:r>
            <a:r>
              <a:rPr lang="en-US" dirty="0" err="1"/>
              <a:t>Lynker</a:t>
            </a:r>
            <a:endParaRPr lang="en-US" dirty="0"/>
          </a:p>
          <a:p>
            <a:pPr marL="12700">
              <a:lnSpc>
                <a:spcPct val="110000"/>
              </a:lnSpc>
              <a:spcAft>
                <a:spcPts val="300"/>
              </a:spcAft>
            </a:pPr>
            <a:r>
              <a:rPr lang="en-US" b="1" dirty="0"/>
              <a:t>Julie Kiang</a:t>
            </a:r>
            <a:r>
              <a:rPr lang="en-US" dirty="0"/>
              <a:t>, US Geological Survey</a:t>
            </a:r>
          </a:p>
          <a:p>
            <a:pPr marL="12700">
              <a:lnSpc>
                <a:spcPct val="110000"/>
              </a:lnSpc>
              <a:spcAft>
                <a:spcPts val="300"/>
              </a:spcAft>
            </a:pPr>
            <a:r>
              <a:rPr lang="en-US" b="1" dirty="0"/>
              <a:t>Deborah H. Lee</a:t>
            </a:r>
            <a:r>
              <a:rPr lang="en-US" dirty="0"/>
              <a:t>, NOAA Great Lakes Environmental Research Laboratory</a:t>
            </a:r>
          </a:p>
          <a:p>
            <a:pPr marL="12700">
              <a:lnSpc>
                <a:spcPct val="110000"/>
              </a:lnSpc>
              <a:spcAft>
                <a:spcPts val="300"/>
              </a:spcAft>
            </a:pPr>
            <a:r>
              <a:rPr lang="en-US" b="1" dirty="0"/>
              <a:t>Stephanie A. McAfee</a:t>
            </a:r>
            <a:r>
              <a:rPr lang="en-US" dirty="0"/>
              <a:t>, University of Nevada, Reno</a:t>
            </a:r>
          </a:p>
          <a:p>
            <a:pPr marL="12700">
              <a:lnSpc>
                <a:spcPct val="110000"/>
              </a:lnSpc>
              <a:spcAft>
                <a:spcPts val="300"/>
              </a:spcAft>
            </a:pPr>
            <a:r>
              <a:rPr lang="en-US" b="1" dirty="0"/>
              <a:t>Justin M. </a:t>
            </a:r>
            <a:r>
              <a:rPr lang="en-US" b="1" dirty="0" err="1"/>
              <a:t>Pflug</a:t>
            </a:r>
            <a:r>
              <a:rPr lang="en-US" dirty="0"/>
              <a:t>, University of Maryland, College Park, Earth System Science Interdisciplinary Center</a:t>
            </a:r>
          </a:p>
          <a:p>
            <a:pPr marL="12700">
              <a:lnSpc>
                <a:spcPct val="110000"/>
              </a:lnSpc>
              <a:spcAft>
                <a:spcPts val="300"/>
              </a:spcAft>
            </a:pPr>
            <a:r>
              <a:rPr lang="en-US" b="1" dirty="0"/>
              <a:t>Imtiaz </a:t>
            </a:r>
            <a:r>
              <a:rPr lang="en-US" b="1" dirty="0" err="1"/>
              <a:t>Rangwala</a:t>
            </a:r>
            <a:r>
              <a:rPr lang="en-US" dirty="0"/>
              <a:t>, University of Colorado Boulder, North Central Climate Adaptation Science Center</a:t>
            </a:r>
            <a:r>
              <a:rPr lang="en-US" b="1" dirty="0"/>
              <a:t> Heather J. Tanana</a:t>
            </a:r>
            <a:r>
              <a:rPr lang="en-US" dirty="0"/>
              <a:t>, University of Utah, S.J. Quinney College of Law </a:t>
            </a:r>
          </a:p>
          <a:p>
            <a:pPr marL="12700">
              <a:lnSpc>
                <a:spcPct val="110000"/>
              </a:lnSpc>
              <a:spcAft>
                <a:spcPts val="300"/>
              </a:spcAft>
            </a:pPr>
            <a:r>
              <a:rPr lang="en-US" b="1" dirty="0"/>
              <a:t>Daniel B. Wright</a:t>
            </a:r>
            <a:r>
              <a:rPr lang="en-US" dirty="0"/>
              <a:t>, University of Wisconsin–Madison </a:t>
            </a:r>
            <a:endParaRPr lang="en-US" dirty="0">
              <a:solidFill>
                <a:srgbClr val="209DBC"/>
              </a:solidFill>
            </a:endParaRPr>
          </a:p>
          <a:p>
            <a:pPr marL="12700">
              <a:lnSpc>
                <a:spcPct val="110000"/>
              </a:lnSpc>
              <a:spcAft>
                <a:spcPts val="300"/>
              </a:spcAft>
            </a:pPr>
            <a:endParaRPr lang="en-US" b="1" dirty="0">
              <a:solidFill>
                <a:srgbClr val="209DBC"/>
              </a:solidFill>
            </a:endParaRPr>
          </a:p>
          <a:p>
            <a:pPr marL="12700">
              <a:lnSpc>
                <a:spcPct val="110000"/>
              </a:lnSpc>
              <a:spcAft>
                <a:spcPts val="300"/>
              </a:spcAft>
            </a:pPr>
            <a:r>
              <a:rPr lang="en-US" b="1" dirty="0">
                <a:solidFill>
                  <a:srgbClr val="209DBC"/>
                </a:solidFill>
              </a:rPr>
              <a:t>Technical Contributors </a:t>
            </a:r>
          </a:p>
          <a:p>
            <a:pPr marL="12700">
              <a:lnSpc>
                <a:spcPct val="110000"/>
              </a:lnSpc>
              <a:spcAft>
                <a:spcPts val="300"/>
              </a:spcAft>
            </a:pPr>
            <a:r>
              <a:rPr lang="en-US" b="1" dirty="0"/>
              <a:t>Frances V. Davenport</a:t>
            </a:r>
            <a:r>
              <a:rPr lang="en-US" dirty="0"/>
              <a:t>, Colorado State University</a:t>
            </a:r>
          </a:p>
          <a:p>
            <a:pPr marL="12700">
              <a:lnSpc>
                <a:spcPct val="110000"/>
              </a:lnSpc>
              <a:spcAft>
                <a:spcPts val="300"/>
              </a:spcAft>
            </a:pPr>
            <a:r>
              <a:rPr lang="en-US" b="1" dirty="0"/>
              <a:t>Andrea L. Taylor</a:t>
            </a:r>
            <a:r>
              <a:rPr lang="en-US" dirty="0"/>
              <a:t>, Indian Health Service </a:t>
            </a:r>
          </a:p>
          <a:p>
            <a:pPr marL="12700">
              <a:lnSpc>
                <a:spcPct val="110000"/>
              </a:lnSpc>
              <a:spcAft>
                <a:spcPts val="300"/>
              </a:spcAft>
            </a:pPr>
            <a:endParaRPr lang="en-US" b="1" dirty="0">
              <a:solidFill>
                <a:srgbClr val="209DBC"/>
              </a:solidFill>
            </a:endParaRPr>
          </a:p>
          <a:p>
            <a:pPr marL="12700">
              <a:lnSpc>
                <a:spcPct val="110000"/>
              </a:lnSpc>
              <a:spcAft>
                <a:spcPts val="300"/>
              </a:spcAft>
            </a:pPr>
            <a:r>
              <a:rPr lang="en-US" b="1" dirty="0">
                <a:solidFill>
                  <a:srgbClr val="209DBC"/>
                </a:solidFill>
              </a:rPr>
              <a:t>Review Editor</a:t>
            </a:r>
          </a:p>
          <a:p>
            <a:pPr marL="12700">
              <a:lnSpc>
                <a:spcPct val="110000"/>
              </a:lnSpc>
              <a:spcAft>
                <a:spcPts val="300"/>
              </a:spcAft>
            </a:pPr>
            <a:r>
              <a:rPr lang="en-US" b="1" dirty="0"/>
              <a:t>Beth M. Haley</a:t>
            </a:r>
            <a:r>
              <a:rPr lang="en-US" dirty="0"/>
              <a:t>, Boston University, School of Public Health</a:t>
            </a:r>
          </a:p>
          <a:p>
            <a:pPr marL="12700">
              <a:lnSpc>
                <a:spcPct val="110000"/>
              </a:lnSpc>
              <a:spcAft>
                <a:spcPts val="300"/>
              </a:spcAft>
            </a:pPr>
            <a:endParaRPr lang="en-US" b="1" dirty="0">
              <a:solidFill>
                <a:srgbClr val="209DBC"/>
              </a:solidFill>
            </a:endParaRPr>
          </a:p>
          <a:p>
            <a:pPr marL="12700">
              <a:lnSpc>
                <a:spcPct val="110000"/>
              </a:lnSpc>
              <a:spcAft>
                <a:spcPts val="300"/>
              </a:spcAft>
            </a:pPr>
            <a:r>
              <a:rPr lang="en-US" b="1" dirty="0">
                <a:solidFill>
                  <a:srgbClr val="209DBC"/>
                </a:solidFill>
              </a:rPr>
              <a:t>USGCRP Coordinators</a:t>
            </a:r>
          </a:p>
          <a:p>
            <a:pPr marL="12700">
              <a:lnSpc>
                <a:spcPct val="110000"/>
              </a:lnSpc>
              <a:spcAft>
                <a:spcPts val="300"/>
              </a:spcAft>
            </a:pPr>
            <a:r>
              <a:rPr lang="en-US" b="1" dirty="0"/>
              <a:t>Katia </a:t>
            </a:r>
            <a:r>
              <a:rPr lang="en-US" b="1" dirty="0" err="1"/>
              <a:t>Kontar</a:t>
            </a:r>
            <a:r>
              <a:rPr lang="en-US" dirty="0"/>
              <a:t>, US Global Change Research Program / ICF</a:t>
            </a:r>
          </a:p>
          <a:p>
            <a:pPr marL="12700">
              <a:lnSpc>
                <a:spcPct val="110000"/>
              </a:lnSpc>
              <a:spcAft>
                <a:spcPts val="300"/>
              </a:spcAft>
            </a:pPr>
            <a:r>
              <a:rPr lang="en-US" b="1" dirty="0" err="1"/>
              <a:t>Yishen</a:t>
            </a:r>
            <a:r>
              <a:rPr lang="en-US" b="1" dirty="0"/>
              <a:t> Li</a:t>
            </a:r>
            <a:r>
              <a:rPr lang="en-US" dirty="0"/>
              <a:t>, US Global Change Research Program / ICF</a:t>
            </a:r>
          </a:p>
          <a:p>
            <a:pPr marL="12700">
              <a:lnSpc>
                <a:spcPct val="110000"/>
              </a:lnSpc>
              <a:spcAft>
                <a:spcPts val="300"/>
              </a:spcAft>
            </a:pPr>
            <a:r>
              <a:rPr lang="en-US" b="1" dirty="0"/>
              <a:t>Allyza R. Lustig</a:t>
            </a:r>
            <a:r>
              <a:rPr lang="en-US" dirty="0"/>
              <a:t>, US Global Change Research Program / ICF</a:t>
            </a:r>
          </a:p>
          <a:p>
            <a:pPr marL="12700">
              <a:lnSpc>
                <a:spcPct val="110000"/>
              </a:lnSpc>
              <a:spcAft>
                <a:spcPts val="300"/>
              </a:spcAft>
            </a:pPr>
            <a:r>
              <a:rPr lang="en-US" b="1" dirty="0"/>
              <a:t>Drew Story</a:t>
            </a:r>
            <a:r>
              <a:rPr lang="en-US" dirty="0"/>
              <a:t>, US Global Change Research Program / ICF</a:t>
            </a:r>
            <a:endParaRPr lang="en-US" i="1" dirty="0"/>
          </a:p>
        </p:txBody>
      </p:sp>
    </p:spTree>
    <p:extLst>
      <p:ext uri="{BB962C8B-B14F-4D97-AF65-F5344CB8AC3E}">
        <p14:creationId xmlns:p14="http://schemas.microsoft.com/office/powerpoint/2010/main" val="33052691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6FC568E5-EAB0-D049-9489-673801E1B7D4}"/>
              </a:ext>
            </a:extLst>
          </p:cNvPr>
          <p:cNvSpPr>
            <a:spLocks noGrp="1"/>
          </p:cNvSpPr>
          <p:nvPr>
            <p:ph type="subTitle" idx="1"/>
          </p:nvPr>
        </p:nvSpPr>
        <p:spPr>
          <a:xfrm>
            <a:off x="291637" y="1758738"/>
            <a:ext cx="5372053" cy="1552873"/>
          </a:xfrm>
        </p:spPr>
        <p:txBody>
          <a:bodyPr>
            <a:normAutofit fontScale="77500" lnSpcReduction="20000"/>
          </a:bodyPr>
          <a:lstStyle/>
          <a:p>
            <a:pPr marL="457200" marR="0" indent="-457200">
              <a:lnSpc>
                <a:spcPct val="120000"/>
              </a:lnSpc>
              <a:spcBef>
                <a:spcPts val="0"/>
              </a:spcBef>
              <a:spcAft>
                <a:spcPts val="0"/>
              </a:spcAft>
            </a:pPr>
            <a:r>
              <a:rPr lang="en-US" sz="1800" dirty="0">
                <a:effectLst/>
                <a:latin typeface="Calibri" panose="020F0502020204030204" pitchFamily="34" charset="0"/>
                <a:ea typeface="Calibri" panose="020F0502020204030204" pitchFamily="34" charset="0"/>
              </a:rPr>
              <a:t>Payton, E.A., A.O. Pinson, T. </a:t>
            </a:r>
            <a:r>
              <a:rPr lang="en-US" sz="1800" dirty="0" err="1">
                <a:effectLst/>
                <a:latin typeface="Calibri" panose="020F0502020204030204" pitchFamily="34" charset="0"/>
                <a:ea typeface="Calibri" panose="020F0502020204030204" pitchFamily="34" charset="0"/>
              </a:rPr>
              <a:t>Asefa</a:t>
            </a:r>
            <a:r>
              <a:rPr lang="en-US" sz="1800" dirty="0">
                <a:effectLst/>
                <a:latin typeface="Calibri" panose="020F0502020204030204" pitchFamily="34" charset="0"/>
                <a:ea typeface="Calibri" panose="020F0502020204030204" pitchFamily="34" charset="0"/>
              </a:rPr>
              <a:t>, L.E. Condon, L.-A.L. </a:t>
            </a:r>
            <a:r>
              <a:rPr lang="en-US" sz="1800" dirty="0" err="1">
                <a:effectLst/>
                <a:latin typeface="Calibri" panose="020F0502020204030204" pitchFamily="34" charset="0"/>
                <a:ea typeface="Calibri" panose="020F0502020204030204" pitchFamily="34" charset="0"/>
              </a:rPr>
              <a:t>Dupigny</a:t>
            </a:r>
            <a:r>
              <a:rPr lang="en-US" sz="1800" dirty="0">
                <a:effectLst/>
                <a:latin typeface="Calibri" panose="020F0502020204030204" pitchFamily="34" charset="0"/>
                <a:ea typeface="Calibri" panose="020F0502020204030204" pitchFamily="34" charset="0"/>
              </a:rPr>
              <a:t>-Giroux, </a:t>
            </a:r>
          </a:p>
          <a:p>
            <a:pPr marL="457200" marR="0" indent="-457200">
              <a:lnSpc>
                <a:spcPct val="120000"/>
              </a:lnSpc>
              <a:spcBef>
                <a:spcPts val="0"/>
              </a:spcBef>
              <a:spcAft>
                <a:spcPts val="0"/>
              </a:spcAft>
            </a:pPr>
            <a:r>
              <a:rPr lang="en-US" sz="1800" dirty="0">
                <a:effectLst/>
                <a:latin typeface="Calibri" panose="020F0502020204030204" pitchFamily="34" charset="0"/>
                <a:ea typeface="Calibri" panose="020F0502020204030204" pitchFamily="34" charset="0"/>
              </a:rPr>
              <a:t>B.L. Harding, J. Kiang, D.H. Lee, S.A. McAfee, J.M. </a:t>
            </a:r>
            <a:r>
              <a:rPr lang="en-US" sz="1800" dirty="0" err="1">
                <a:effectLst/>
                <a:latin typeface="Calibri" panose="020F0502020204030204" pitchFamily="34" charset="0"/>
                <a:ea typeface="Calibri" panose="020F0502020204030204" pitchFamily="34" charset="0"/>
              </a:rPr>
              <a:t>Pflug</a:t>
            </a:r>
            <a:r>
              <a:rPr lang="en-US" sz="1800" dirty="0">
                <a:effectLst/>
                <a:latin typeface="Calibri" panose="020F0502020204030204" pitchFamily="34" charset="0"/>
                <a:ea typeface="Calibri" panose="020F0502020204030204" pitchFamily="34" charset="0"/>
              </a:rPr>
              <a:t>, I. </a:t>
            </a:r>
            <a:r>
              <a:rPr lang="en-US" sz="1800" dirty="0" err="1">
                <a:effectLst/>
                <a:latin typeface="Calibri" panose="020F0502020204030204" pitchFamily="34" charset="0"/>
                <a:ea typeface="Calibri" panose="020F0502020204030204" pitchFamily="34" charset="0"/>
              </a:rPr>
              <a:t>Rangwala</a:t>
            </a:r>
            <a:r>
              <a:rPr lang="en-US" sz="1800" dirty="0">
                <a:effectLst/>
                <a:latin typeface="Calibri" panose="020F0502020204030204" pitchFamily="34" charset="0"/>
                <a:ea typeface="Calibri" panose="020F0502020204030204" pitchFamily="34" charset="0"/>
              </a:rPr>
              <a:t>, H.J. </a:t>
            </a:r>
          </a:p>
          <a:p>
            <a:pPr marL="457200" marR="0" indent="-457200">
              <a:lnSpc>
                <a:spcPct val="120000"/>
              </a:lnSpc>
              <a:spcBef>
                <a:spcPts val="0"/>
              </a:spcBef>
              <a:spcAft>
                <a:spcPts val="0"/>
              </a:spcAft>
            </a:pPr>
            <a:r>
              <a:rPr lang="en-US" sz="1800" dirty="0">
                <a:effectLst/>
                <a:latin typeface="Calibri" panose="020F0502020204030204" pitchFamily="34" charset="0"/>
                <a:ea typeface="Calibri" panose="020F0502020204030204" pitchFamily="34" charset="0"/>
              </a:rPr>
              <a:t>Tanana, and D.B. Wright, 2023: Ch. 4. Water. In: </a:t>
            </a:r>
            <a:r>
              <a:rPr lang="en-US" sz="1800" i="1" dirty="0">
                <a:effectLst/>
                <a:latin typeface="Calibri" panose="020F0502020204030204" pitchFamily="34" charset="0"/>
                <a:ea typeface="Calibri" panose="020F0502020204030204" pitchFamily="34" charset="0"/>
              </a:rPr>
              <a:t>Fifth National Climate </a:t>
            </a:r>
          </a:p>
          <a:p>
            <a:pPr marL="457200" marR="0" indent="-457200">
              <a:lnSpc>
                <a:spcPct val="120000"/>
              </a:lnSpc>
              <a:spcBef>
                <a:spcPts val="0"/>
              </a:spcBef>
              <a:spcAft>
                <a:spcPts val="0"/>
              </a:spcAft>
            </a:pPr>
            <a:r>
              <a:rPr lang="en-US" sz="1800" i="1" dirty="0">
                <a:effectLst/>
                <a:latin typeface="Calibri" panose="020F0502020204030204" pitchFamily="34" charset="0"/>
                <a:ea typeface="Calibri" panose="020F0502020204030204" pitchFamily="34" charset="0"/>
              </a:rPr>
              <a:t>Assessment</a:t>
            </a:r>
            <a:r>
              <a:rPr lang="en-US" sz="1800" dirty="0">
                <a:effectLst/>
                <a:latin typeface="Calibri" panose="020F0502020204030204" pitchFamily="34" charset="0"/>
                <a:ea typeface="Calibri" panose="020F0502020204030204" pitchFamily="34" charset="0"/>
              </a:rPr>
              <a:t>. Crimmins, A.R., C.W. Avery, D.R. Easterling, K.E. Kunkel, B.C. </a:t>
            </a:r>
          </a:p>
          <a:p>
            <a:pPr marL="457200" marR="0" indent="-457200">
              <a:lnSpc>
                <a:spcPct val="120000"/>
              </a:lnSpc>
              <a:spcBef>
                <a:spcPts val="0"/>
              </a:spcBef>
              <a:spcAft>
                <a:spcPts val="0"/>
              </a:spcAft>
            </a:pPr>
            <a:r>
              <a:rPr lang="en-US" sz="1800" dirty="0">
                <a:effectLst/>
                <a:latin typeface="Calibri" panose="020F0502020204030204" pitchFamily="34" charset="0"/>
                <a:ea typeface="Calibri" panose="020F0502020204030204" pitchFamily="34" charset="0"/>
              </a:rPr>
              <a:t>Stewart, and T.K. </a:t>
            </a:r>
            <a:r>
              <a:rPr lang="en-US" sz="1800" dirty="0" err="1">
                <a:effectLst/>
                <a:latin typeface="Calibri" panose="020F0502020204030204" pitchFamily="34" charset="0"/>
                <a:ea typeface="Calibri" panose="020F0502020204030204" pitchFamily="34" charset="0"/>
              </a:rPr>
              <a:t>Maycock</a:t>
            </a:r>
            <a:r>
              <a:rPr lang="en-US" sz="1800" dirty="0">
                <a:effectLst/>
                <a:latin typeface="Calibri" panose="020F0502020204030204" pitchFamily="34" charset="0"/>
                <a:ea typeface="Calibri" panose="020F0502020204030204" pitchFamily="34" charset="0"/>
              </a:rPr>
              <a:t>, Eds. U.S. Global Change Research Program, </a:t>
            </a:r>
          </a:p>
          <a:p>
            <a:pPr marL="457200" marR="0" indent="-457200">
              <a:lnSpc>
                <a:spcPct val="120000"/>
              </a:lnSpc>
              <a:spcBef>
                <a:spcPts val="0"/>
              </a:spcBef>
              <a:spcAft>
                <a:spcPts val="0"/>
              </a:spcAft>
            </a:pPr>
            <a:r>
              <a:rPr lang="en-US" sz="1800" dirty="0">
                <a:effectLst/>
                <a:latin typeface="Calibri" panose="020F0502020204030204" pitchFamily="34" charset="0"/>
                <a:ea typeface="Calibri" panose="020F0502020204030204" pitchFamily="34" charset="0"/>
              </a:rPr>
              <a:t>Washington, DC, USA. </a:t>
            </a:r>
            <a:r>
              <a:rPr lang="en-US" sz="1800" u="sng" dirty="0">
                <a:effectLst/>
                <a:latin typeface="Calibri" panose="020F0502020204030204" pitchFamily="34" charset="0"/>
                <a:ea typeface="Calibri" panose="020F0502020204030204" pitchFamily="34" charset="0"/>
                <a:hlinkClick r:id="rId3">
                  <a:extLst>
                    <a:ext uri="{A12FA001-AC4F-418D-AE19-62706E023703}">
                      <ahyp:hlinkClr xmlns:ahyp="http://schemas.microsoft.com/office/drawing/2018/hyperlinkcolor" val="tx"/>
                    </a:ext>
                  </a:extLst>
                </a:hlinkClick>
              </a:rPr>
              <a:t>https://doi.org/10.7930/NCA5.2023.CH4</a:t>
            </a:r>
            <a:endParaRPr lang="en-US" sz="1800" dirty="0">
              <a:effectLst/>
              <a:latin typeface="Calibri" panose="020F0502020204030204" pitchFamily="34" charset="0"/>
              <a:ea typeface="Calibri" panose="020F0502020204030204" pitchFamily="34" charset="0"/>
            </a:endParaRPr>
          </a:p>
          <a:p>
            <a:pPr marL="11113" marR="0" indent="-11113">
              <a:spcBef>
                <a:spcPts val="0"/>
              </a:spcBef>
              <a:spcAft>
                <a:spcPts val="0"/>
              </a:spcAft>
            </a:pPr>
            <a:endParaRPr lang="en-US" sz="1800" dirty="0">
              <a:effectLst/>
              <a:latin typeface="Times New Roman" panose="02020603050405020304" pitchFamily="18" charset="0"/>
              <a:ea typeface="Times New Roman" panose="02020603050405020304" pitchFamily="18" charset="0"/>
            </a:endParaRPr>
          </a:p>
        </p:txBody>
      </p:sp>
      <p:sp>
        <p:nvSpPr>
          <p:cNvPr id="3" name="Text Placeholder 2">
            <a:extLst>
              <a:ext uri="{FF2B5EF4-FFF2-40B4-BE49-F238E27FC236}">
                <a16:creationId xmlns:a16="http://schemas.microsoft.com/office/drawing/2014/main" id="{D50AE8C6-B8C5-3B42-A963-402578C31B64}"/>
              </a:ext>
            </a:extLst>
          </p:cNvPr>
          <p:cNvSpPr>
            <a:spLocks noGrp="1"/>
          </p:cNvSpPr>
          <p:nvPr>
            <p:ph type="body" sz="quarter" idx="10"/>
          </p:nvPr>
        </p:nvSpPr>
        <p:spPr/>
        <p:txBody>
          <a:bodyPr>
            <a:normAutofit/>
          </a:bodyPr>
          <a:lstStyle/>
          <a:p>
            <a:r>
              <a:rPr lang="en-US" sz="1600" dirty="0"/>
              <a:t>https://nca2023.globalchange.gov/chapter/4</a:t>
            </a:r>
          </a:p>
        </p:txBody>
      </p:sp>
    </p:spTree>
    <p:extLst>
      <p:ext uri="{BB962C8B-B14F-4D97-AF65-F5344CB8AC3E}">
        <p14:creationId xmlns:p14="http://schemas.microsoft.com/office/powerpoint/2010/main" val="40138511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68D2249-4A9B-0D42-B282-88BA05D795A7}"/>
              </a:ext>
            </a:extLst>
          </p:cNvPr>
          <p:cNvSpPr>
            <a:spLocks noGrp="1"/>
          </p:cNvSpPr>
          <p:nvPr>
            <p:ph type="body" sz="quarter" idx="10"/>
          </p:nvPr>
        </p:nvSpPr>
        <p:spPr/>
        <p:txBody>
          <a:bodyPr>
            <a:normAutofit fontScale="77500" lnSpcReduction="20000"/>
          </a:bodyPr>
          <a:lstStyle/>
          <a:p>
            <a:pPr>
              <a:lnSpc>
                <a:spcPct val="110000"/>
              </a:lnSpc>
            </a:pPr>
            <a:r>
              <a:rPr lang="en-US" dirty="0"/>
              <a:t>Climate Change Will Continue to Cause Profound Changes in the Water Cycle</a:t>
            </a:r>
          </a:p>
        </p:txBody>
      </p:sp>
      <p:sp>
        <p:nvSpPr>
          <p:cNvPr id="5" name="Content Placeholder 4">
            <a:extLst>
              <a:ext uri="{FF2B5EF4-FFF2-40B4-BE49-F238E27FC236}">
                <a16:creationId xmlns:a16="http://schemas.microsoft.com/office/drawing/2014/main" id="{A8549770-0508-D34D-8368-46B8FA348F13}"/>
              </a:ext>
            </a:extLst>
          </p:cNvPr>
          <p:cNvSpPr>
            <a:spLocks noGrp="1"/>
          </p:cNvSpPr>
          <p:nvPr>
            <p:ph idx="13"/>
          </p:nvPr>
        </p:nvSpPr>
        <p:spPr>
          <a:xfrm>
            <a:off x="628650" y="2121817"/>
            <a:ext cx="7886700" cy="4055146"/>
          </a:xfrm>
        </p:spPr>
        <p:txBody>
          <a:bodyPr>
            <a:normAutofit/>
          </a:bodyPr>
          <a:lstStyle/>
          <a:p>
            <a:pPr marL="11113" marR="0">
              <a:lnSpc>
                <a:spcPct val="115000"/>
              </a:lnSpc>
              <a:spcBef>
                <a:spcPts val="0"/>
              </a:spcBef>
              <a:spcAft>
                <a:spcPts val="600"/>
              </a:spcAft>
            </a:pPr>
            <a:r>
              <a:rPr lang="en-US" sz="1800" dirty="0">
                <a:solidFill>
                  <a:srgbClr val="000000"/>
                </a:solidFill>
                <a:effectLst/>
                <a:latin typeface="Calibri" panose="020F0502020204030204" pitchFamily="34" charset="0"/>
                <a:ea typeface="Arial" panose="020B0604020202020204" pitchFamily="34" charset="0"/>
                <a:cs typeface="Calibri" panose="020F0502020204030204" pitchFamily="34" charset="0"/>
              </a:rPr>
              <a:t>Changes to the water cycle pose risks to people and nature. Alaska and northern and eastern regions of the US are seeing and expect to see more precipitation on average, while the Caribbean, Hawai‘i, and southwestern regions of the US are seeing and expect to see less precipitation (</a:t>
            </a:r>
            <a:r>
              <a:rPr lang="en-US" sz="1800" i="1" dirty="0">
                <a:solidFill>
                  <a:srgbClr val="000000"/>
                </a:solidFill>
                <a:effectLst/>
                <a:latin typeface="Calibri" panose="020F0502020204030204" pitchFamily="34" charset="0"/>
                <a:ea typeface="Arial" panose="020B0604020202020204" pitchFamily="34" charset="0"/>
                <a:cs typeface="Calibri" panose="020F0502020204030204" pitchFamily="34" charset="0"/>
              </a:rPr>
              <a:t>medium confidence</a:t>
            </a:r>
            <a:r>
              <a:rPr lang="en-US" sz="1800" dirty="0">
                <a:solidFill>
                  <a:srgbClr val="000000"/>
                </a:solidFill>
                <a:effectLst/>
                <a:latin typeface="Calibri" panose="020F0502020204030204" pitchFamily="34" charset="0"/>
                <a:ea typeface="Arial" panose="020B0604020202020204" pitchFamily="34" charset="0"/>
                <a:cs typeface="Calibri" panose="020F0502020204030204" pitchFamily="34" charset="0"/>
              </a:rPr>
              <a:t>). Heavier rainfall events are expected to increase across the Nation (</a:t>
            </a:r>
            <a:r>
              <a:rPr lang="en-US" sz="1800" i="1" dirty="0">
                <a:solidFill>
                  <a:srgbClr val="000000"/>
                </a:solidFill>
                <a:effectLst/>
                <a:latin typeface="Calibri" panose="020F0502020204030204" pitchFamily="34" charset="0"/>
                <a:ea typeface="Arial" panose="020B0604020202020204" pitchFamily="34" charset="0"/>
                <a:cs typeface="Calibri" panose="020F0502020204030204" pitchFamily="34" charset="0"/>
              </a:rPr>
              <a:t>very likely, very high confidence</a:t>
            </a:r>
            <a:r>
              <a:rPr lang="en-US" sz="1800" dirty="0">
                <a:solidFill>
                  <a:srgbClr val="000000"/>
                </a:solidFill>
                <a:effectLst/>
                <a:latin typeface="Calibri" panose="020F0502020204030204" pitchFamily="34" charset="0"/>
                <a:ea typeface="Arial" panose="020B0604020202020204" pitchFamily="34" charset="0"/>
                <a:cs typeface="Calibri" panose="020F0502020204030204" pitchFamily="34" charset="0"/>
              </a:rPr>
              <a:t>), and warming will increase evaporation and plant water use where moisture is not a limiting factor (</a:t>
            </a:r>
            <a:r>
              <a:rPr lang="en-US" sz="1800" i="1" dirty="0">
                <a:solidFill>
                  <a:srgbClr val="000000"/>
                </a:solidFill>
                <a:effectLst/>
                <a:latin typeface="Calibri" panose="020F0502020204030204" pitchFamily="34" charset="0"/>
                <a:ea typeface="Arial" panose="020B0604020202020204" pitchFamily="34" charset="0"/>
                <a:cs typeface="Calibri" panose="020F0502020204030204" pitchFamily="34" charset="0"/>
              </a:rPr>
              <a:t>medium confidence</a:t>
            </a:r>
            <a:r>
              <a:rPr lang="en-US" sz="1800" dirty="0">
                <a:solidFill>
                  <a:srgbClr val="000000"/>
                </a:solidFill>
                <a:effectLst/>
                <a:latin typeface="Calibri" panose="020F0502020204030204" pitchFamily="34" charset="0"/>
                <a:ea typeface="Arial" panose="020B0604020202020204" pitchFamily="34" charset="0"/>
                <a:cs typeface="Calibri" panose="020F0502020204030204" pitchFamily="34" charset="0"/>
              </a:rPr>
              <a:t>). Groundwater supplies are also threatened by warming temperatures that are expected to increase demand (</a:t>
            </a:r>
            <a:r>
              <a:rPr lang="en-US" sz="1800" i="1" dirty="0">
                <a:solidFill>
                  <a:srgbClr val="000000"/>
                </a:solidFill>
                <a:effectLst/>
                <a:latin typeface="Calibri" panose="020F0502020204030204" pitchFamily="34" charset="0"/>
                <a:ea typeface="Arial" panose="020B0604020202020204" pitchFamily="34" charset="0"/>
                <a:cs typeface="Calibri" panose="020F0502020204030204" pitchFamily="34" charset="0"/>
              </a:rPr>
              <a:t>very likely, high confidence</a:t>
            </a:r>
            <a:r>
              <a:rPr lang="en-US" sz="1800" dirty="0">
                <a:solidFill>
                  <a:srgbClr val="000000"/>
                </a:solidFill>
                <a:effectLst/>
                <a:latin typeface="Calibri" panose="020F0502020204030204" pitchFamily="34" charset="0"/>
                <a:ea typeface="Arial" panose="020B0604020202020204" pitchFamily="34" charset="0"/>
                <a:cs typeface="Calibri" panose="020F0502020204030204" pitchFamily="34" charset="0"/>
              </a:rPr>
              <a:t>). Snow cover will decrease and melt earlier (</a:t>
            </a:r>
            <a:r>
              <a:rPr lang="en-US" sz="1800" i="1" dirty="0">
                <a:solidFill>
                  <a:srgbClr val="000000"/>
                </a:solidFill>
                <a:effectLst/>
                <a:latin typeface="Calibri" panose="020F0502020204030204" pitchFamily="34" charset="0"/>
                <a:ea typeface="Arial" panose="020B0604020202020204" pitchFamily="34" charset="0"/>
                <a:cs typeface="Calibri" panose="020F0502020204030204" pitchFamily="34" charset="0"/>
              </a:rPr>
              <a:t>very likely, high confidence</a:t>
            </a:r>
            <a:r>
              <a:rPr lang="en-US" sz="1800" dirty="0">
                <a:solidFill>
                  <a:srgbClr val="000000"/>
                </a:solidFill>
                <a:effectLst/>
                <a:latin typeface="Calibri" panose="020F0502020204030204" pitchFamily="34" charset="0"/>
                <a:ea typeface="Arial" panose="020B0604020202020204" pitchFamily="34" charset="0"/>
                <a:cs typeface="Calibri" panose="020F0502020204030204" pitchFamily="34" charset="0"/>
              </a:rPr>
              <a:t>). Increasing aridity, declining groundwater levels, declining snow cover, and drought threaten freshwater supplies (</a:t>
            </a:r>
            <a:r>
              <a:rPr lang="en-US" sz="1800" i="1" dirty="0">
                <a:solidFill>
                  <a:srgbClr val="000000"/>
                </a:solidFill>
                <a:effectLst/>
                <a:latin typeface="Calibri" panose="020F0502020204030204" pitchFamily="34" charset="0"/>
                <a:ea typeface="Arial" panose="020B0604020202020204" pitchFamily="34" charset="0"/>
                <a:cs typeface="Calibri" panose="020F0502020204030204" pitchFamily="34" charset="0"/>
              </a:rPr>
              <a:t>medium confidence</a:t>
            </a:r>
            <a:r>
              <a:rPr lang="en-US" sz="1800" dirty="0">
                <a:solidFill>
                  <a:srgbClr val="000000"/>
                </a:solidFill>
                <a:effectLst/>
                <a:latin typeface="Calibri" panose="020F0502020204030204" pitchFamily="34" charset="0"/>
                <a:ea typeface="Arial" panose="020B0604020202020204" pitchFamily="34" charset="0"/>
                <a:cs typeface="Calibri" panose="020F0502020204030204" pitchFamily="34" charset="0"/>
              </a:rPr>
              <a:t>). </a:t>
            </a:r>
          </a:p>
        </p:txBody>
      </p:sp>
      <p:sp>
        <p:nvSpPr>
          <p:cNvPr id="13" name="Content Placeholder 12">
            <a:extLst>
              <a:ext uri="{FF2B5EF4-FFF2-40B4-BE49-F238E27FC236}">
                <a16:creationId xmlns:a16="http://schemas.microsoft.com/office/drawing/2014/main" id="{67DDF8A3-2A95-184F-F481-292D540D6DCF}"/>
              </a:ext>
            </a:extLst>
          </p:cNvPr>
          <p:cNvSpPr>
            <a:spLocks noGrp="1"/>
          </p:cNvSpPr>
          <p:nvPr>
            <p:ph sz="quarter" idx="14"/>
          </p:nvPr>
        </p:nvSpPr>
        <p:spPr>
          <a:xfrm>
            <a:off x="1920144" y="480973"/>
            <a:ext cx="573088" cy="774700"/>
          </a:xfrm>
        </p:spPr>
        <p:txBody>
          <a:bodyPr/>
          <a:lstStyle/>
          <a:p>
            <a:r>
              <a:rPr lang="en-US" dirty="0"/>
              <a:t>1</a:t>
            </a:r>
          </a:p>
        </p:txBody>
      </p:sp>
    </p:spTree>
    <p:extLst>
      <p:ext uri="{BB962C8B-B14F-4D97-AF65-F5344CB8AC3E}">
        <p14:creationId xmlns:p14="http://schemas.microsoft.com/office/powerpoint/2010/main" val="3943941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A89C0CC-17BD-504B-A122-66639327E9BA}"/>
              </a:ext>
            </a:extLst>
          </p:cNvPr>
          <p:cNvSpPr>
            <a:spLocks noGrp="1"/>
          </p:cNvSpPr>
          <p:nvPr>
            <p:ph type="body" sz="quarter" idx="10"/>
          </p:nvPr>
        </p:nvSpPr>
        <p:spPr/>
        <p:txBody>
          <a:bodyPr>
            <a:normAutofit fontScale="77500" lnSpcReduction="20000"/>
          </a:bodyPr>
          <a:lstStyle/>
          <a:p>
            <a:pPr>
              <a:lnSpc>
                <a:spcPct val="110000"/>
              </a:lnSpc>
            </a:pPr>
            <a:r>
              <a:rPr lang="en-US" dirty="0"/>
              <a:t>Water Cycle Changes Will Affect All Communities, with Disproportionate Impacts for Some </a:t>
            </a:r>
          </a:p>
        </p:txBody>
      </p:sp>
      <p:sp>
        <p:nvSpPr>
          <p:cNvPr id="5" name="Content Placeholder 4">
            <a:extLst>
              <a:ext uri="{FF2B5EF4-FFF2-40B4-BE49-F238E27FC236}">
                <a16:creationId xmlns:a16="http://schemas.microsoft.com/office/drawing/2014/main" id="{5EB8CC15-8FB1-2545-851E-0CE24D6C077D}"/>
              </a:ext>
            </a:extLst>
          </p:cNvPr>
          <p:cNvSpPr>
            <a:spLocks noGrp="1"/>
          </p:cNvSpPr>
          <p:nvPr>
            <p:ph idx="13"/>
          </p:nvPr>
        </p:nvSpPr>
        <p:spPr>
          <a:xfrm>
            <a:off x="628650" y="2121817"/>
            <a:ext cx="7886700" cy="4055146"/>
          </a:xfrm>
        </p:spPr>
        <p:txBody>
          <a:bodyPr>
            <a:normAutofit lnSpcReduction="10000"/>
          </a:bodyPr>
          <a:lstStyle/>
          <a:p>
            <a:pPr marL="11113" marR="0">
              <a:lnSpc>
                <a:spcPct val="115000"/>
              </a:lnSpc>
              <a:spcBef>
                <a:spcPts val="0"/>
              </a:spcBef>
              <a:spcAft>
                <a:spcPts val="600"/>
              </a:spcAft>
            </a:pPr>
            <a:r>
              <a:rPr lang="en-US" dirty="0">
                <a:solidFill>
                  <a:srgbClr val="000000"/>
                </a:solidFill>
                <a:effectLst/>
                <a:latin typeface="Calibri" panose="020F0502020204030204" pitchFamily="34" charset="0"/>
                <a:ea typeface="Arial" panose="020B0604020202020204" pitchFamily="34" charset="0"/>
                <a:cs typeface="Calibri" panose="020F0502020204030204" pitchFamily="34" charset="0"/>
              </a:rPr>
              <a:t>Natural and human systems have evolved under the water cycle’s historical patterns, making rapid adaptation challenging. Heavier rainfall, combined with changes in land use and other factors such as soil moisture and snow, is leading to increasing flood damage (</a:t>
            </a:r>
            <a:r>
              <a:rPr lang="en-US" i="1" dirty="0">
                <a:solidFill>
                  <a:srgbClr val="000000"/>
                </a:solidFill>
                <a:effectLst/>
                <a:latin typeface="Calibri" panose="020F0502020204030204" pitchFamily="34" charset="0"/>
                <a:ea typeface="Arial" panose="020B0604020202020204" pitchFamily="34" charset="0"/>
                <a:cs typeface="Calibri" panose="020F0502020204030204" pitchFamily="34" charset="0"/>
              </a:rPr>
              <a:t>likely, high confidence</a:t>
            </a:r>
            <a:r>
              <a:rPr lang="en-US" dirty="0">
                <a:solidFill>
                  <a:srgbClr val="000000"/>
                </a:solidFill>
                <a:effectLst/>
                <a:latin typeface="Calibri" panose="020F0502020204030204" pitchFamily="34" charset="0"/>
                <a:ea typeface="Arial" panose="020B0604020202020204" pitchFamily="34" charset="0"/>
                <a:cs typeface="Calibri" panose="020F0502020204030204" pitchFamily="34" charset="0"/>
              </a:rPr>
              <a:t>). Drought impacts are also increasing (</a:t>
            </a:r>
            <a:r>
              <a:rPr lang="en-US" i="1" dirty="0">
                <a:solidFill>
                  <a:srgbClr val="000000"/>
                </a:solidFill>
                <a:effectLst/>
                <a:latin typeface="Calibri" panose="020F0502020204030204" pitchFamily="34" charset="0"/>
                <a:ea typeface="Arial" panose="020B0604020202020204" pitchFamily="34" charset="0"/>
                <a:cs typeface="Calibri" panose="020F0502020204030204" pitchFamily="34" charset="0"/>
              </a:rPr>
              <a:t>medium confidence</a:t>
            </a:r>
            <a:r>
              <a:rPr lang="en-US" dirty="0">
                <a:solidFill>
                  <a:srgbClr val="000000"/>
                </a:solidFill>
                <a:effectLst/>
                <a:latin typeface="Calibri" panose="020F0502020204030204" pitchFamily="34" charset="0"/>
                <a:ea typeface="Arial" panose="020B0604020202020204" pitchFamily="34" charset="0"/>
                <a:cs typeface="Calibri" panose="020F0502020204030204" pitchFamily="34" charset="0"/>
              </a:rPr>
              <a:t>), as are flood- and drought-related water quality impacts (</a:t>
            </a:r>
            <a:r>
              <a:rPr lang="en-US" i="1" dirty="0">
                <a:solidFill>
                  <a:srgbClr val="000000"/>
                </a:solidFill>
                <a:effectLst/>
                <a:latin typeface="Calibri" panose="020F0502020204030204" pitchFamily="34" charset="0"/>
                <a:ea typeface="Arial" panose="020B0604020202020204" pitchFamily="34" charset="0"/>
                <a:cs typeface="Calibri" panose="020F0502020204030204" pitchFamily="34" charset="0"/>
              </a:rPr>
              <a:t>medium confidence</a:t>
            </a:r>
            <a:r>
              <a:rPr lang="en-US" dirty="0">
                <a:solidFill>
                  <a:srgbClr val="000000"/>
                </a:solidFill>
                <a:effectLst/>
                <a:latin typeface="Calibri" panose="020F0502020204030204" pitchFamily="34" charset="0"/>
                <a:ea typeface="Arial" panose="020B0604020202020204" pitchFamily="34" charset="0"/>
                <a:cs typeface="Calibri" panose="020F0502020204030204" pitchFamily="34" charset="0"/>
              </a:rPr>
              <a:t>). All communities will be affected, but in particular those on the frontline of climate change—including many Black, Hispanic, Tribal, Indigenous, and socioeconomically disadvantaged communities—face growing risks from changes to water quantity and quality due to the proximity of their homes and workplaces to hazards and limited access to resources and infrastructure (</a:t>
            </a:r>
            <a:r>
              <a:rPr lang="en-US" i="1" dirty="0">
                <a:solidFill>
                  <a:srgbClr val="000000"/>
                </a:solidFill>
                <a:effectLst/>
                <a:latin typeface="Calibri" panose="020F0502020204030204" pitchFamily="34" charset="0"/>
                <a:ea typeface="Arial" panose="020B0604020202020204" pitchFamily="34" charset="0"/>
                <a:cs typeface="Calibri" panose="020F0502020204030204" pitchFamily="34" charset="0"/>
              </a:rPr>
              <a:t>very likely, high confidence</a:t>
            </a:r>
            <a:r>
              <a:rPr lang="en-US" dirty="0">
                <a:solidFill>
                  <a:srgbClr val="000000"/>
                </a:solidFill>
                <a:effectLst/>
                <a:latin typeface="Calibri" panose="020F0502020204030204" pitchFamily="34" charset="0"/>
                <a:ea typeface="Arial" panose="020B0604020202020204" pitchFamily="34" charset="0"/>
                <a:cs typeface="Calibri" panose="020F0502020204030204" pitchFamily="34" charset="0"/>
              </a:rPr>
              <a:t>). </a:t>
            </a:r>
          </a:p>
        </p:txBody>
      </p:sp>
      <p:sp>
        <p:nvSpPr>
          <p:cNvPr id="7" name="Content Placeholder 4">
            <a:extLst>
              <a:ext uri="{FF2B5EF4-FFF2-40B4-BE49-F238E27FC236}">
                <a16:creationId xmlns:a16="http://schemas.microsoft.com/office/drawing/2014/main" id="{DFCCDE7A-AFB1-35B5-ED58-60431C95AF41}"/>
              </a:ext>
            </a:extLst>
          </p:cNvPr>
          <p:cNvSpPr>
            <a:spLocks noGrp="1"/>
          </p:cNvSpPr>
          <p:nvPr>
            <p:ph sz="quarter" idx="14"/>
          </p:nvPr>
        </p:nvSpPr>
        <p:spPr>
          <a:xfrm>
            <a:off x="1944592" y="471324"/>
            <a:ext cx="573088" cy="774700"/>
          </a:xfrm>
        </p:spPr>
        <p:txBody>
          <a:bodyPr/>
          <a:lstStyle/>
          <a:p>
            <a:r>
              <a:rPr lang="en-US" dirty="0"/>
              <a:t>2</a:t>
            </a:r>
          </a:p>
        </p:txBody>
      </p:sp>
    </p:spTree>
    <p:extLst>
      <p:ext uri="{BB962C8B-B14F-4D97-AF65-F5344CB8AC3E}">
        <p14:creationId xmlns:p14="http://schemas.microsoft.com/office/powerpoint/2010/main" val="11866203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25DA7C3-4374-B746-8B91-CAFFF8F5D468}"/>
              </a:ext>
            </a:extLst>
          </p:cNvPr>
          <p:cNvSpPr>
            <a:spLocks noGrp="1"/>
          </p:cNvSpPr>
          <p:nvPr>
            <p:ph type="body" sz="quarter" idx="10"/>
          </p:nvPr>
        </p:nvSpPr>
        <p:spPr/>
        <p:txBody>
          <a:bodyPr/>
          <a:lstStyle/>
          <a:p>
            <a:r>
              <a:rPr lang="en-US" dirty="0"/>
              <a:t>Progress Toward Adaptation Has Been Uneven</a:t>
            </a:r>
          </a:p>
        </p:txBody>
      </p:sp>
      <p:sp>
        <p:nvSpPr>
          <p:cNvPr id="5" name="Content Placeholder 4">
            <a:extLst>
              <a:ext uri="{FF2B5EF4-FFF2-40B4-BE49-F238E27FC236}">
                <a16:creationId xmlns:a16="http://schemas.microsoft.com/office/drawing/2014/main" id="{FD5336AF-9E53-3848-973C-FA7F6551BC16}"/>
              </a:ext>
            </a:extLst>
          </p:cNvPr>
          <p:cNvSpPr>
            <a:spLocks noGrp="1"/>
          </p:cNvSpPr>
          <p:nvPr>
            <p:ph idx="13"/>
          </p:nvPr>
        </p:nvSpPr>
        <p:spPr>
          <a:xfrm>
            <a:off x="628650" y="2121817"/>
            <a:ext cx="7886700" cy="4055146"/>
          </a:xfrm>
        </p:spPr>
        <p:txBody>
          <a:bodyPr>
            <a:normAutofit/>
          </a:bodyPr>
          <a:lstStyle/>
          <a:p>
            <a:pPr marL="11113" marR="0">
              <a:lnSpc>
                <a:spcPct val="115000"/>
              </a:lnSpc>
              <a:spcBef>
                <a:spcPts val="0"/>
              </a:spcBef>
              <a:spcAft>
                <a:spcPts val="600"/>
              </a:spcAft>
            </a:pPr>
            <a:r>
              <a:rPr lang="en-US" dirty="0">
                <a:solidFill>
                  <a:srgbClr val="000000"/>
                </a:solidFill>
                <a:effectLst/>
                <a:latin typeface="Calibri" panose="020F0502020204030204" pitchFamily="34" charset="0"/>
                <a:ea typeface="Arial" panose="020B0604020202020204" pitchFamily="34" charset="0"/>
                <a:cs typeface="Calibri" panose="020F0502020204030204" pitchFamily="34" charset="0"/>
              </a:rPr>
              <a:t>The ability of water managers to adapt to changes has improved with better data, advances in decision-making, and steps toward cooperation. However, infrastructure standards and water allocation institutions have been slow to adapt to a changing climate (</a:t>
            </a:r>
            <a:r>
              <a:rPr lang="en-US" i="1" dirty="0">
                <a:solidFill>
                  <a:srgbClr val="000000"/>
                </a:solidFill>
                <a:effectLst/>
                <a:latin typeface="Calibri" panose="020F0502020204030204" pitchFamily="34" charset="0"/>
                <a:ea typeface="Arial" panose="020B0604020202020204" pitchFamily="34" charset="0"/>
                <a:cs typeface="Calibri" panose="020F0502020204030204" pitchFamily="34" charset="0"/>
              </a:rPr>
              <a:t>high confidence</a:t>
            </a:r>
            <a:r>
              <a:rPr lang="en-US" dirty="0">
                <a:solidFill>
                  <a:srgbClr val="000000"/>
                </a:solidFill>
                <a:effectLst/>
                <a:latin typeface="Calibri" panose="020F0502020204030204" pitchFamily="34" charset="0"/>
                <a:ea typeface="Arial" panose="020B0604020202020204" pitchFamily="34" charset="0"/>
                <a:cs typeface="Calibri" panose="020F0502020204030204" pitchFamily="34" charset="0"/>
              </a:rPr>
              <a:t>), and efforts are confounded by wet and dry cycles driven by natural climate variability (</a:t>
            </a:r>
            <a:r>
              <a:rPr lang="en-US" i="1" dirty="0">
                <a:solidFill>
                  <a:srgbClr val="000000"/>
                </a:solidFill>
                <a:effectLst/>
                <a:latin typeface="Calibri" panose="020F0502020204030204" pitchFamily="34" charset="0"/>
                <a:ea typeface="Arial" panose="020B0604020202020204" pitchFamily="34" charset="0"/>
                <a:cs typeface="Calibri" panose="020F0502020204030204" pitchFamily="34" charset="0"/>
              </a:rPr>
              <a:t>very likely, high confidence</a:t>
            </a:r>
            <a:r>
              <a:rPr lang="en-US" dirty="0">
                <a:solidFill>
                  <a:srgbClr val="000000"/>
                </a:solidFill>
                <a:effectLst/>
                <a:latin typeface="Calibri" panose="020F0502020204030204" pitchFamily="34" charset="0"/>
                <a:ea typeface="Arial" panose="020B0604020202020204" pitchFamily="34" charset="0"/>
                <a:cs typeface="Calibri" panose="020F0502020204030204" pitchFamily="34" charset="0"/>
              </a:rPr>
              <a:t>). Frontline, Tribal, and Indigenous communities are heavily impacted but lack resources to adapt effectively, and they are not fully represented in decision-making (</a:t>
            </a:r>
            <a:r>
              <a:rPr lang="en-US" i="1" dirty="0">
                <a:solidFill>
                  <a:srgbClr val="000000"/>
                </a:solidFill>
                <a:effectLst/>
                <a:latin typeface="Calibri" panose="020F0502020204030204" pitchFamily="34" charset="0"/>
                <a:ea typeface="Arial" panose="020B0604020202020204" pitchFamily="34" charset="0"/>
                <a:cs typeface="Calibri" panose="020F0502020204030204" pitchFamily="34" charset="0"/>
              </a:rPr>
              <a:t>high confidence</a:t>
            </a:r>
            <a:r>
              <a:rPr lang="en-US" dirty="0">
                <a:solidFill>
                  <a:srgbClr val="000000"/>
                </a:solidFill>
                <a:effectLst/>
                <a:latin typeface="Calibri" panose="020F0502020204030204" pitchFamily="34" charset="0"/>
                <a:ea typeface="Arial" panose="020B0604020202020204" pitchFamily="34" charset="0"/>
                <a:cs typeface="Calibri" panose="020F0502020204030204" pitchFamily="34" charset="0"/>
              </a:rPr>
              <a:t>).</a:t>
            </a:r>
          </a:p>
        </p:txBody>
      </p:sp>
      <p:sp>
        <p:nvSpPr>
          <p:cNvPr id="7" name="Content Placeholder 4">
            <a:extLst>
              <a:ext uri="{FF2B5EF4-FFF2-40B4-BE49-F238E27FC236}">
                <a16:creationId xmlns:a16="http://schemas.microsoft.com/office/drawing/2014/main" id="{2540A740-F0CC-0D73-F328-370DCE86A3BB}"/>
              </a:ext>
            </a:extLst>
          </p:cNvPr>
          <p:cNvSpPr>
            <a:spLocks noGrp="1"/>
          </p:cNvSpPr>
          <p:nvPr>
            <p:ph sz="quarter" idx="14"/>
          </p:nvPr>
        </p:nvSpPr>
        <p:spPr>
          <a:xfrm>
            <a:off x="1944592" y="471324"/>
            <a:ext cx="573088" cy="774700"/>
          </a:xfrm>
        </p:spPr>
        <p:txBody>
          <a:bodyPr/>
          <a:lstStyle/>
          <a:p>
            <a:r>
              <a:rPr lang="en-US" dirty="0"/>
              <a:t>3</a:t>
            </a:r>
          </a:p>
        </p:txBody>
      </p:sp>
    </p:spTree>
    <p:extLst>
      <p:ext uri="{BB962C8B-B14F-4D97-AF65-F5344CB8AC3E}">
        <p14:creationId xmlns:p14="http://schemas.microsoft.com/office/powerpoint/2010/main" val="10482502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32F8305-CF06-1CEF-6703-18F9F3195C73}"/>
              </a:ext>
            </a:extLst>
          </p:cNvPr>
          <p:cNvSpPr>
            <a:spLocks noGrp="1"/>
          </p:cNvSpPr>
          <p:nvPr>
            <p:ph type="title"/>
          </p:nvPr>
        </p:nvSpPr>
        <p:spPr/>
        <p:txBody>
          <a:bodyPr/>
          <a:lstStyle/>
          <a:p>
            <a:r>
              <a:rPr lang="en-US" dirty="0"/>
              <a:t>Figure 4.1. Water-related billion-dollar disasters are increasing in the United States.</a:t>
            </a:r>
          </a:p>
        </p:txBody>
      </p:sp>
      <p:pic>
        <p:nvPicPr>
          <p:cNvPr id="4" name="Content Placeholder 3">
            <a:extLst>
              <a:ext uri="{FF2B5EF4-FFF2-40B4-BE49-F238E27FC236}">
                <a16:creationId xmlns:a16="http://schemas.microsoft.com/office/drawing/2014/main" id="{312F4317-549D-B838-D0B7-DC590CD97C65}"/>
              </a:ext>
            </a:extLst>
          </p:cNvPr>
          <p:cNvPicPr>
            <a:picLocks noGrp="1" noChangeAspect="1"/>
          </p:cNvPicPr>
          <p:nvPr>
            <p:ph sz="quarter" idx="10"/>
          </p:nvPr>
        </p:nvPicPr>
        <p:blipFill>
          <a:blip r:embed="rId3" cstate="print">
            <a:extLst>
              <a:ext uri="{28A0092B-C50C-407E-A947-70E740481C1C}">
                <a14:useLocalDpi xmlns:a14="http://schemas.microsoft.com/office/drawing/2010/main" val="0"/>
              </a:ext>
            </a:extLst>
          </a:blip>
          <a:stretch>
            <a:fillRect/>
          </a:stretch>
        </p:blipFill>
        <p:spPr>
          <a:xfrm>
            <a:off x="628650" y="886343"/>
            <a:ext cx="7886700" cy="3866029"/>
          </a:xfrm>
          <a:prstGeom prst="rect">
            <a:avLst/>
          </a:prstGeom>
        </p:spPr>
      </p:pic>
    </p:spTree>
    <p:extLst>
      <p:ext uri="{BB962C8B-B14F-4D97-AF65-F5344CB8AC3E}">
        <p14:creationId xmlns:p14="http://schemas.microsoft.com/office/powerpoint/2010/main" val="20753471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C1BE214-945A-1C9A-978C-2FB6513EE3FD}"/>
              </a:ext>
            </a:extLst>
          </p:cNvPr>
          <p:cNvSpPr>
            <a:spLocks noGrp="1"/>
          </p:cNvSpPr>
          <p:nvPr>
            <p:ph type="title"/>
          </p:nvPr>
        </p:nvSpPr>
        <p:spPr/>
        <p:txBody>
          <a:bodyPr/>
          <a:lstStyle/>
          <a:p>
            <a:r>
              <a:rPr lang="en-US" dirty="0"/>
              <a:t>Figure 4.2. Climate change threatens the quality of freshwater supplies.</a:t>
            </a:r>
          </a:p>
        </p:txBody>
      </p:sp>
      <p:pic>
        <p:nvPicPr>
          <p:cNvPr id="4" name="Content Placeholder 3">
            <a:extLst>
              <a:ext uri="{FF2B5EF4-FFF2-40B4-BE49-F238E27FC236}">
                <a16:creationId xmlns:a16="http://schemas.microsoft.com/office/drawing/2014/main" id="{0C6E66D4-1484-0B50-561E-DB27D3F8B837}"/>
              </a:ext>
            </a:extLst>
          </p:cNvPr>
          <p:cNvPicPr>
            <a:picLocks noGrp="1" noChangeAspect="1"/>
          </p:cNvPicPr>
          <p:nvPr>
            <p:ph sz="quarter" idx="10"/>
          </p:nvPr>
        </p:nvPicPr>
        <p:blipFill>
          <a:blip r:embed="rId3" cstate="print">
            <a:extLst>
              <a:ext uri="{28A0092B-C50C-407E-A947-70E740481C1C}">
                <a14:useLocalDpi xmlns:a14="http://schemas.microsoft.com/office/drawing/2010/main" val="0"/>
              </a:ext>
            </a:extLst>
          </a:blip>
          <a:stretch>
            <a:fillRect/>
          </a:stretch>
        </p:blipFill>
        <p:spPr>
          <a:xfrm>
            <a:off x="3633788" y="962083"/>
            <a:ext cx="5224462" cy="4732221"/>
          </a:xfrm>
          <a:prstGeom prst="rect">
            <a:avLst/>
          </a:prstGeom>
        </p:spPr>
      </p:pic>
    </p:spTree>
    <p:extLst>
      <p:ext uri="{BB962C8B-B14F-4D97-AF65-F5344CB8AC3E}">
        <p14:creationId xmlns:p14="http://schemas.microsoft.com/office/powerpoint/2010/main" val="12009971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08D1A48-2187-9A0E-0A9A-F60D5F024396}"/>
              </a:ext>
            </a:extLst>
          </p:cNvPr>
          <p:cNvSpPr>
            <a:spLocks noGrp="1"/>
          </p:cNvSpPr>
          <p:nvPr>
            <p:ph type="title"/>
          </p:nvPr>
        </p:nvSpPr>
        <p:spPr/>
        <p:txBody>
          <a:bodyPr/>
          <a:lstStyle/>
          <a:p>
            <a:r>
              <a:rPr lang="en-US" dirty="0"/>
              <a:t>Figure 4.3. Annual precipitation projections show large regional differences. </a:t>
            </a:r>
          </a:p>
        </p:txBody>
      </p:sp>
      <p:pic>
        <p:nvPicPr>
          <p:cNvPr id="4" name="Content Placeholder 3">
            <a:extLst>
              <a:ext uri="{FF2B5EF4-FFF2-40B4-BE49-F238E27FC236}">
                <a16:creationId xmlns:a16="http://schemas.microsoft.com/office/drawing/2014/main" id="{19465980-3D98-1D39-7335-1C253429F245}"/>
              </a:ext>
            </a:extLst>
          </p:cNvPr>
          <p:cNvPicPr>
            <a:picLocks noGrp="1" noChangeAspect="1"/>
          </p:cNvPicPr>
          <p:nvPr>
            <p:ph sz="quarter" idx="10"/>
          </p:nvPr>
        </p:nvPicPr>
        <p:blipFill>
          <a:blip r:embed="rId3" cstate="print">
            <a:extLst>
              <a:ext uri="{28A0092B-C50C-407E-A947-70E740481C1C}">
                <a14:useLocalDpi xmlns:a14="http://schemas.microsoft.com/office/drawing/2010/main" val="0"/>
              </a:ext>
            </a:extLst>
          </a:blip>
          <a:stretch>
            <a:fillRect/>
          </a:stretch>
        </p:blipFill>
        <p:spPr>
          <a:xfrm>
            <a:off x="922564" y="478824"/>
            <a:ext cx="7298871" cy="4382442"/>
          </a:xfrm>
          <a:prstGeom prst="rect">
            <a:avLst/>
          </a:prstGeom>
        </p:spPr>
      </p:pic>
    </p:spTree>
    <p:extLst>
      <p:ext uri="{BB962C8B-B14F-4D97-AF65-F5344CB8AC3E}">
        <p14:creationId xmlns:p14="http://schemas.microsoft.com/office/powerpoint/2010/main" val="12100262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6106D0C-C2AC-762E-53E0-5F51FF6D235D}"/>
              </a:ext>
            </a:extLst>
          </p:cNvPr>
          <p:cNvSpPr>
            <a:spLocks noGrp="1"/>
          </p:cNvSpPr>
          <p:nvPr>
            <p:ph type="title"/>
          </p:nvPr>
        </p:nvSpPr>
        <p:spPr>
          <a:xfrm>
            <a:off x="628650" y="5335722"/>
            <a:ext cx="7886700" cy="918121"/>
          </a:xfrm>
        </p:spPr>
        <p:txBody>
          <a:bodyPr>
            <a:normAutofit fontScale="90000"/>
          </a:bodyPr>
          <a:lstStyle/>
          <a:p>
            <a:r>
              <a:rPr lang="en-US" dirty="0"/>
              <a:t>Figure 4.4. Actual evapotranspiration is projected to increase across most of the Nation but decrease in the Southern Great Plains and Southwest. </a:t>
            </a:r>
          </a:p>
        </p:txBody>
      </p:sp>
      <p:pic>
        <p:nvPicPr>
          <p:cNvPr id="4" name="Content Placeholder 3">
            <a:extLst>
              <a:ext uri="{FF2B5EF4-FFF2-40B4-BE49-F238E27FC236}">
                <a16:creationId xmlns:a16="http://schemas.microsoft.com/office/drawing/2014/main" id="{BE5F3008-BF9B-FE76-372B-4E01C46AEF71}"/>
              </a:ext>
            </a:extLst>
          </p:cNvPr>
          <p:cNvPicPr>
            <a:picLocks noGrp="1" noChangeAspect="1"/>
          </p:cNvPicPr>
          <p:nvPr>
            <p:ph sz="quarter" idx="10"/>
          </p:nvPr>
        </p:nvPicPr>
        <p:blipFill>
          <a:blip r:embed="rId3" cstate="print">
            <a:extLst>
              <a:ext uri="{28A0092B-C50C-407E-A947-70E740481C1C}">
                <a14:useLocalDpi xmlns:a14="http://schemas.microsoft.com/office/drawing/2010/main" val="0"/>
              </a:ext>
            </a:extLst>
          </a:blip>
          <a:stretch>
            <a:fillRect/>
          </a:stretch>
        </p:blipFill>
        <p:spPr>
          <a:xfrm>
            <a:off x="917575" y="486791"/>
            <a:ext cx="7308850" cy="4413481"/>
          </a:xfrm>
          <a:prstGeom prst="rect">
            <a:avLst/>
          </a:prstGeom>
        </p:spPr>
      </p:pic>
    </p:spTree>
    <p:extLst>
      <p:ext uri="{BB962C8B-B14F-4D97-AF65-F5344CB8AC3E}">
        <p14:creationId xmlns:p14="http://schemas.microsoft.com/office/powerpoint/2010/main" val="3481904996"/>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6" id="{B9C8E70C-1032-8747-A046-548402C5172B}" vid="{6A8C401A-7EE4-7A48-906C-36A885B8D2D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8267</TotalTime>
  <Words>3332</Words>
  <Application>Microsoft Macintosh PowerPoint</Application>
  <PresentationFormat>On-screen Show (4:3)</PresentationFormat>
  <Paragraphs>108</Paragraphs>
  <Slides>25</Slides>
  <Notes>20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25</vt:i4>
      </vt:variant>
    </vt:vector>
  </HeadingPairs>
  <TitlesOfParts>
    <vt:vector size="33" baseType="lpstr">
      <vt:lpstr>Arial</vt:lpstr>
      <vt:lpstr>Calibri</vt:lpstr>
      <vt:lpstr>Calibri Light</vt:lpstr>
      <vt:lpstr>Lora</vt:lpstr>
      <vt:lpstr>Roboto</vt:lpstr>
      <vt:lpstr>Slack-Lato</vt:lpstr>
      <vt:lpstr>Times New Roman</vt:lpstr>
      <vt:lpstr>Office Theme</vt:lpstr>
      <vt:lpstr>PowerPoint Presentation</vt:lpstr>
      <vt:lpstr>PowerPoint Presentation</vt:lpstr>
      <vt:lpstr>PowerPoint Presentation</vt:lpstr>
      <vt:lpstr>PowerPoint Presentation</vt:lpstr>
      <vt:lpstr>PowerPoint Presentation</vt:lpstr>
      <vt:lpstr>Figure 4.1. Water-related billion-dollar disasters are increasing in the United States.</vt:lpstr>
      <vt:lpstr>Figure 4.2. Climate change threatens the quality of freshwater supplies.</vt:lpstr>
      <vt:lpstr>Figure 4.3. Annual precipitation projections show large regional differences. </vt:lpstr>
      <vt:lpstr>Figure 4.4. Actual evapotranspiration is projected to increase across most of the Nation but decrease in the Southern Great Plains and Southwest. </vt:lpstr>
      <vt:lpstr>Figure 4.5. Continued decreases in snowpack water content are projected across much of the US. </vt:lpstr>
      <vt:lpstr>Figure 4.6. Projected decreases in summer soil moisture will have important implications for agriculture and ecosystems. </vt:lpstr>
      <vt:lpstr>Figure 4.7. Projected changes in runoff vary across the Nation due to projected changes in multiple aspects of the water cycle. </vt:lpstr>
      <vt:lpstr>Figure 4.8. Climate change may cause both increases and decreases in inland flooding, depending on the location and time of year. </vt:lpstr>
      <vt:lpstr>Figure 4.9. Water shortages to vegetation will increase across most of the Nation.</vt:lpstr>
      <vt:lpstr>Figure 4.10. In 2015, parts of Oregon and Washington experienced a warm snow drought while the California Sierra Nevada experienced a dry snow drought.</vt:lpstr>
      <vt:lpstr>Figure 4.11. An apple orchard in the Roza Irrigation District in Washington shows extreme drought stress in September 2015. </vt:lpstr>
      <vt:lpstr>Figure 4.12. A portion of observed increases in inland flood damages can be attributed to changes in precipitation.</vt:lpstr>
      <vt:lpstr>Figure 4.13. The San Pedro River in Arizona has been depleted by groundwater pumping, drying up wetlands and wildlife habitat.</vt:lpstr>
      <vt:lpstr>Figure 4.14. Losses due to floods are projected to increase disproportionately in US Census tracts with higher percentages of Black residents. </vt:lpstr>
      <vt:lpstr>Figure 4.15. Flooding from Hurricane Harvey inundated residential neighborhoods in Port Arthur, Texas.</vt:lpstr>
      <vt:lpstr>Figure 4.16. Water infrastructure supporting Tribal and Indigenous Peoples is particularly ill-equipped to handle increases in flooding and drought.</vt:lpstr>
      <vt:lpstr>Figure 4.17. Plan 2014 was developed to manage Lake Ontario–St Lawrence River water levels, restore ecosystems, and account for climate change.</vt:lpstr>
      <vt:lpstr>Figure 4.18. Natural hydrologic variability can promote urgency or complacency in long-term planning.</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Bennett, Natalie</dc:creator>
  <cp:lastModifiedBy>Alexa Jay</cp:lastModifiedBy>
  <cp:revision>110</cp:revision>
  <dcterms:created xsi:type="dcterms:W3CDTF">2018-11-06T19:06:29Z</dcterms:created>
  <dcterms:modified xsi:type="dcterms:W3CDTF">2023-10-17T15:07:46Z</dcterms:modified>
</cp:coreProperties>
</file>