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6"/>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63" r:id="rId14"/>
    <p:sldId id="29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6" autoAdjust="0"/>
    <p:restoredTop sz="82886" autoAdjust="0"/>
  </p:normalViewPr>
  <p:slideViewPr>
    <p:cSldViewPr snapToGrid="0" snapToObjects="1" showGuides="1">
      <p:cViewPr varScale="1">
        <p:scale>
          <a:sx n="85" d="100"/>
          <a:sy n="85" d="100"/>
        </p:scale>
        <p:origin x="2832"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change impacts all components of the Nation’s energy system—resource extraction and processing, energy transport and storage, electricity generation, and energy end use. Adapted from DOE 2013.(DOE 2013)</a:t>
            </a:r>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93454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Global change intersectoral modeling forecasts(Khan et al. 2023) that do not reflect the provisions of the Inflation Reduction Act project a potential increase in annual electricity demand of 25% to 70% from 2020 to 2050 (a) and 96% to over 215% from 2020 to 2100 (b) across much of the country, driven in part by increased ambient temperatures. Alaska,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US-Affiliated Pacific Islands, and the US Caribbean are not included due to the lack of high-resolution climate data informing those projections, but similar trends are expected. Increasing electricity demand is expected based on socioeconomic scenarios and adaptation approaches for the grid (KM 23.4). Changes are based on a very high scenario (SSP5-8.5). Figure credit: Pacific Northwest National Laboratory.</a:t>
            </a:r>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1456769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Drought and heatwaves can reduce electricity generation and delivery through cascading mechanisms. Droughts reduce water availability and electricity generation. Stressed vegetation, including tree mortality following insect outbreaks, fuels wildfires. Concurrently, heatwaves increase electricity demand and reliance on transmission, which can also trigger wildfires. Wildfires damage electricity infrastructure, disrupting power and associated services. Reduced vegetation increases runoff, resulting in floods and landslides and increased risk of wildfires. The cycle of events can accelerate, as new vegetation is more sensitive to droughts and heatwaves. Figure credit: Oak Ridge National Laboratory, National Renewable Energy Laboratory, and Pacific Northwest National Laboratory.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98864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While climate change results in risks to the energy system, many approaches for enhancing energy system resilience are available. Resilience options include burying powerlines, elevating critical infrastructure, Introducing microgrids and distributed generation, and improved monitoring. Figure credit: EPA, FEMA, and DOE.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1786716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Grid-interactive efficient buildings (GEBs) integrate energy efficiency technologies (HVAC, plug loads, lighting), on-site renewable energy (photovoltaics), electric vehicles, and electric storage with smart sensing (HVAC, lighting, and </a:t>
            </a:r>
            <a:r>
              <a:rPr lang="en-US" sz="1800" dirty="0">
                <a:solidFill>
                  <a:srgbClr val="000000"/>
                </a:solidFill>
                <a:effectLst/>
                <a:latin typeface="Calibri" panose="020F0502020204030204" pitchFamily="34" charset="0"/>
                <a:ea typeface="Yu Mincho" panose="02020400000000000000" pitchFamily="18" charset="-128"/>
                <a:cs typeface="Arial" panose="020B0604020202020204" pitchFamily="34" charset="0"/>
              </a:rPr>
              <a:t>occupancy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control optimization to enable demand flexibility and provide excess electricity to the power grid through the smart meter when demand exceeds supply or when supply from the grid is constrained. The building automation systems can import the grid electricity pricing and carbon-intensity factor in real time and communicate the potential to reduce demand to the grid through the two-way sensor and communication protocol.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Nubbe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Yamada 2019,(</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Nubbe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Yamada 2019) © 2019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Guidehouse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490572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Energy system decarbonization will rely on increased innovation, deployment of clean energy technologies including carbon capture, small modular nuclear reactors, hydrogen, and further integration and electrification of residential and commercial buildings, industry, and transportation. Figure credit: DOE, Idaho National Laboratory,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3145160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Most electricity generation projections see significant growth for renewable sources. Recently enacted legislation is anticipated to increase deployment rates for low-carbon technology. Adapted from EIA 2023.(EIA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2545761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375440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25319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199374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a:t>
            </a:r>
            <a:r>
              <a:rPr lang="en-US"/>
              <a:t>edit text</a:t>
            </a:r>
            <a:endParaRPr lang="en-US" dirty="0"/>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5  |  Fifth National Climate Assessment  |  nca2023.globalchange.gov</a:t>
            </a:r>
          </a:p>
        </p:txBody>
      </p:sp>
    </p:spTree>
    <p:extLst>
      <p:ext uri="{BB962C8B-B14F-4D97-AF65-F5344CB8AC3E}">
        <p14:creationId xmlns:p14="http://schemas.microsoft.com/office/powerpoint/2010/main" val="2251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64" r:id="rId8"/>
    <p:sldLayoutId id="2147483686" r:id="rId9"/>
    <p:sldLayoutId id="2147483687"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23/"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doi.org/10.7930/NCA5.2023.CH5"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https://nca2023.globalchange.gov/chapter/5</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871B4A83-FFEF-BD12-B56B-9957A78D85A0}"/>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building with different types of electrical systems&#10;&#10;Description automatically generated">
            <a:extLst>
              <a:ext uri="{FF2B5EF4-FFF2-40B4-BE49-F238E27FC236}">
                <a16:creationId xmlns:a16="http://schemas.microsoft.com/office/drawing/2014/main" id="{8D322575-8D13-B889-68E5-F4B78C905337}"/>
              </a:ext>
            </a:extLst>
          </p:cNvPr>
          <p:cNvPicPr>
            <a:picLocks noGrp="1" noChangeAspect="1"/>
          </p:cNvPicPr>
          <p:nvPr>
            <p:ph sz="quarter" idx="10"/>
          </p:nvPr>
        </p:nvPicPr>
        <p:blipFill>
          <a:blip r:embed="rId3"/>
          <a:stretch>
            <a:fillRect/>
          </a:stretch>
        </p:blipFill>
        <p:spPr>
          <a:xfrm>
            <a:off x="930744" y="248920"/>
            <a:ext cx="7282512" cy="5055629"/>
          </a:xfrm>
        </p:spPr>
      </p:pic>
      <p:sp>
        <p:nvSpPr>
          <p:cNvPr id="3" name="Title 2">
            <a:extLst>
              <a:ext uri="{FF2B5EF4-FFF2-40B4-BE49-F238E27FC236}">
                <a16:creationId xmlns:a16="http://schemas.microsoft.com/office/drawing/2014/main" id="{FF0712DE-9C65-1FD6-A67D-D113D14F6454}"/>
              </a:ext>
            </a:extLst>
          </p:cNvPr>
          <p:cNvSpPr>
            <a:spLocks noGrp="1"/>
          </p:cNvSpPr>
          <p:nvPr>
            <p:ph type="title"/>
          </p:nvPr>
        </p:nvSpPr>
        <p:spPr>
          <a:xfrm>
            <a:off x="628650" y="5304549"/>
            <a:ext cx="7886700" cy="918121"/>
          </a:xfrm>
        </p:spPr>
        <p:txBody>
          <a:bodyPr/>
          <a:lstStyle/>
          <a:p>
            <a:r>
              <a:rPr lang="en-US" dirty="0"/>
              <a:t>Figure 5.5. A reimagination of building design and operation is being driven by decarbonization goals.</a:t>
            </a:r>
          </a:p>
        </p:txBody>
      </p:sp>
    </p:spTree>
    <p:extLst>
      <p:ext uri="{BB962C8B-B14F-4D97-AF65-F5344CB8AC3E}">
        <p14:creationId xmlns:p14="http://schemas.microsoft.com/office/powerpoint/2010/main" val="53488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power plant&#10;&#10;Description automatically generated">
            <a:extLst>
              <a:ext uri="{FF2B5EF4-FFF2-40B4-BE49-F238E27FC236}">
                <a16:creationId xmlns:a16="http://schemas.microsoft.com/office/drawing/2014/main" id="{A1BDCD39-869A-D40A-EC51-D39B8D740E48}"/>
              </a:ext>
            </a:extLst>
          </p:cNvPr>
          <p:cNvPicPr>
            <a:picLocks noGrp="1" noChangeAspect="1"/>
          </p:cNvPicPr>
          <p:nvPr>
            <p:ph sz="quarter" idx="10"/>
          </p:nvPr>
        </p:nvPicPr>
        <p:blipFill>
          <a:blip r:embed="rId3"/>
          <a:stretch>
            <a:fillRect/>
          </a:stretch>
        </p:blipFill>
        <p:spPr>
          <a:xfrm>
            <a:off x="1125682" y="166822"/>
            <a:ext cx="6892635" cy="5054600"/>
          </a:xfrm>
        </p:spPr>
      </p:pic>
      <p:sp>
        <p:nvSpPr>
          <p:cNvPr id="3" name="Title 2">
            <a:extLst>
              <a:ext uri="{FF2B5EF4-FFF2-40B4-BE49-F238E27FC236}">
                <a16:creationId xmlns:a16="http://schemas.microsoft.com/office/drawing/2014/main" id="{7ED45DC6-A037-76E7-1E47-D457CA3AC527}"/>
              </a:ext>
            </a:extLst>
          </p:cNvPr>
          <p:cNvSpPr>
            <a:spLocks noGrp="1"/>
          </p:cNvSpPr>
          <p:nvPr>
            <p:ph type="title"/>
          </p:nvPr>
        </p:nvSpPr>
        <p:spPr/>
        <p:txBody>
          <a:bodyPr/>
          <a:lstStyle/>
          <a:p>
            <a:r>
              <a:rPr lang="en-US" dirty="0"/>
              <a:t>Figure 5.6. Decarbonization will require innovative solutions across multiple sectors.</a:t>
            </a:r>
          </a:p>
        </p:txBody>
      </p:sp>
    </p:spTree>
    <p:extLst>
      <p:ext uri="{BB962C8B-B14F-4D97-AF65-F5344CB8AC3E}">
        <p14:creationId xmlns:p14="http://schemas.microsoft.com/office/powerpoint/2010/main" val="1213938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lines&#10;&#10;Description automatically generated">
            <a:extLst>
              <a:ext uri="{FF2B5EF4-FFF2-40B4-BE49-F238E27FC236}">
                <a16:creationId xmlns:a16="http://schemas.microsoft.com/office/drawing/2014/main" id="{20369707-4E6C-5324-2DBE-F605376943FA}"/>
              </a:ext>
            </a:extLst>
          </p:cNvPr>
          <p:cNvPicPr>
            <a:picLocks noGrp="1" noChangeAspect="1"/>
          </p:cNvPicPr>
          <p:nvPr>
            <p:ph sz="quarter" idx="10"/>
          </p:nvPr>
        </p:nvPicPr>
        <p:blipFill>
          <a:blip r:embed="rId3"/>
          <a:stretch>
            <a:fillRect/>
          </a:stretch>
        </p:blipFill>
        <p:spPr>
          <a:xfrm>
            <a:off x="477687" y="121087"/>
            <a:ext cx="8188624" cy="5249964"/>
          </a:xfrm>
        </p:spPr>
      </p:pic>
      <p:sp>
        <p:nvSpPr>
          <p:cNvPr id="3" name="Title 2">
            <a:extLst>
              <a:ext uri="{FF2B5EF4-FFF2-40B4-BE49-F238E27FC236}">
                <a16:creationId xmlns:a16="http://schemas.microsoft.com/office/drawing/2014/main" id="{8D60433A-1145-D358-67DB-C4BE5409549A}"/>
              </a:ext>
            </a:extLst>
          </p:cNvPr>
          <p:cNvSpPr>
            <a:spLocks noGrp="1"/>
          </p:cNvSpPr>
          <p:nvPr>
            <p:ph type="title"/>
          </p:nvPr>
        </p:nvSpPr>
        <p:spPr>
          <a:xfrm>
            <a:off x="628649" y="5371051"/>
            <a:ext cx="7886700" cy="918121"/>
          </a:xfrm>
        </p:spPr>
        <p:txBody>
          <a:bodyPr/>
          <a:lstStyle/>
          <a:p>
            <a:r>
              <a:rPr lang="en-US" dirty="0"/>
              <a:t>Figure 5.7. The Nation’s electricity grid continues to expand use of clean energy technologies.</a:t>
            </a:r>
          </a:p>
        </p:txBody>
      </p:sp>
    </p:spTree>
    <p:extLst>
      <p:ext uri="{BB962C8B-B14F-4D97-AF65-F5344CB8AC3E}">
        <p14:creationId xmlns:p14="http://schemas.microsoft.com/office/powerpoint/2010/main" val="3194997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Craig D. </a:t>
            </a:r>
            <a:r>
              <a:rPr lang="en-US" b="1" dirty="0" err="1"/>
              <a:t>Zamuda</a:t>
            </a:r>
            <a:r>
              <a:rPr lang="en-US" dirty="0"/>
              <a:t>, US Department of Energy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Craig D. </a:t>
            </a:r>
            <a:r>
              <a:rPr lang="en-US" b="1" dirty="0" err="1"/>
              <a:t>Zamuda</a:t>
            </a:r>
            <a:r>
              <a:rPr lang="en-US" dirty="0"/>
              <a:t>, US Department of Energy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Daniel E. </a:t>
            </a:r>
            <a:r>
              <a:rPr lang="en-US" b="1" dirty="0" err="1"/>
              <a:t>Bilello</a:t>
            </a:r>
            <a:r>
              <a:rPr lang="en-US" dirty="0"/>
              <a:t>, National Renewable Energy Laboratory</a:t>
            </a:r>
          </a:p>
          <a:p>
            <a:pPr marL="12700">
              <a:lnSpc>
                <a:spcPct val="110000"/>
              </a:lnSpc>
              <a:spcAft>
                <a:spcPts val="300"/>
              </a:spcAft>
            </a:pPr>
            <a:r>
              <a:rPr lang="en-US" b="1" dirty="0"/>
              <a:t>Jon Carmack</a:t>
            </a:r>
            <a:r>
              <a:rPr lang="en-US" dirty="0"/>
              <a:t>, US Department of Energy</a:t>
            </a:r>
          </a:p>
          <a:p>
            <a:pPr marL="12700">
              <a:lnSpc>
                <a:spcPct val="110000"/>
              </a:lnSpc>
              <a:spcAft>
                <a:spcPts val="300"/>
              </a:spcAft>
            </a:pPr>
            <a:r>
              <a:rPr lang="en-US" b="1" dirty="0" err="1"/>
              <a:t>Xujing</a:t>
            </a:r>
            <a:r>
              <a:rPr lang="en-US" b="1" dirty="0"/>
              <a:t> Jia Davis</a:t>
            </a:r>
            <a:r>
              <a:rPr lang="en-US" dirty="0"/>
              <a:t>, US Department of Energy</a:t>
            </a:r>
          </a:p>
          <a:p>
            <a:pPr marL="12700">
              <a:lnSpc>
                <a:spcPct val="110000"/>
              </a:lnSpc>
              <a:spcAft>
                <a:spcPts val="300"/>
              </a:spcAft>
            </a:pPr>
            <a:r>
              <a:rPr lang="en-US" b="1" dirty="0"/>
              <a:t>Rebecca A. </a:t>
            </a:r>
            <a:r>
              <a:rPr lang="en-US" b="1" dirty="0" err="1"/>
              <a:t>Efroymson</a:t>
            </a:r>
            <a:r>
              <a:rPr lang="en-US" dirty="0"/>
              <a:t>, Oak Ridge National Laboratory</a:t>
            </a:r>
          </a:p>
          <a:p>
            <a:pPr marL="12700">
              <a:lnSpc>
                <a:spcPct val="110000"/>
              </a:lnSpc>
              <a:spcAft>
                <a:spcPts val="300"/>
              </a:spcAft>
            </a:pPr>
            <a:r>
              <a:rPr lang="en-US" b="1" dirty="0"/>
              <a:t>Kenneth M. Goff</a:t>
            </a:r>
            <a:r>
              <a:rPr lang="en-US" dirty="0"/>
              <a:t>, Idaho National Laboratory</a:t>
            </a:r>
          </a:p>
          <a:p>
            <a:pPr marL="12700">
              <a:lnSpc>
                <a:spcPct val="110000"/>
              </a:lnSpc>
              <a:spcAft>
                <a:spcPts val="300"/>
              </a:spcAft>
            </a:pPr>
            <a:r>
              <a:rPr lang="en-US" b="1" dirty="0" err="1"/>
              <a:t>Tianzhen</a:t>
            </a:r>
            <a:r>
              <a:rPr lang="en-US" b="1" dirty="0"/>
              <a:t> Hong</a:t>
            </a:r>
            <a:r>
              <a:rPr lang="en-US" dirty="0"/>
              <a:t>, Lawrence Berkeley National Laboratory</a:t>
            </a:r>
          </a:p>
          <a:p>
            <a:pPr marL="12700">
              <a:lnSpc>
                <a:spcPct val="110000"/>
              </a:lnSpc>
              <a:spcAft>
                <a:spcPts val="300"/>
              </a:spcAft>
            </a:pPr>
            <a:r>
              <a:rPr lang="en-US" b="1" dirty="0" err="1"/>
              <a:t>Anhar</a:t>
            </a:r>
            <a:r>
              <a:rPr lang="en-US" b="1" dirty="0"/>
              <a:t> </a:t>
            </a:r>
            <a:r>
              <a:rPr lang="en-US" b="1" dirty="0" err="1"/>
              <a:t>Karimjee</a:t>
            </a:r>
            <a:r>
              <a:rPr lang="en-US" dirty="0"/>
              <a:t>, US Department of Energy</a:t>
            </a:r>
          </a:p>
          <a:p>
            <a:pPr marL="12700">
              <a:lnSpc>
                <a:spcPct val="110000"/>
              </a:lnSpc>
              <a:spcAft>
                <a:spcPts val="300"/>
              </a:spcAft>
            </a:pPr>
            <a:r>
              <a:rPr lang="en-US" b="1" dirty="0"/>
              <a:t>Daniel H. Loughlin</a:t>
            </a:r>
            <a:r>
              <a:rPr lang="en-US" dirty="0"/>
              <a:t>, US Environmental Protection Agency</a:t>
            </a:r>
          </a:p>
          <a:p>
            <a:pPr marL="12700">
              <a:lnSpc>
                <a:spcPct val="110000"/>
              </a:lnSpc>
              <a:spcAft>
                <a:spcPts val="300"/>
              </a:spcAft>
            </a:pPr>
            <a:r>
              <a:rPr lang="en-US" b="1" dirty="0"/>
              <a:t>Sara Upchurch</a:t>
            </a:r>
            <a:r>
              <a:rPr lang="en-US" dirty="0"/>
              <a:t>, Federal Emergency Management Agency</a:t>
            </a:r>
          </a:p>
          <a:p>
            <a:pPr marL="12700">
              <a:lnSpc>
                <a:spcPct val="110000"/>
              </a:lnSpc>
              <a:spcAft>
                <a:spcPts val="300"/>
              </a:spcAft>
            </a:pPr>
            <a:r>
              <a:rPr lang="en-US" b="1" dirty="0"/>
              <a:t>Nathalie </a:t>
            </a:r>
            <a:r>
              <a:rPr lang="en-US" b="1" dirty="0" err="1"/>
              <a:t>Voisin</a:t>
            </a:r>
            <a:r>
              <a:rPr lang="en-US" dirty="0"/>
              <a:t>, Pacific Northwest National Laboratory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Laura West Fischer</a:t>
            </a:r>
            <a:r>
              <a:rPr lang="en-US" dirty="0"/>
              <a:t>, Electric Power Research Institute</a:t>
            </a:r>
          </a:p>
          <a:p>
            <a:pPr marL="12700">
              <a:lnSpc>
                <a:spcPct val="110000"/>
              </a:lnSpc>
              <a:spcAft>
                <a:spcPts val="300"/>
              </a:spcAft>
            </a:pPr>
            <a:r>
              <a:rPr lang="en-US" b="1" dirty="0" err="1"/>
              <a:t>Zarrar</a:t>
            </a:r>
            <a:r>
              <a:rPr lang="en-US" b="1" dirty="0"/>
              <a:t> Khan</a:t>
            </a:r>
            <a:r>
              <a:rPr lang="en-US" dirty="0"/>
              <a:t>, Pacific Northwest National Laboratory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Ariel </a:t>
            </a:r>
            <a:r>
              <a:rPr lang="en-US" b="1" dirty="0" err="1"/>
              <a:t>Miara</a:t>
            </a:r>
            <a:r>
              <a:rPr lang="en-US" dirty="0"/>
              <a:t>, National Renewable Energy Laboratory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Joshua Hernandez</a:t>
            </a:r>
            <a:r>
              <a:rPr lang="en-US" dirty="0"/>
              <a:t>, US Global Change Research Program / ICF</a:t>
            </a:r>
            <a:endParaRPr lang="en-US" i="1" dirty="0"/>
          </a:p>
          <a:p>
            <a:pPr marL="12700">
              <a:lnSpc>
                <a:spcPct val="110000"/>
              </a:lnSpc>
              <a:spcAft>
                <a:spcPts val="300"/>
              </a:spcAft>
            </a:pPr>
            <a:r>
              <a:rPr lang="en-US" b="1"/>
              <a:t>Christopher </a:t>
            </a:r>
            <a:r>
              <a:rPr lang="en-US" b="1" dirty="0"/>
              <a:t>W. Avery</a:t>
            </a:r>
            <a:r>
              <a:rPr lang="en-US"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291901F-0AB3-D77D-BC7E-5C22103DDEE3}"/>
              </a:ext>
            </a:extLst>
          </p:cNvPr>
          <p:cNvSpPr>
            <a:spLocks noGrp="1"/>
          </p:cNvSpPr>
          <p:nvPr>
            <p:ph type="subTitle" idx="1"/>
          </p:nvPr>
        </p:nvSpPr>
        <p:spPr/>
        <p:txBody>
          <a:bodyPr>
            <a:normAutofit lnSpcReduction="10000"/>
          </a:bodyPr>
          <a:lstStyle/>
          <a:p>
            <a:r>
              <a:rPr lang="en-US" sz="1400" kern="100" dirty="0" err="1">
                <a:effectLst/>
                <a:latin typeface="Calibri" panose="020F0502020204030204" pitchFamily="34" charset="0"/>
                <a:ea typeface="Calibri" panose="020F0502020204030204" pitchFamily="34" charset="0"/>
              </a:rPr>
              <a:t>Zamuda</a:t>
            </a:r>
            <a:r>
              <a:rPr lang="en-US" sz="1400" kern="100" dirty="0">
                <a:effectLst/>
                <a:latin typeface="Calibri" panose="020F0502020204030204" pitchFamily="34" charset="0"/>
                <a:ea typeface="Calibri" panose="020F0502020204030204" pitchFamily="34" charset="0"/>
              </a:rPr>
              <a:t>, C.D., D.E. </a:t>
            </a:r>
            <a:r>
              <a:rPr lang="en-US" sz="1400" kern="100" dirty="0" err="1">
                <a:effectLst/>
                <a:latin typeface="Calibri" panose="020F0502020204030204" pitchFamily="34" charset="0"/>
                <a:ea typeface="Calibri" panose="020F0502020204030204" pitchFamily="34" charset="0"/>
              </a:rPr>
              <a:t>Bilello</a:t>
            </a:r>
            <a:r>
              <a:rPr lang="en-US" sz="1400" kern="100" dirty="0">
                <a:effectLst/>
                <a:latin typeface="Calibri" panose="020F0502020204030204" pitchFamily="34" charset="0"/>
                <a:ea typeface="Calibri" panose="020F0502020204030204" pitchFamily="34" charset="0"/>
              </a:rPr>
              <a:t>, J. Carmack, X.J. Davis, R.A. </a:t>
            </a:r>
            <a:r>
              <a:rPr lang="en-US" sz="1400" kern="100" dirty="0" err="1">
                <a:effectLst/>
                <a:latin typeface="Calibri" panose="020F0502020204030204" pitchFamily="34" charset="0"/>
                <a:ea typeface="Calibri" panose="020F0502020204030204" pitchFamily="34" charset="0"/>
              </a:rPr>
              <a:t>Efroymson</a:t>
            </a:r>
            <a:r>
              <a:rPr lang="en-US" sz="1400" kern="100" dirty="0">
                <a:effectLst/>
                <a:latin typeface="Calibri" panose="020F0502020204030204" pitchFamily="34" charset="0"/>
                <a:ea typeface="Calibri" panose="020F0502020204030204" pitchFamily="34" charset="0"/>
              </a:rPr>
              <a:t>, K.M. Goff, T. Hong, A. </a:t>
            </a:r>
            <a:r>
              <a:rPr lang="en-US" sz="1400" kern="100" dirty="0" err="1">
                <a:effectLst/>
                <a:latin typeface="Calibri" panose="020F0502020204030204" pitchFamily="34" charset="0"/>
                <a:ea typeface="Calibri" panose="020F0502020204030204" pitchFamily="34" charset="0"/>
              </a:rPr>
              <a:t>Karimjee</a:t>
            </a:r>
            <a:r>
              <a:rPr lang="en-US" sz="1400" kern="100" dirty="0">
                <a:effectLst/>
                <a:latin typeface="Calibri" panose="020F0502020204030204" pitchFamily="34" charset="0"/>
                <a:ea typeface="Calibri" panose="020F0502020204030204" pitchFamily="34" charset="0"/>
              </a:rPr>
              <a:t>, D.H. Loughlin, S. Upchurch, and N. </a:t>
            </a:r>
            <a:r>
              <a:rPr lang="en-US" sz="1400" kern="100" dirty="0" err="1">
                <a:effectLst/>
                <a:latin typeface="Calibri" panose="020F0502020204030204" pitchFamily="34" charset="0"/>
                <a:ea typeface="Calibri" panose="020F0502020204030204" pitchFamily="34" charset="0"/>
              </a:rPr>
              <a:t>Voisin</a:t>
            </a:r>
            <a:r>
              <a:rPr lang="en-US" sz="1400" kern="100" dirty="0">
                <a:effectLst/>
                <a:latin typeface="Calibri" panose="020F0502020204030204" pitchFamily="34" charset="0"/>
                <a:ea typeface="Calibri" panose="020F0502020204030204" pitchFamily="34" charset="0"/>
              </a:rPr>
              <a:t>, 2023: Ch. 5. Energy supply, delivery, and demand. In: </a:t>
            </a:r>
            <a:r>
              <a:rPr lang="en-US" sz="1400" i="1" kern="100" dirty="0">
                <a:effectLst/>
                <a:latin typeface="Calibri" panose="020F0502020204030204" pitchFamily="34" charset="0"/>
                <a:ea typeface="Calibri" panose="020F0502020204030204" pitchFamily="34" charset="0"/>
              </a:rPr>
              <a:t>Fifth National Climate Assessment</a:t>
            </a:r>
            <a:r>
              <a:rPr lang="en-US" sz="1400" kern="100" dirty="0">
                <a:effectLst/>
                <a:latin typeface="Calibri" panose="020F0502020204030204" pitchFamily="34" charset="0"/>
                <a:ea typeface="Calibri" panose="020F0502020204030204" pitchFamily="34" charset="0"/>
              </a:rPr>
              <a:t>. Crimmins, A.R., C.W. Avery, D.R. Easterling, K.E. Kunkel, B.C. Stewart, and T.K. </a:t>
            </a:r>
            <a:r>
              <a:rPr lang="en-US" sz="1400" kern="100" dirty="0" err="1">
                <a:effectLst/>
                <a:latin typeface="Calibri" panose="020F0502020204030204" pitchFamily="34" charset="0"/>
                <a:ea typeface="Calibri" panose="020F0502020204030204" pitchFamily="34" charset="0"/>
              </a:rPr>
              <a:t>Maycock</a:t>
            </a:r>
            <a:r>
              <a:rPr lang="en-US" sz="1400" kern="100" dirty="0">
                <a:effectLst/>
                <a:latin typeface="Calibri" panose="020F0502020204030204" pitchFamily="34" charset="0"/>
                <a:ea typeface="Calibri" panose="020F0502020204030204" pitchFamily="34" charset="0"/>
              </a:rPr>
              <a:t>, Eds. U.S. Global Change Research Program, Washington, DC, USA.</a:t>
            </a:r>
            <a:r>
              <a:rPr lang="en-US" b="0" i="0" u="none" strike="noStrike" dirty="0">
                <a:solidFill>
                  <a:srgbClr val="0563C1"/>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 </a:t>
            </a:r>
            <a:r>
              <a:rPr lang="en-US" b="0" i="0" u="none" strike="noStrike" dirty="0">
                <a:effectLst/>
                <a:latin typeface="Calibri" panose="020F0502020204030204" pitchFamily="34" charset="0"/>
                <a:hlinkClick r:id="rId2">
                  <a:extLst>
                    <a:ext uri="{A12FA001-AC4F-418D-AE19-62706E023703}">
                      <ahyp:hlinkClr xmlns:ahyp="http://schemas.microsoft.com/office/drawing/2018/hyperlinkcolor" val="tx"/>
                    </a:ext>
                  </a:extLst>
                </a:hlinkClick>
              </a:rPr>
              <a:t>https://doi.org/10.7930/NCA5.2023.CH5</a:t>
            </a:r>
            <a:r>
              <a:rPr lang="en-US" b="0" i="0" u="none" strike="noStrike" dirty="0">
                <a:effectLst/>
                <a:latin typeface="Calibri" panose="020F0502020204030204" pitchFamily="34" charset="0"/>
              </a:rPr>
              <a:t> </a:t>
            </a:r>
            <a:r>
              <a:rPr lang="en-US" sz="1400" kern="100" dirty="0">
                <a:effectLst/>
                <a:latin typeface="Calibri" panose="020F0502020204030204" pitchFamily="34" charset="0"/>
                <a:ea typeface="Calibri" panose="020F0502020204030204" pitchFamily="34" charset="0"/>
              </a:rPr>
              <a:t> </a:t>
            </a:r>
            <a:r>
              <a:rPr lang="en-US" sz="1400" u="none" strike="noStrike" kern="100" dirty="0">
                <a:effectLst/>
                <a:latin typeface="Calibri" panose="020F0502020204030204" pitchFamily="34" charset="0"/>
                <a:ea typeface="Calibri" panose="020F0502020204030204" pitchFamily="34" charset="0"/>
                <a:hlinkClick r:id="rId2"/>
              </a:rPr>
              <a:t>https://doi.org/10.7930/NCA5.2023.CH5</a:t>
            </a:r>
            <a:endParaRPr lang="en-US" sz="1400" kern="100" dirty="0">
              <a:effectLst/>
              <a:latin typeface="Calibri" panose="020F0502020204030204" pitchFamily="34" charset="0"/>
              <a:ea typeface="Calibri" panose="020F0502020204030204" pitchFamily="34" charset="0"/>
            </a:endParaRPr>
          </a:p>
          <a:p>
            <a:endParaRPr lang="en-US" dirty="0"/>
          </a:p>
        </p:txBody>
      </p:sp>
      <p:sp>
        <p:nvSpPr>
          <p:cNvPr id="3" name="Text Placeholder 2">
            <a:extLst>
              <a:ext uri="{FF2B5EF4-FFF2-40B4-BE49-F238E27FC236}">
                <a16:creationId xmlns:a16="http://schemas.microsoft.com/office/drawing/2014/main" id="{F7BDE39A-0AF6-1E9E-CE47-543B855EBC9E}"/>
              </a:ext>
            </a:extLst>
          </p:cNvPr>
          <p:cNvSpPr>
            <a:spLocks noGrp="1"/>
          </p:cNvSpPr>
          <p:nvPr>
            <p:ph type="body" sz="quarter" idx="10"/>
          </p:nvPr>
        </p:nvSpPr>
        <p:spPr/>
        <p:txBody>
          <a:bodyPr/>
          <a:lstStyle/>
          <a:p>
            <a:r>
              <a:rPr lang="en-US" dirty="0"/>
              <a:t>https://nca2023.globalchange.gov/chapter/5</a:t>
            </a:r>
          </a:p>
          <a:p>
            <a:endParaRPr lang="en-US" dirty="0"/>
          </a:p>
        </p:txBody>
      </p:sp>
    </p:spTree>
    <p:extLst>
      <p:ext uri="{BB962C8B-B14F-4D97-AF65-F5344CB8AC3E}">
        <p14:creationId xmlns:p14="http://schemas.microsoft.com/office/powerpoint/2010/main" val="165183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5 | Energy</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Climate Change Threatens Energy Systems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457200" marR="0" indent="-228600">
              <a:lnSpc>
                <a:spcPct val="115000"/>
              </a:lnSpc>
              <a:spcBef>
                <a:spcPts val="0"/>
              </a:spcBef>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Energy supply and delivery are at risk from climate-driven changes, which are also shifting demand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threats, including increases in extreme precipitation, extreme temperatures, sea level rise, and more intense storms, droughts, and wildfires, are damaging infrastructure and operations and affecting human lives and livelihoods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Impacts will vary over time and location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Without mitigation and adaptation, projected increases in the frequency, intensity, duration, and variability of extreme events will amplify effects on energy systems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Compounding Factors Affect Energy-System and Community Vulnerabilities </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457200" marR="0" indent="-228600">
              <a:lnSpc>
                <a:spcPct val="115000"/>
              </a:lnSpc>
              <a:spcBef>
                <a:spcPts val="0"/>
              </a:spcBef>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Concurrent changes in technologies, policies, and markets, in addition to their interconnections, can reduce GHG emissions while also increasing vulnerabilities of energy systems and communities to climate change and extreme weather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kern="1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Compound and cascading hazards </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related to energy systems and additional stressors, such as cyber and physical threats and pandemics, create risks for all but disproportionately affect overburdened communities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pPr>
              <a:lnSpc>
                <a:spcPct val="110000"/>
              </a:lnSpc>
            </a:pPr>
            <a:r>
              <a:rPr lang="en-US" dirty="0"/>
              <a:t>Efforts to Enhance Energy System Resilience Are Underway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lnSpcReduction="10000"/>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Federal, state, local, Tribal, and private-sector investments are being made to increase the resilience of the energy system to climate-related stressors, and opportunities exist to build upon this progress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Ongoing investments will need to include improvements in energy-efficient buildings; technology to decarbonize the energy system; advanced automation and communication and artificial intelligence technologies to optimize operations; climate modeling and planning methodologies under uncertainties; and efforts to increase equitable access to clean energy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 energy system transition emphasizing decarbonization and electrification would require efforts in new generation, transmission, distribution, and fuel delivery (</a:t>
            </a:r>
            <a:r>
              <a:rPr lang="en-US" i="1"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kern="1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diagram of a renewable energy system&#10;&#10;Description automatically generated">
            <a:extLst>
              <a:ext uri="{FF2B5EF4-FFF2-40B4-BE49-F238E27FC236}">
                <a16:creationId xmlns:a16="http://schemas.microsoft.com/office/drawing/2014/main" id="{334AEECE-20EE-BA22-5B5A-A971E486B1B9}"/>
              </a:ext>
            </a:extLst>
          </p:cNvPr>
          <p:cNvPicPr>
            <a:picLocks noGrp="1" noChangeAspect="1"/>
          </p:cNvPicPr>
          <p:nvPr>
            <p:ph sz="quarter" idx="10"/>
          </p:nvPr>
        </p:nvPicPr>
        <p:blipFill>
          <a:blip r:embed="rId3"/>
          <a:stretch>
            <a:fillRect/>
          </a:stretch>
        </p:blipFill>
        <p:spPr>
          <a:xfrm>
            <a:off x="3633788" y="541814"/>
            <a:ext cx="5224462" cy="5572759"/>
          </a:xfrm>
        </p:spPr>
      </p:pic>
      <p:sp>
        <p:nvSpPr>
          <p:cNvPr id="3" name="Title 2">
            <a:extLst>
              <a:ext uri="{FF2B5EF4-FFF2-40B4-BE49-F238E27FC236}">
                <a16:creationId xmlns:a16="http://schemas.microsoft.com/office/drawing/2014/main" id="{1F4FB4E8-F5AA-03C8-B247-E17A16FA6AF2}"/>
              </a:ext>
            </a:extLst>
          </p:cNvPr>
          <p:cNvSpPr>
            <a:spLocks noGrp="1"/>
          </p:cNvSpPr>
          <p:nvPr>
            <p:ph type="title"/>
          </p:nvPr>
        </p:nvSpPr>
        <p:spPr/>
        <p:txBody>
          <a:bodyPr>
            <a:normAutofit/>
          </a:bodyPr>
          <a:lstStyle/>
          <a:p>
            <a:r>
              <a:rPr lang="en-US" sz="2000" dirty="0"/>
              <a:t>Figure 5.1. All aspects of the US energy system are vulnerable to the effects of climate change.</a:t>
            </a:r>
          </a:p>
        </p:txBody>
      </p:sp>
    </p:spTree>
    <p:extLst>
      <p:ext uri="{BB962C8B-B14F-4D97-AF65-F5344CB8AC3E}">
        <p14:creationId xmlns:p14="http://schemas.microsoft.com/office/powerpoint/2010/main" val="2386071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the united states&#10;&#10;Description automatically generated">
            <a:extLst>
              <a:ext uri="{FF2B5EF4-FFF2-40B4-BE49-F238E27FC236}">
                <a16:creationId xmlns:a16="http://schemas.microsoft.com/office/drawing/2014/main" id="{EC2B4BFF-B81F-D823-A0A5-70E0456B032A}"/>
              </a:ext>
            </a:extLst>
          </p:cNvPr>
          <p:cNvPicPr>
            <a:picLocks noGrp="1" noChangeAspect="1"/>
          </p:cNvPicPr>
          <p:nvPr>
            <p:ph sz="quarter" idx="10"/>
          </p:nvPr>
        </p:nvPicPr>
        <p:blipFill>
          <a:blip r:embed="rId3"/>
          <a:stretch>
            <a:fillRect/>
          </a:stretch>
        </p:blipFill>
        <p:spPr>
          <a:xfrm>
            <a:off x="729442" y="488174"/>
            <a:ext cx="7685116" cy="4354899"/>
          </a:xfrm>
        </p:spPr>
      </p:pic>
      <p:sp>
        <p:nvSpPr>
          <p:cNvPr id="3" name="Title 2">
            <a:extLst>
              <a:ext uri="{FF2B5EF4-FFF2-40B4-BE49-F238E27FC236}">
                <a16:creationId xmlns:a16="http://schemas.microsoft.com/office/drawing/2014/main" id="{633B2084-7F55-E170-F1D8-85F84CE11671}"/>
              </a:ext>
            </a:extLst>
          </p:cNvPr>
          <p:cNvSpPr>
            <a:spLocks noGrp="1"/>
          </p:cNvSpPr>
          <p:nvPr>
            <p:ph type="title"/>
          </p:nvPr>
        </p:nvSpPr>
        <p:spPr/>
        <p:txBody>
          <a:bodyPr/>
          <a:lstStyle/>
          <a:p>
            <a:r>
              <a:rPr lang="en-US" dirty="0"/>
              <a:t>Figure 5.2. Due to climate change, electricity demand is projected to increase over this century.</a:t>
            </a:r>
          </a:p>
        </p:txBody>
      </p:sp>
    </p:spTree>
    <p:extLst>
      <p:ext uri="{BB962C8B-B14F-4D97-AF65-F5344CB8AC3E}">
        <p14:creationId xmlns:p14="http://schemas.microsoft.com/office/powerpoint/2010/main" val="2277130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disaster&#10;&#10;Description automatically generated">
            <a:extLst>
              <a:ext uri="{FF2B5EF4-FFF2-40B4-BE49-F238E27FC236}">
                <a16:creationId xmlns:a16="http://schemas.microsoft.com/office/drawing/2014/main" id="{4F8FDE2D-BD5F-5900-CA95-80DF2C5680E6}"/>
              </a:ext>
            </a:extLst>
          </p:cNvPr>
          <p:cNvPicPr>
            <a:picLocks noGrp="1" noChangeAspect="1"/>
          </p:cNvPicPr>
          <p:nvPr>
            <p:ph sz="quarter" idx="10"/>
          </p:nvPr>
        </p:nvPicPr>
        <p:blipFill>
          <a:blip r:embed="rId3"/>
          <a:stretch>
            <a:fillRect/>
          </a:stretch>
        </p:blipFill>
        <p:spPr>
          <a:xfrm>
            <a:off x="395805" y="1488542"/>
            <a:ext cx="8352389" cy="2734324"/>
          </a:xfrm>
        </p:spPr>
      </p:pic>
      <p:sp>
        <p:nvSpPr>
          <p:cNvPr id="3" name="Title 2">
            <a:extLst>
              <a:ext uri="{FF2B5EF4-FFF2-40B4-BE49-F238E27FC236}">
                <a16:creationId xmlns:a16="http://schemas.microsoft.com/office/drawing/2014/main" id="{DD6CD0A7-125F-E2AC-8750-02F43CBEF931}"/>
              </a:ext>
            </a:extLst>
          </p:cNvPr>
          <p:cNvSpPr>
            <a:spLocks noGrp="1"/>
          </p:cNvSpPr>
          <p:nvPr>
            <p:ph type="title"/>
          </p:nvPr>
        </p:nvSpPr>
        <p:spPr/>
        <p:txBody>
          <a:bodyPr>
            <a:normAutofit fontScale="90000"/>
          </a:bodyPr>
          <a:lstStyle/>
          <a:p>
            <a:r>
              <a:rPr lang="en-US" dirty="0"/>
              <a:t>Figure 5.3. Sequential and concurrent climate impacts have near-term and long-term effects on electricity generation and distribution.</a:t>
            </a:r>
          </a:p>
        </p:txBody>
      </p:sp>
    </p:spTree>
    <p:extLst>
      <p:ext uri="{BB962C8B-B14F-4D97-AF65-F5344CB8AC3E}">
        <p14:creationId xmlns:p14="http://schemas.microsoft.com/office/powerpoint/2010/main" val="629718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energy resilience solutions&#10;&#10;Description automatically generated">
            <a:extLst>
              <a:ext uri="{FF2B5EF4-FFF2-40B4-BE49-F238E27FC236}">
                <a16:creationId xmlns:a16="http://schemas.microsoft.com/office/drawing/2014/main" id="{C86E9A9D-C636-2523-D8DE-BE2596ED5A3F}"/>
              </a:ext>
            </a:extLst>
          </p:cNvPr>
          <p:cNvPicPr>
            <a:picLocks noGrp="1" noChangeAspect="1"/>
          </p:cNvPicPr>
          <p:nvPr>
            <p:ph sz="quarter" idx="10"/>
          </p:nvPr>
        </p:nvPicPr>
        <p:blipFill>
          <a:blip r:embed="rId3"/>
          <a:stretch>
            <a:fillRect/>
          </a:stretch>
        </p:blipFill>
        <p:spPr>
          <a:xfrm>
            <a:off x="1422663" y="207819"/>
            <a:ext cx="6298671" cy="5164911"/>
          </a:xfrm>
          <a:noFill/>
        </p:spPr>
      </p:pic>
      <p:sp>
        <p:nvSpPr>
          <p:cNvPr id="10" name="Title 2">
            <a:extLst>
              <a:ext uri="{FF2B5EF4-FFF2-40B4-BE49-F238E27FC236}">
                <a16:creationId xmlns:a16="http://schemas.microsoft.com/office/drawing/2014/main" id="{ABD9C5E7-81A8-FBBC-D980-817FD8B493CD}"/>
              </a:ext>
            </a:extLst>
          </p:cNvPr>
          <p:cNvSpPr>
            <a:spLocks noGrp="1"/>
          </p:cNvSpPr>
          <p:nvPr>
            <p:ph type="title"/>
          </p:nvPr>
        </p:nvSpPr>
        <p:spPr>
          <a:xfrm>
            <a:off x="934812" y="4738884"/>
            <a:ext cx="7274374" cy="1600200"/>
          </a:xfrm>
        </p:spPr>
        <p:txBody>
          <a:bodyPr>
            <a:normAutofit/>
          </a:bodyPr>
          <a:lstStyle/>
          <a:p>
            <a:pPr algn="ctr"/>
            <a:r>
              <a:rPr lang="en-US" dirty="0"/>
              <a:t>Figure 5.4. Many strategies are available to increase energy system resilience to climate change.</a:t>
            </a:r>
          </a:p>
        </p:txBody>
      </p:sp>
    </p:spTree>
    <p:extLst>
      <p:ext uri="{BB962C8B-B14F-4D97-AF65-F5344CB8AC3E}">
        <p14:creationId xmlns:p14="http://schemas.microsoft.com/office/powerpoint/2010/main" val="12755591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5062</TotalTime>
  <Words>1420</Words>
  <Application>Microsoft Macintosh PowerPoint</Application>
  <PresentationFormat>On-screen Show (4:3)</PresentationFormat>
  <Paragraphs>67</Paragraphs>
  <Slides>14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Figure 5.1. All aspects of the US energy system are vulnerable to the effects of climate change.</vt:lpstr>
      <vt:lpstr>Figure 5.2. Due to climate change, electricity demand is projected to increase over this century.</vt:lpstr>
      <vt:lpstr>Figure 5.3. Sequential and concurrent climate impacts have near-term and long-term effects on electricity generation and distribution.</vt:lpstr>
      <vt:lpstr>Figure 5.4. Many strategies are available to increase energy system resilience to climate change.</vt:lpstr>
      <vt:lpstr>Figure 5.5. A reimagination of building design and operation is being driven by decarbonization goals.</vt:lpstr>
      <vt:lpstr>Figure 5.6. Decarbonization will require innovative solutions across multiple sectors.</vt:lpstr>
      <vt:lpstr>Figure 5.7. The Nation’s electricity grid continues to expand use of clean energy technologies.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99</cp:revision>
  <dcterms:created xsi:type="dcterms:W3CDTF">2018-11-06T19:06:29Z</dcterms:created>
  <dcterms:modified xsi:type="dcterms:W3CDTF">2023-10-20T19:10:03Z</dcterms:modified>
</cp:coreProperties>
</file>